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0"/>
  </p:notesMasterIdLst>
  <p:handoutMasterIdLst>
    <p:handoutMasterId r:id="rId171"/>
  </p:handoutMasterIdLst>
  <p:sldIdLst>
    <p:sldId id="525" r:id="rId2"/>
    <p:sldId id="621" r:id="rId3"/>
    <p:sldId id="622" r:id="rId4"/>
    <p:sldId id="623" r:id="rId5"/>
    <p:sldId id="625" r:id="rId6"/>
    <p:sldId id="626" r:id="rId7"/>
    <p:sldId id="627" r:id="rId8"/>
    <p:sldId id="628" r:id="rId9"/>
    <p:sldId id="629" r:id="rId10"/>
    <p:sldId id="630" r:id="rId11"/>
    <p:sldId id="901" r:id="rId12"/>
    <p:sldId id="816" r:id="rId13"/>
    <p:sldId id="631" r:id="rId14"/>
    <p:sldId id="632" r:id="rId15"/>
    <p:sldId id="633" r:id="rId16"/>
    <p:sldId id="918" r:id="rId17"/>
    <p:sldId id="860" r:id="rId18"/>
    <p:sldId id="861" r:id="rId19"/>
    <p:sldId id="862" r:id="rId20"/>
    <p:sldId id="1038" r:id="rId21"/>
    <p:sldId id="1039" r:id="rId22"/>
    <p:sldId id="1045" r:id="rId23"/>
    <p:sldId id="868" r:id="rId24"/>
    <p:sldId id="869" r:id="rId25"/>
    <p:sldId id="875" r:id="rId26"/>
    <p:sldId id="876" r:id="rId27"/>
    <p:sldId id="878" r:id="rId28"/>
    <p:sldId id="879" r:id="rId29"/>
    <p:sldId id="880" r:id="rId30"/>
    <p:sldId id="881" r:id="rId31"/>
    <p:sldId id="882" r:id="rId32"/>
    <p:sldId id="883" r:id="rId33"/>
    <p:sldId id="884" r:id="rId34"/>
    <p:sldId id="885" r:id="rId35"/>
    <p:sldId id="886" r:id="rId36"/>
    <p:sldId id="1003" r:id="rId37"/>
    <p:sldId id="888" r:id="rId38"/>
    <p:sldId id="889" r:id="rId39"/>
    <p:sldId id="890" r:id="rId40"/>
    <p:sldId id="891" r:id="rId41"/>
    <p:sldId id="893" r:id="rId42"/>
    <p:sldId id="1115" r:id="rId43"/>
    <p:sldId id="1116" r:id="rId44"/>
    <p:sldId id="1117" r:id="rId45"/>
    <p:sldId id="1118" r:id="rId46"/>
    <p:sldId id="1119" r:id="rId47"/>
    <p:sldId id="1120" r:id="rId48"/>
    <p:sldId id="1121" r:id="rId49"/>
    <p:sldId id="1122" r:id="rId50"/>
    <p:sldId id="1123" r:id="rId51"/>
    <p:sldId id="1124" r:id="rId52"/>
    <p:sldId id="1125" r:id="rId53"/>
    <p:sldId id="1126" r:id="rId54"/>
    <p:sldId id="1127" r:id="rId55"/>
    <p:sldId id="1128" r:id="rId56"/>
    <p:sldId id="1129" r:id="rId57"/>
    <p:sldId id="1130" r:id="rId58"/>
    <p:sldId id="1131" r:id="rId59"/>
    <p:sldId id="1132" r:id="rId60"/>
    <p:sldId id="1133" r:id="rId61"/>
    <p:sldId id="1134" r:id="rId62"/>
    <p:sldId id="1135" r:id="rId63"/>
    <p:sldId id="1136" r:id="rId64"/>
    <p:sldId id="1137" r:id="rId65"/>
    <p:sldId id="1138" r:id="rId66"/>
    <p:sldId id="1139" r:id="rId67"/>
    <p:sldId id="1140" r:id="rId68"/>
    <p:sldId id="1141" r:id="rId69"/>
    <p:sldId id="1142" r:id="rId70"/>
    <p:sldId id="1143" r:id="rId71"/>
    <p:sldId id="1144" r:id="rId72"/>
    <p:sldId id="1145" r:id="rId73"/>
    <p:sldId id="1146" r:id="rId74"/>
    <p:sldId id="1147" r:id="rId75"/>
    <p:sldId id="1148" r:id="rId76"/>
    <p:sldId id="1149" r:id="rId77"/>
    <p:sldId id="1150" r:id="rId78"/>
    <p:sldId id="1151" r:id="rId79"/>
    <p:sldId id="1152" r:id="rId80"/>
    <p:sldId id="1153" r:id="rId81"/>
    <p:sldId id="1154" r:id="rId82"/>
    <p:sldId id="1155" r:id="rId83"/>
    <p:sldId id="1156" r:id="rId84"/>
    <p:sldId id="1157" r:id="rId85"/>
    <p:sldId id="1158" r:id="rId86"/>
    <p:sldId id="1159" r:id="rId87"/>
    <p:sldId id="1160" r:id="rId88"/>
    <p:sldId id="1161" r:id="rId89"/>
    <p:sldId id="1162" r:id="rId90"/>
    <p:sldId id="1163" r:id="rId91"/>
    <p:sldId id="1164" r:id="rId92"/>
    <p:sldId id="1165" r:id="rId93"/>
    <p:sldId id="1172" r:id="rId94"/>
    <p:sldId id="1166" r:id="rId95"/>
    <p:sldId id="1167" r:id="rId96"/>
    <p:sldId id="1168" r:id="rId97"/>
    <p:sldId id="1169" r:id="rId98"/>
    <p:sldId id="1170" r:id="rId99"/>
    <p:sldId id="1171" r:id="rId100"/>
    <p:sldId id="1173" r:id="rId101"/>
    <p:sldId id="1174" r:id="rId102"/>
    <p:sldId id="1175" r:id="rId103"/>
    <p:sldId id="1176" r:id="rId104"/>
    <p:sldId id="1177" r:id="rId105"/>
    <p:sldId id="1178" r:id="rId106"/>
    <p:sldId id="1179" r:id="rId107"/>
    <p:sldId id="1180" r:id="rId108"/>
    <p:sldId id="1181" r:id="rId109"/>
    <p:sldId id="1182" r:id="rId110"/>
    <p:sldId id="1183" r:id="rId111"/>
    <p:sldId id="1184" r:id="rId112"/>
    <p:sldId id="1185" r:id="rId113"/>
    <p:sldId id="1186" r:id="rId114"/>
    <p:sldId id="763" r:id="rId115"/>
    <p:sldId id="764" r:id="rId116"/>
    <p:sldId id="765" r:id="rId117"/>
    <p:sldId id="766" r:id="rId118"/>
    <p:sldId id="767" r:id="rId119"/>
    <p:sldId id="1105" r:id="rId120"/>
    <p:sldId id="768" r:id="rId121"/>
    <p:sldId id="1094" r:id="rId122"/>
    <p:sldId id="1095" r:id="rId123"/>
    <p:sldId id="1096" r:id="rId124"/>
    <p:sldId id="1097" r:id="rId125"/>
    <p:sldId id="1098" r:id="rId126"/>
    <p:sldId id="1099" r:id="rId127"/>
    <p:sldId id="1100" r:id="rId128"/>
    <p:sldId id="1101" r:id="rId129"/>
    <p:sldId id="1102" r:id="rId130"/>
    <p:sldId id="1103" r:id="rId131"/>
    <p:sldId id="1104" r:id="rId132"/>
    <p:sldId id="769" r:id="rId133"/>
    <p:sldId id="770" r:id="rId134"/>
    <p:sldId id="771" r:id="rId135"/>
    <p:sldId id="780" r:id="rId136"/>
    <p:sldId id="774" r:id="rId137"/>
    <p:sldId id="775" r:id="rId138"/>
    <p:sldId id="776" r:id="rId139"/>
    <p:sldId id="777" r:id="rId140"/>
    <p:sldId id="1112" r:id="rId141"/>
    <p:sldId id="1113" r:id="rId142"/>
    <p:sldId id="1106" r:id="rId143"/>
    <p:sldId id="1107" r:id="rId144"/>
    <p:sldId id="1108" r:id="rId145"/>
    <p:sldId id="1109" r:id="rId146"/>
    <p:sldId id="1110" r:id="rId147"/>
    <p:sldId id="1111" r:id="rId148"/>
    <p:sldId id="1114" r:id="rId149"/>
    <p:sldId id="1187" r:id="rId150"/>
    <p:sldId id="1188" r:id="rId151"/>
    <p:sldId id="1189" r:id="rId152"/>
    <p:sldId id="1190" r:id="rId153"/>
    <p:sldId id="1191" r:id="rId154"/>
    <p:sldId id="1192" r:id="rId155"/>
    <p:sldId id="1193" r:id="rId156"/>
    <p:sldId id="1194" r:id="rId157"/>
    <p:sldId id="1195" r:id="rId158"/>
    <p:sldId id="786" r:id="rId159"/>
    <p:sldId id="787" r:id="rId160"/>
    <p:sldId id="788" r:id="rId161"/>
    <p:sldId id="789" r:id="rId162"/>
    <p:sldId id="790" r:id="rId163"/>
    <p:sldId id="791" r:id="rId164"/>
    <p:sldId id="792" r:id="rId165"/>
    <p:sldId id="819" r:id="rId166"/>
    <p:sldId id="798" r:id="rId167"/>
    <p:sldId id="799" r:id="rId168"/>
    <p:sldId id="800" r:id="rId169"/>
  </p:sldIdLst>
  <p:sldSz cx="9144000" cy="6858000" type="screen4x3"/>
  <p:notesSz cx="6807200" cy="9939338"/>
  <p:defaultTextStyle>
    <a:defPPr>
      <a:defRPr lang="zh-TW"/>
    </a:defPPr>
    <a:lvl1pPr algn="l" rtl="0" fontAlgn="base">
      <a:spcBef>
        <a:spcPct val="0"/>
      </a:spcBef>
      <a:spcAft>
        <a:spcPct val="0"/>
      </a:spcAft>
      <a:defRPr kumimoji="1" i="1" kern="1200">
        <a:solidFill>
          <a:schemeClr val="tx1"/>
        </a:solidFill>
        <a:latin typeface="Arial" charset="0"/>
        <a:ea typeface="標楷體" pitchFamily="65" charset="-120"/>
        <a:cs typeface="+mn-cs"/>
      </a:defRPr>
    </a:lvl1pPr>
    <a:lvl2pPr marL="457200" algn="l" rtl="0" fontAlgn="base">
      <a:spcBef>
        <a:spcPct val="0"/>
      </a:spcBef>
      <a:spcAft>
        <a:spcPct val="0"/>
      </a:spcAft>
      <a:defRPr kumimoji="1" i="1"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i="1"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i="1"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i="1" kern="1200">
        <a:solidFill>
          <a:schemeClr val="tx1"/>
        </a:solidFill>
        <a:latin typeface="Arial" charset="0"/>
        <a:ea typeface="標楷體" pitchFamily="65" charset="-120"/>
        <a:cs typeface="+mn-cs"/>
      </a:defRPr>
    </a:lvl5pPr>
    <a:lvl6pPr marL="2286000" algn="l" defTabSz="914400" rtl="0" eaLnBrk="1" latinLnBrk="0" hangingPunct="1">
      <a:defRPr kumimoji="1" i="1" kern="1200">
        <a:solidFill>
          <a:schemeClr val="tx1"/>
        </a:solidFill>
        <a:latin typeface="Arial" charset="0"/>
        <a:ea typeface="標楷體" pitchFamily="65" charset="-120"/>
        <a:cs typeface="+mn-cs"/>
      </a:defRPr>
    </a:lvl6pPr>
    <a:lvl7pPr marL="2743200" algn="l" defTabSz="914400" rtl="0" eaLnBrk="1" latinLnBrk="0" hangingPunct="1">
      <a:defRPr kumimoji="1" i="1" kern="1200">
        <a:solidFill>
          <a:schemeClr val="tx1"/>
        </a:solidFill>
        <a:latin typeface="Arial" charset="0"/>
        <a:ea typeface="標楷體" pitchFamily="65" charset="-120"/>
        <a:cs typeface="+mn-cs"/>
      </a:defRPr>
    </a:lvl7pPr>
    <a:lvl8pPr marL="3200400" algn="l" defTabSz="914400" rtl="0" eaLnBrk="1" latinLnBrk="0" hangingPunct="1">
      <a:defRPr kumimoji="1" i="1" kern="1200">
        <a:solidFill>
          <a:schemeClr val="tx1"/>
        </a:solidFill>
        <a:latin typeface="Arial" charset="0"/>
        <a:ea typeface="標楷體" pitchFamily="65" charset="-120"/>
        <a:cs typeface="+mn-cs"/>
      </a:defRPr>
    </a:lvl8pPr>
    <a:lvl9pPr marL="3657600" algn="l" defTabSz="914400" rtl="0" eaLnBrk="1" latinLnBrk="0" hangingPunct="1">
      <a:defRPr kumimoji="1" i="1" kern="1200">
        <a:solidFill>
          <a:schemeClr val="tx1"/>
        </a:solidFill>
        <a:latin typeface="Arial" charset="0"/>
        <a:ea typeface="標楷體" pitchFamily="65" charset="-120"/>
        <a:cs typeface="+mn-cs"/>
      </a:defRPr>
    </a:lvl9pPr>
  </p:defaultTextStyle>
  <p:extLst>
    <p:ext uri="{EFAFB233-063F-42B5-8137-9DF3F51BA10A}">
      <p15:sldGuideLst xmlns:p15="http://schemas.microsoft.com/office/powerpoint/2012/main">
        <p15:guide id="1" orient="horz" pos="2205"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29"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FF0000"/>
    <a:srgbClr val="0000CC"/>
    <a:srgbClr val="ECF7C5"/>
    <a:srgbClr val="BAF4E5"/>
    <a:srgbClr val="71E9CA"/>
    <a:srgbClr val="D1EC6D"/>
    <a:srgbClr val="CCFFFF"/>
    <a:srgbClr val="C1E8FB"/>
    <a:srgbClr val="72BF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深色樣式 2 - 輔色 5/輔色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419" autoAdjust="0"/>
    <p:restoredTop sz="81299" autoAdjust="0"/>
  </p:normalViewPr>
  <p:slideViewPr>
    <p:cSldViewPr snapToObjects="1">
      <p:cViewPr varScale="1">
        <p:scale>
          <a:sx n="89" d="100"/>
          <a:sy n="89" d="100"/>
        </p:scale>
        <p:origin x="2634" y="84"/>
      </p:cViewPr>
      <p:guideLst>
        <p:guide orient="horz" pos="2205"/>
        <p:guide pos="2880"/>
      </p:guideLst>
    </p:cSldViewPr>
  </p:slideViewPr>
  <p:outlineViewPr>
    <p:cViewPr>
      <p:scale>
        <a:sx n="33" d="100"/>
        <a:sy n="33" d="100"/>
      </p:scale>
      <p:origin x="0" y="-5562"/>
    </p:cViewPr>
  </p:outlineViewPr>
  <p:notesTextViewPr>
    <p:cViewPr>
      <p:scale>
        <a:sx n="75" d="100"/>
        <a:sy n="75" d="100"/>
      </p:scale>
      <p:origin x="0" y="0"/>
    </p:cViewPr>
  </p:notesTextViewPr>
  <p:sorterViewPr>
    <p:cViewPr>
      <p:scale>
        <a:sx n="125" d="100"/>
        <a:sy n="125" d="100"/>
      </p:scale>
      <p:origin x="0" y="-51678"/>
    </p:cViewPr>
  </p:sorterViewPr>
  <p:notesViewPr>
    <p:cSldViewPr snapToObjects="1">
      <p:cViewPr>
        <p:scale>
          <a:sx n="66" d="100"/>
          <a:sy n="66" d="100"/>
        </p:scale>
        <p:origin x="930" y="192"/>
      </p:cViewPr>
      <p:guideLst>
        <p:guide orient="horz" pos="3129"/>
        <p:guide pos="214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549FD9-3DEF-4E72-9504-4AB456C3602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TW" altLang="en-US"/>
        </a:p>
      </dgm:t>
    </dgm:pt>
    <dgm:pt modelId="{2A1779CA-844B-4377-A5FC-DE310D1D2A62}">
      <dgm:prSet phldrT="[文字]"/>
      <dgm:spPr>
        <a:ln>
          <a:solidFill>
            <a:srgbClr val="FFEC9B"/>
          </a:solidFill>
        </a:ln>
      </dgm:spPr>
      <dgm:t>
        <a:bodyPr/>
        <a:lstStyle/>
        <a:p>
          <a:r>
            <a:rPr lang="zh-TW" altLang="en-US" dirty="0"/>
            <a:t>資通安全</a:t>
          </a:r>
          <a:endParaRPr lang="en-US" altLang="zh-TW" dirty="0"/>
        </a:p>
        <a:p>
          <a:r>
            <a:rPr lang="zh-TW" altLang="en-US" dirty="0"/>
            <a:t>維護計畫</a:t>
          </a:r>
        </a:p>
      </dgm:t>
    </dgm:pt>
    <dgm:pt modelId="{928E36B0-5703-4777-B488-A75DEB2881AB}" type="parTrans" cxnId="{C29FABD2-B806-4212-B194-98E3359D4D65}">
      <dgm:prSet/>
      <dgm:spPr/>
      <dgm:t>
        <a:bodyPr/>
        <a:lstStyle/>
        <a:p>
          <a:endParaRPr lang="zh-TW" altLang="en-US"/>
        </a:p>
      </dgm:t>
    </dgm:pt>
    <dgm:pt modelId="{A7A2593B-A3C1-4617-BA00-999C40FE729C}" type="sibTrans" cxnId="{C29FABD2-B806-4212-B194-98E3359D4D65}">
      <dgm:prSet/>
      <dgm:spPr/>
      <dgm:t>
        <a:bodyPr/>
        <a:lstStyle/>
        <a:p>
          <a:endParaRPr lang="zh-TW" altLang="en-US"/>
        </a:p>
      </dgm:t>
    </dgm:pt>
    <dgm:pt modelId="{0F3BC127-58CC-47A5-A575-7124FB3D10F8}">
      <dgm:prSet phldrT="[文字]"/>
      <dgm:spPr>
        <a:ln>
          <a:solidFill>
            <a:srgbClr val="FBD5E7"/>
          </a:solidFill>
        </a:ln>
      </dgm:spPr>
      <dgm:t>
        <a:bodyPr/>
        <a:lstStyle/>
        <a:p>
          <a:r>
            <a:rPr lang="zh-TW" altLang="en-US" dirty="0"/>
            <a:t>通報及應變資安事件</a:t>
          </a:r>
        </a:p>
      </dgm:t>
    </dgm:pt>
    <dgm:pt modelId="{D55DFD86-8DE8-468B-A0BF-8991165E0A8A}" type="parTrans" cxnId="{67F1016A-34EF-4419-90CE-B550B422DC2D}">
      <dgm:prSet/>
      <dgm:spPr>
        <a:ln w="76200">
          <a:solidFill>
            <a:srgbClr val="D3D2BB"/>
          </a:solidFill>
        </a:ln>
      </dgm:spPr>
      <dgm:t>
        <a:bodyPr/>
        <a:lstStyle/>
        <a:p>
          <a:endParaRPr lang="zh-TW" altLang="en-US"/>
        </a:p>
      </dgm:t>
    </dgm:pt>
    <dgm:pt modelId="{0DC64C6C-A4D9-4FC0-8846-AABDE0F3A8C7}" type="sibTrans" cxnId="{67F1016A-34EF-4419-90CE-B550B422DC2D}">
      <dgm:prSet/>
      <dgm:spPr/>
      <dgm:t>
        <a:bodyPr/>
        <a:lstStyle/>
        <a:p>
          <a:endParaRPr lang="zh-TW" altLang="en-US"/>
        </a:p>
      </dgm:t>
    </dgm:pt>
    <dgm:pt modelId="{5F28A1DA-D949-45DA-820A-B3395240524A}">
      <dgm:prSet phldrT="[文字]"/>
      <dgm:spPr>
        <a:ln>
          <a:solidFill>
            <a:srgbClr val="D1E6B0"/>
          </a:solidFill>
        </a:ln>
      </dgm:spPr>
      <dgm:t>
        <a:bodyPr/>
        <a:lstStyle/>
        <a:p>
          <a:r>
            <a:rPr lang="zh-TW" altLang="en-US" dirty="0"/>
            <a:t>提出調查、處理及改善報告</a:t>
          </a:r>
        </a:p>
      </dgm:t>
    </dgm:pt>
    <dgm:pt modelId="{5C30A1EA-9A04-4306-BC46-AF440752A9CF}" type="parTrans" cxnId="{D77EEBA0-4626-48F5-AEE1-5F7265FA95BA}">
      <dgm:prSet/>
      <dgm:spPr>
        <a:ln w="76200">
          <a:solidFill>
            <a:srgbClr val="D3D2BB"/>
          </a:solidFill>
        </a:ln>
      </dgm:spPr>
      <dgm:t>
        <a:bodyPr/>
        <a:lstStyle/>
        <a:p>
          <a:endParaRPr lang="zh-TW" altLang="en-US"/>
        </a:p>
      </dgm:t>
    </dgm:pt>
    <dgm:pt modelId="{17C00F90-9E3A-47D3-9B10-29E69E08A92A}" type="sibTrans" cxnId="{D77EEBA0-4626-48F5-AEE1-5F7265FA95BA}">
      <dgm:prSet/>
      <dgm:spPr/>
      <dgm:t>
        <a:bodyPr/>
        <a:lstStyle/>
        <a:p>
          <a:endParaRPr lang="zh-TW" altLang="en-US"/>
        </a:p>
      </dgm:t>
    </dgm:pt>
    <dgm:pt modelId="{E1BB4C3D-2D68-4169-A6DB-3399DF9AB4D0}">
      <dgm:prSet phldrT="[文字]"/>
      <dgm:spPr>
        <a:ln>
          <a:solidFill>
            <a:srgbClr val="FFEC9B"/>
          </a:solidFill>
        </a:ln>
      </dgm:spPr>
      <dgm:t>
        <a:bodyPr/>
        <a:lstStyle/>
        <a:p>
          <a:r>
            <a:rPr lang="zh-TW" altLang="en-US" dirty="0"/>
            <a:t>訂定通報及應變</a:t>
          </a:r>
          <a:br>
            <a:rPr lang="en-US" altLang="zh-TW" dirty="0"/>
          </a:br>
          <a:r>
            <a:rPr lang="zh-TW" altLang="en-US" dirty="0"/>
            <a:t>機制</a:t>
          </a:r>
        </a:p>
      </dgm:t>
    </dgm:pt>
    <dgm:pt modelId="{2895D861-2CB6-40CB-A5E7-296599211F9D}" type="parTrans" cxnId="{E0C7BEBC-7101-4434-962C-FFC1F06B5411}">
      <dgm:prSet/>
      <dgm:spPr/>
      <dgm:t>
        <a:bodyPr/>
        <a:lstStyle/>
        <a:p>
          <a:endParaRPr lang="zh-TW" altLang="en-US"/>
        </a:p>
      </dgm:t>
    </dgm:pt>
    <dgm:pt modelId="{C114246B-0B54-46C7-81AE-1F99B5868C6F}" type="sibTrans" cxnId="{E0C7BEBC-7101-4434-962C-FFC1F06B5411}">
      <dgm:prSet/>
      <dgm:spPr/>
      <dgm:t>
        <a:bodyPr/>
        <a:lstStyle/>
        <a:p>
          <a:endParaRPr lang="zh-TW" altLang="en-US"/>
        </a:p>
      </dgm:t>
    </dgm:pt>
    <dgm:pt modelId="{784FF11A-892A-4E77-82F6-3B77A7A64418}">
      <dgm:prSet phldrT="[文字]"/>
      <dgm:spPr>
        <a:ln>
          <a:solidFill>
            <a:srgbClr val="FBD5E7"/>
          </a:solidFill>
        </a:ln>
      </dgm:spPr>
      <dgm:t>
        <a:bodyPr/>
        <a:lstStyle/>
        <a:p>
          <a:r>
            <a:rPr lang="zh-TW" altLang="en-US" dirty="0"/>
            <a:t>接受稽核</a:t>
          </a:r>
        </a:p>
      </dgm:t>
    </dgm:pt>
    <dgm:pt modelId="{C0D88C79-F5FF-439E-9AD1-D84F0887B597}" type="parTrans" cxnId="{069D3EA9-D864-4B70-AE23-37B3E799A564}">
      <dgm:prSet/>
      <dgm:spPr>
        <a:ln w="76200">
          <a:solidFill>
            <a:srgbClr val="D3D2BB"/>
          </a:solidFill>
        </a:ln>
      </dgm:spPr>
      <dgm:t>
        <a:bodyPr/>
        <a:lstStyle/>
        <a:p>
          <a:endParaRPr lang="zh-TW" altLang="en-US"/>
        </a:p>
      </dgm:t>
    </dgm:pt>
    <dgm:pt modelId="{63F959D7-965D-48BD-8EB6-01696B20D953}" type="sibTrans" cxnId="{069D3EA9-D864-4B70-AE23-37B3E799A564}">
      <dgm:prSet/>
      <dgm:spPr/>
      <dgm:t>
        <a:bodyPr/>
        <a:lstStyle/>
        <a:p>
          <a:endParaRPr lang="zh-TW" altLang="en-US"/>
        </a:p>
      </dgm:t>
    </dgm:pt>
    <dgm:pt modelId="{054D1DCB-84D9-4B50-AFD3-D7A377CBD106}">
      <dgm:prSet phldrT="[文字]"/>
      <dgm:spPr>
        <a:ln>
          <a:solidFill>
            <a:srgbClr val="FBD5E7"/>
          </a:solidFill>
        </a:ln>
      </dgm:spPr>
      <dgm:t>
        <a:bodyPr/>
        <a:lstStyle/>
        <a:p>
          <a:r>
            <a:rPr lang="zh-TW" altLang="en-US" dirty="0"/>
            <a:t>提出實施情形</a:t>
          </a:r>
        </a:p>
      </dgm:t>
    </dgm:pt>
    <dgm:pt modelId="{E20A0FA5-3C6C-4903-B9F0-1F42B94584F8}" type="parTrans" cxnId="{136E684E-F07F-4B49-8165-19346E337E36}">
      <dgm:prSet/>
      <dgm:spPr>
        <a:ln w="76200">
          <a:solidFill>
            <a:srgbClr val="D3D2BB"/>
          </a:solidFill>
        </a:ln>
      </dgm:spPr>
      <dgm:t>
        <a:bodyPr/>
        <a:lstStyle/>
        <a:p>
          <a:endParaRPr lang="zh-TW" altLang="en-US"/>
        </a:p>
      </dgm:t>
    </dgm:pt>
    <dgm:pt modelId="{D9B04E99-24E6-4C55-A20A-2340C39FCB3D}" type="sibTrans" cxnId="{136E684E-F07F-4B49-8165-19346E337E36}">
      <dgm:prSet/>
      <dgm:spPr/>
      <dgm:t>
        <a:bodyPr/>
        <a:lstStyle/>
        <a:p>
          <a:endParaRPr lang="zh-TW" altLang="en-US"/>
        </a:p>
      </dgm:t>
    </dgm:pt>
    <dgm:pt modelId="{6EE57B13-75F3-4051-94CD-ACDB56454383}">
      <dgm:prSet phldrT="[文字]"/>
      <dgm:spPr>
        <a:ln>
          <a:solidFill>
            <a:srgbClr val="D1E6B0"/>
          </a:solidFill>
        </a:ln>
      </dgm:spPr>
      <dgm:t>
        <a:bodyPr/>
        <a:lstStyle/>
        <a:p>
          <a:r>
            <a:rPr lang="zh-TW" altLang="en-US" dirty="0"/>
            <a:t>提出改善報告</a:t>
          </a:r>
        </a:p>
      </dgm:t>
    </dgm:pt>
    <dgm:pt modelId="{2A1B22D6-79A6-4C94-8611-9F1648AAEB49}" type="parTrans" cxnId="{2DCA9FA1-C17F-44BC-9B7F-6F5DCC277141}">
      <dgm:prSet/>
      <dgm:spPr>
        <a:ln w="76200">
          <a:solidFill>
            <a:srgbClr val="D3D2BB"/>
          </a:solidFill>
        </a:ln>
      </dgm:spPr>
      <dgm:t>
        <a:bodyPr/>
        <a:lstStyle/>
        <a:p>
          <a:endParaRPr lang="zh-TW" altLang="en-US"/>
        </a:p>
      </dgm:t>
    </dgm:pt>
    <dgm:pt modelId="{CB4FF654-C3BA-4B5A-A18F-BD8DBE007CDC}" type="sibTrans" cxnId="{2DCA9FA1-C17F-44BC-9B7F-6F5DCC277141}">
      <dgm:prSet/>
      <dgm:spPr/>
      <dgm:t>
        <a:bodyPr/>
        <a:lstStyle/>
        <a:p>
          <a:endParaRPr lang="zh-TW" altLang="en-US"/>
        </a:p>
      </dgm:t>
    </dgm:pt>
    <dgm:pt modelId="{83A1DB90-3E99-4809-924B-E90301FF2C7E}" type="pres">
      <dgm:prSet presAssocID="{B2549FD9-3DEF-4E72-9504-4AB456C36022}" presName="hierChild1" presStyleCnt="0">
        <dgm:presLayoutVars>
          <dgm:chPref val="1"/>
          <dgm:dir/>
          <dgm:animOne val="branch"/>
          <dgm:animLvl val="lvl"/>
          <dgm:resizeHandles/>
        </dgm:presLayoutVars>
      </dgm:prSet>
      <dgm:spPr/>
    </dgm:pt>
    <dgm:pt modelId="{600A2BA3-FB43-40AF-AEE8-951539116BC7}" type="pres">
      <dgm:prSet presAssocID="{2A1779CA-844B-4377-A5FC-DE310D1D2A62}" presName="hierRoot1" presStyleCnt="0"/>
      <dgm:spPr/>
    </dgm:pt>
    <dgm:pt modelId="{A172E6AC-49D3-45B4-B16F-19EC95CE8B80}" type="pres">
      <dgm:prSet presAssocID="{2A1779CA-844B-4377-A5FC-DE310D1D2A62}" presName="composite" presStyleCnt="0"/>
      <dgm:spPr/>
    </dgm:pt>
    <dgm:pt modelId="{9DC74A0A-0AAE-4711-91BB-DD564CCA1C7F}" type="pres">
      <dgm:prSet presAssocID="{2A1779CA-844B-4377-A5FC-DE310D1D2A62}" presName="background" presStyleLbl="node0" presStyleIdx="0" presStyleCnt="2"/>
      <dgm:spPr>
        <a:solidFill>
          <a:srgbClr val="FFEC9B"/>
        </a:solidFill>
      </dgm:spPr>
    </dgm:pt>
    <dgm:pt modelId="{39DD77A8-881F-4406-B2E1-00AD4AD70EAE}" type="pres">
      <dgm:prSet presAssocID="{2A1779CA-844B-4377-A5FC-DE310D1D2A62}" presName="text" presStyleLbl="fgAcc0" presStyleIdx="0" presStyleCnt="2">
        <dgm:presLayoutVars>
          <dgm:chPref val="3"/>
        </dgm:presLayoutVars>
      </dgm:prSet>
      <dgm:spPr/>
    </dgm:pt>
    <dgm:pt modelId="{8BB07AFC-9A69-4BC9-955B-09BA3D513474}" type="pres">
      <dgm:prSet presAssocID="{2A1779CA-844B-4377-A5FC-DE310D1D2A62}" presName="hierChild2" presStyleCnt="0"/>
      <dgm:spPr/>
    </dgm:pt>
    <dgm:pt modelId="{CF7C85D4-4294-4061-89C3-C7150845E9EB}" type="pres">
      <dgm:prSet presAssocID="{C0D88C79-F5FF-439E-9AD1-D84F0887B597}" presName="Name10" presStyleLbl="parChTrans1D2" presStyleIdx="0" presStyleCnt="3"/>
      <dgm:spPr/>
    </dgm:pt>
    <dgm:pt modelId="{F491CED4-2AEC-4290-BD39-39E7770C38CA}" type="pres">
      <dgm:prSet presAssocID="{784FF11A-892A-4E77-82F6-3B77A7A64418}" presName="hierRoot2" presStyleCnt="0"/>
      <dgm:spPr/>
    </dgm:pt>
    <dgm:pt modelId="{10DF9120-914B-4A53-855F-FA9150FCF2D8}" type="pres">
      <dgm:prSet presAssocID="{784FF11A-892A-4E77-82F6-3B77A7A64418}" presName="composite2" presStyleCnt="0"/>
      <dgm:spPr/>
    </dgm:pt>
    <dgm:pt modelId="{C40F8455-CF41-4860-BC69-DAF1207EF690}" type="pres">
      <dgm:prSet presAssocID="{784FF11A-892A-4E77-82F6-3B77A7A64418}" presName="background2" presStyleLbl="node2" presStyleIdx="0" presStyleCnt="3"/>
      <dgm:spPr>
        <a:solidFill>
          <a:srgbClr val="FBD5E7"/>
        </a:solidFill>
      </dgm:spPr>
    </dgm:pt>
    <dgm:pt modelId="{FD07DAC4-B49F-43E3-BDDD-41AC0F95421D}" type="pres">
      <dgm:prSet presAssocID="{784FF11A-892A-4E77-82F6-3B77A7A64418}" presName="text2" presStyleLbl="fgAcc2" presStyleIdx="0" presStyleCnt="3">
        <dgm:presLayoutVars>
          <dgm:chPref val="3"/>
        </dgm:presLayoutVars>
      </dgm:prSet>
      <dgm:spPr/>
    </dgm:pt>
    <dgm:pt modelId="{6AE87962-6615-40DE-83BF-AA76B82D0C85}" type="pres">
      <dgm:prSet presAssocID="{784FF11A-892A-4E77-82F6-3B77A7A64418}" presName="hierChild3" presStyleCnt="0"/>
      <dgm:spPr/>
    </dgm:pt>
    <dgm:pt modelId="{D79922B9-83E8-400C-B9CE-4E9750B770F7}" type="pres">
      <dgm:prSet presAssocID="{2A1B22D6-79A6-4C94-8611-9F1648AAEB49}" presName="Name17" presStyleLbl="parChTrans1D3" presStyleIdx="0" presStyleCnt="2"/>
      <dgm:spPr/>
    </dgm:pt>
    <dgm:pt modelId="{73D000EA-FD9A-45EA-A3E0-0995B8E3EEE9}" type="pres">
      <dgm:prSet presAssocID="{6EE57B13-75F3-4051-94CD-ACDB56454383}" presName="hierRoot3" presStyleCnt="0"/>
      <dgm:spPr/>
    </dgm:pt>
    <dgm:pt modelId="{FC534D9C-FB6D-4867-B931-D8F80B14C252}" type="pres">
      <dgm:prSet presAssocID="{6EE57B13-75F3-4051-94CD-ACDB56454383}" presName="composite3" presStyleCnt="0"/>
      <dgm:spPr/>
    </dgm:pt>
    <dgm:pt modelId="{991EDD27-3295-4F9A-8BEA-A70389D8A6B9}" type="pres">
      <dgm:prSet presAssocID="{6EE57B13-75F3-4051-94CD-ACDB56454383}" presName="background3" presStyleLbl="node3" presStyleIdx="0" presStyleCnt="2"/>
      <dgm:spPr>
        <a:solidFill>
          <a:srgbClr val="D1E6B0"/>
        </a:solidFill>
      </dgm:spPr>
    </dgm:pt>
    <dgm:pt modelId="{C8B0584E-BE6A-42C1-AE5A-C20C13316228}" type="pres">
      <dgm:prSet presAssocID="{6EE57B13-75F3-4051-94CD-ACDB56454383}" presName="text3" presStyleLbl="fgAcc3" presStyleIdx="0" presStyleCnt="2">
        <dgm:presLayoutVars>
          <dgm:chPref val="3"/>
        </dgm:presLayoutVars>
      </dgm:prSet>
      <dgm:spPr/>
    </dgm:pt>
    <dgm:pt modelId="{136F43AD-256C-4985-B7C1-4F34E6A7A4D3}" type="pres">
      <dgm:prSet presAssocID="{6EE57B13-75F3-4051-94CD-ACDB56454383}" presName="hierChild4" presStyleCnt="0"/>
      <dgm:spPr/>
    </dgm:pt>
    <dgm:pt modelId="{34527337-91D7-4690-95A5-5CFD17BBE889}" type="pres">
      <dgm:prSet presAssocID="{E20A0FA5-3C6C-4903-B9F0-1F42B94584F8}" presName="Name10" presStyleLbl="parChTrans1D2" presStyleIdx="1" presStyleCnt="3"/>
      <dgm:spPr/>
    </dgm:pt>
    <dgm:pt modelId="{04DD2182-9057-4C92-B308-B462EAD47969}" type="pres">
      <dgm:prSet presAssocID="{054D1DCB-84D9-4B50-AFD3-D7A377CBD106}" presName="hierRoot2" presStyleCnt="0"/>
      <dgm:spPr/>
    </dgm:pt>
    <dgm:pt modelId="{3731B000-73E2-4873-8F52-3AEB1A088F95}" type="pres">
      <dgm:prSet presAssocID="{054D1DCB-84D9-4B50-AFD3-D7A377CBD106}" presName="composite2" presStyleCnt="0"/>
      <dgm:spPr/>
    </dgm:pt>
    <dgm:pt modelId="{3071604A-08B5-465B-97EA-86A9333504A7}" type="pres">
      <dgm:prSet presAssocID="{054D1DCB-84D9-4B50-AFD3-D7A377CBD106}" presName="background2" presStyleLbl="node2" presStyleIdx="1" presStyleCnt="3"/>
      <dgm:spPr>
        <a:solidFill>
          <a:srgbClr val="FBD5E7"/>
        </a:solidFill>
      </dgm:spPr>
    </dgm:pt>
    <dgm:pt modelId="{784AA00F-D04C-4539-8B3A-CB2F32D49273}" type="pres">
      <dgm:prSet presAssocID="{054D1DCB-84D9-4B50-AFD3-D7A377CBD106}" presName="text2" presStyleLbl="fgAcc2" presStyleIdx="1" presStyleCnt="3">
        <dgm:presLayoutVars>
          <dgm:chPref val="3"/>
        </dgm:presLayoutVars>
      </dgm:prSet>
      <dgm:spPr/>
    </dgm:pt>
    <dgm:pt modelId="{6A92B7C8-943F-4591-8CD3-6F3AA71D8162}" type="pres">
      <dgm:prSet presAssocID="{054D1DCB-84D9-4B50-AFD3-D7A377CBD106}" presName="hierChild3" presStyleCnt="0"/>
      <dgm:spPr/>
    </dgm:pt>
    <dgm:pt modelId="{44D8F090-EEDA-4D68-A3F6-75A1AE2D4E1C}" type="pres">
      <dgm:prSet presAssocID="{E1BB4C3D-2D68-4169-A6DB-3399DF9AB4D0}" presName="hierRoot1" presStyleCnt="0"/>
      <dgm:spPr/>
    </dgm:pt>
    <dgm:pt modelId="{7D3E1244-571B-476E-9D1C-FE260A86E2D0}" type="pres">
      <dgm:prSet presAssocID="{E1BB4C3D-2D68-4169-A6DB-3399DF9AB4D0}" presName="composite" presStyleCnt="0"/>
      <dgm:spPr/>
    </dgm:pt>
    <dgm:pt modelId="{A03FFA84-0112-40CE-BDFE-472DAA0015E9}" type="pres">
      <dgm:prSet presAssocID="{E1BB4C3D-2D68-4169-A6DB-3399DF9AB4D0}" presName="background" presStyleLbl="node0" presStyleIdx="1" presStyleCnt="2"/>
      <dgm:spPr>
        <a:solidFill>
          <a:srgbClr val="FFEC9B"/>
        </a:solidFill>
      </dgm:spPr>
    </dgm:pt>
    <dgm:pt modelId="{22DEA11C-D072-494D-888F-1689D2ABB30A}" type="pres">
      <dgm:prSet presAssocID="{E1BB4C3D-2D68-4169-A6DB-3399DF9AB4D0}" presName="text" presStyleLbl="fgAcc0" presStyleIdx="1" presStyleCnt="2">
        <dgm:presLayoutVars>
          <dgm:chPref val="3"/>
        </dgm:presLayoutVars>
      </dgm:prSet>
      <dgm:spPr/>
    </dgm:pt>
    <dgm:pt modelId="{B1E25141-6032-4540-9B8C-4562F01F99FC}" type="pres">
      <dgm:prSet presAssocID="{E1BB4C3D-2D68-4169-A6DB-3399DF9AB4D0}" presName="hierChild2" presStyleCnt="0"/>
      <dgm:spPr/>
    </dgm:pt>
    <dgm:pt modelId="{E768CB23-D5AF-41C6-807B-13E290B0F373}" type="pres">
      <dgm:prSet presAssocID="{D55DFD86-8DE8-468B-A0BF-8991165E0A8A}" presName="Name10" presStyleLbl="parChTrans1D2" presStyleIdx="2" presStyleCnt="3"/>
      <dgm:spPr/>
    </dgm:pt>
    <dgm:pt modelId="{1D84BC64-F0CE-4499-95A0-0485F0167618}" type="pres">
      <dgm:prSet presAssocID="{0F3BC127-58CC-47A5-A575-7124FB3D10F8}" presName="hierRoot2" presStyleCnt="0"/>
      <dgm:spPr/>
    </dgm:pt>
    <dgm:pt modelId="{26EE18E8-8BE6-4A17-BB86-11B664278659}" type="pres">
      <dgm:prSet presAssocID="{0F3BC127-58CC-47A5-A575-7124FB3D10F8}" presName="composite2" presStyleCnt="0"/>
      <dgm:spPr/>
    </dgm:pt>
    <dgm:pt modelId="{6955C45C-B6DD-4326-B221-6F6CE4488112}" type="pres">
      <dgm:prSet presAssocID="{0F3BC127-58CC-47A5-A575-7124FB3D10F8}" presName="background2" presStyleLbl="node2" presStyleIdx="2" presStyleCnt="3"/>
      <dgm:spPr>
        <a:solidFill>
          <a:srgbClr val="FBD5E7"/>
        </a:solidFill>
      </dgm:spPr>
    </dgm:pt>
    <dgm:pt modelId="{87663A8C-FC57-420E-AE1B-203FB4B0F140}" type="pres">
      <dgm:prSet presAssocID="{0F3BC127-58CC-47A5-A575-7124FB3D10F8}" presName="text2" presStyleLbl="fgAcc2" presStyleIdx="2" presStyleCnt="3">
        <dgm:presLayoutVars>
          <dgm:chPref val="3"/>
        </dgm:presLayoutVars>
      </dgm:prSet>
      <dgm:spPr/>
    </dgm:pt>
    <dgm:pt modelId="{3A97B6BF-D032-425D-9018-6A4E26498184}" type="pres">
      <dgm:prSet presAssocID="{0F3BC127-58CC-47A5-A575-7124FB3D10F8}" presName="hierChild3" presStyleCnt="0"/>
      <dgm:spPr/>
    </dgm:pt>
    <dgm:pt modelId="{C803B53C-1856-4483-A8B9-27D83BA73FF6}" type="pres">
      <dgm:prSet presAssocID="{5C30A1EA-9A04-4306-BC46-AF440752A9CF}" presName="Name17" presStyleLbl="parChTrans1D3" presStyleIdx="1" presStyleCnt="2"/>
      <dgm:spPr/>
    </dgm:pt>
    <dgm:pt modelId="{DF806ED7-E567-4832-85E5-62C8121DE4D4}" type="pres">
      <dgm:prSet presAssocID="{5F28A1DA-D949-45DA-820A-B3395240524A}" presName="hierRoot3" presStyleCnt="0"/>
      <dgm:spPr/>
    </dgm:pt>
    <dgm:pt modelId="{64B0A63D-BC06-4CFD-804B-0483E85E9DEE}" type="pres">
      <dgm:prSet presAssocID="{5F28A1DA-D949-45DA-820A-B3395240524A}" presName="composite3" presStyleCnt="0"/>
      <dgm:spPr/>
    </dgm:pt>
    <dgm:pt modelId="{58C3A034-FD63-45F5-BD15-BCA3D62B82CA}" type="pres">
      <dgm:prSet presAssocID="{5F28A1DA-D949-45DA-820A-B3395240524A}" presName="background3" presStyleLbl="node3" presStyleIdx="1" presStyleCnt="2"/>
      <dgm:spPr>
        <a:solidFill>
          <a:srgbClr val="D1E6B0"/>
        </a:solidFill>
      </dgm:spPr>
    </dgm:pt>
    <dgm:pt modelId="{40FBF205-EACF-4007-B008-302C873A6992}" type="pres">
      <dgm:prSet presAssocID="{5F28A1DA-D949-45DA-820A-B3395240524A}" presName="text3" presStyleLbl="fgAcc3" presStyleIdx="1" presStyleCnt="2">
        <dgm:presLayoutVars>
          <dgm:chPref val="3"/>
        </dgm:presLayoutVars>
      </dgm:prSet>
      <dgm:spPr/>
    </dgm:pt>
    <dgm:pt modelId="{F9504C69-C1C4-4B88-B47D-E054F7D345FA}" type="pres">
      <dgm:prSet presAssocID="{5F28A1DA-D949-45DA-820A-B3395240524A}" presName="hierChild4" presStyleCnt="0"/>
      <dgm:spPr/>
    </dgm:pt>
  </dgm:ptLst>
  <dgm:cxnLst>
    <dgm:cxn modelId="{2EBE5E21-ADFC-41BB-B519-812C0ECB9491}" type="presOf" srcId="{5F28A1DA-D949-45DA-820A-B3395240524A}" destId="{40FBF205-EACF-4007-B008-302C873A6992}" srcOrd="0" destOrd="0" presId="urn:microsoft.com/office/officeart/2005/8/layout/hierarchy1"/>
    <dgm:cxn modelId="{FEFB1460-1065-4CCA-92DC-CCF222D7855F}" type="presOf" srcId="{2A1779CA-844B-4377-A5FC-DE310D1D2A62}" destId="{39DD77A8-881F-4406-B2E1-00AD4AD70EAE}" srcOrd="0" destOrd="0" presId="urn:microsoft.com/office/officeart/2005/8/layout/hierarchy1"/>
    <dgm:cxn modelId="{24FE1E60-E731-4D6F-964C-1BD4A660CCF1}" type="presOf" srcId="{784FF11A-892A-4E77-82F6-3B77A7A64418}" destId="{FD07DAC4-B49F-43E3-BDDD-41AC0F95421D}" srcOrd="0" destOrd="0" presId="urn:microsoft.com/office/officeart/2005/8/layout/hierarchy1"/>
    <dgm:cxn modelId="{6413DC66-59D9-42AC-9BF9-5CFECE438A80}" type="presOf" srcId="{2A1B22D6-79A6-4C94-8611-9F1648AAEB49}" destId="{D79922B9-83E8-400C-B9CE-4E9750B770F7}" srcOrd="0" destOrd="0" presId="urn:microsoft.com/office/officeart/2005/8/layout/hierarchy1"/>
    <dgm:cxn modelId="{67F1016A-34EF-4419-90CE-B550B422DC2D}" srcId="{E1BB4C3D-2D68-4169-A6DB-3399DF9AB4D0}" destId="{0F3BC127-58CC-47A5-A575-7124FB3D10F8}" srcOrd="0" destOrd="0" parTransId="{D55DFD86-8DE8-468B-A0BF-8991165E0A8A}" sibTransId="{0DC64C6C-A4D9-4FC0-8846-AABDE0F3A8C7}"/>
    <dgm:cxn modelId="{136E684E-F07F-4B49-8165-19346E337E36}" srcId="{2A1779CA-844B-4377-A5FC-DE310D1D2A62}" destId="{054D1DCB-84D9-4B50-AFD3-D7A377CBD106}" srcOrd="1" destOrd="0" parTransId="{E20A0FA5-3C6C-4903-B9F0-1F42B94584F8}" sibTransId="{D9B04E99-24E6-4C55-A20A-2340C39FCB3D}"/>
    <dgm:cxn modelId="{726F2071-0B22-4C47-9125-F2743D1FB07F}" type="presOf" srcId="{E20A0FA5-3C6C-4903-B9F0-1F42B94584F8}" destId="{34527337-91D7-4690-95A5-5CFD17BBE889}" srcOrd="0" destOrd="0" presId="urn:microsoft.com/office/officeart/2005/8/layout/hierarchy1"/>
    <dgm:cxn modelId="{B0B5F554-41A4-482C-883A-5BE2FF2614A6}" type="presOf" srcId="{6EE57B13-75F3-4051-94CD-ACDB56454383}" destId="{C8B0584E-BE6A-42C1-AE5A-C20C13316228}" srcOrd="0" destOrd="0" presId="urn:microsoft.com/office/officeart/2005/8/layout/hierarchy1"/>
    <dgm:cxn modelId="{92883D8F-FFC0-4F28-B4FA-3E80FF92585E}" type="presOf" srcId="{B2549FD9-3DEF-4E72-9504-4AB456C36022}" destId="{83A1DB90-3E99-4809-924B-E90301FF2C7E}" srcOrd="0" destOrd="0" presId="urn:microsoft.com/office/officeart/2005/8/layout/hierarchy1"/>
    <dgm:cxn modelId="{4EC8FD94-C217-47E8-9707-C412890D202F}" type="presOf" srcId="{C0D88C79-F5FF-439E-9AD1-D84F0887B597}" destId="{CF7C85D4-4294-4061-89C3-C7150845E9EB}" srcOrd="0" destOrd="0" presId="urn:microsoft.com/office/officeart/2005/8/layout/hierarchy1"/>
    <dgm:cxn modelId="{B6ED6998-741F-49A3-B4BE-D89C17F7F7B2}" type="presOf" srcId="{D55DFD86-8DE8-468B-A0BF-8991165E0A8A}" destId="{E768CB23-D5AF-41C6-807B-13E290B0F373}" srcOrd="0" destOrd="0" presId="urn:microsoft.com/office/officeart/2005/8/layout/hierarchy1"/>
    <dgm:cxn modelId="{D77EEBA0-4626-48F5-AEE1-5F7265FA95BA}" srcId="{0F3BC127-58CC-47A5-A575-7124FB3D10F8}" destId="{5F28A1DA-D949-45DA-820A-B3395240524A}" srcOrd="0" destOrd="0" parTransId="{5C30A1EA-9A04-4306-BC46-AF440752A9CF}" sibTransId="{17C00F90-9E3A-47D3-9B10-29E69E08A92A}"/>
    <dgm:cxn modelId="{2DCA9FA1-C17F-44BC-9B7F-6F5DCC277141}" srcId="{784FF11A-892A-4E77-82F6-3B77A7A64418}" destId="{6EE57B13-75F3-4051-94CD-ACDB56454383}" srcOrd="0" destOrd="0" parTransId="{2A1B22D6-79A6-4C94-8611-9F1648AAEB49}" sibTransId="{CB4FF654-C3BA-4B5A-A18F-BD8DBE007CDC}"/>
    <dgm:cxn modelId="{069D3EA9-D864-4B70-AE23-37B3E799A564}" srcId="{2A1779CA-844B-4377-A5FC-DE310D1D2A62}" destId="{784FF11A-892A-4E77-82F6-3B77A7A64418}" srcOrd="0" destOrd="0" parTransId="{C0D88C79-F5FF-439E-9AD1-D84F0887B597}" sibTransId="{63F959D7-965D-48BD-8EB6-01696B20D953}"/>
    <dgm:cxn modelId="{C75EDFB3-C10B-4DCB-AB3D-4A28257D006A}" type="presOf" srcId="{E1BB4C3D-2D68-4169-A6DB-3399DF9AB4D0}" destId="{22DEA11C-D072-494D-888F-1689D2ABB30A}" srcOrd="0" destOrd="0" presId="urn:microsoft.com/office/officeart/2005/8/layout/hierarchy1"/>
    <dgm:cxn modelId="{E0C7BEBC-7101-4434-962C-FFC1F06B5411}" srcId="{B2549FD9-3DEF-4E72-9504-4AB456C36022}" destId="{E1BB4C3D-2D68-4169-A6DB-3399DF9AB4D0}" srcOrd="1" destOrd="0" parTransId="{2895D861-2CB6-40CB-A5E7-296599211F9D}" sibTransId="{C114246B-0B54-46C7-81AE-1F99B5868C6F}"/>
    <dgm:cxn modelId="{C29FABD2-B806-4212-B194-98E3359D4D65}" srcId="{B2549FD9-3DEF-4E72-9504-4AB456C36022}" destId="{2A1779CA-844B-4377-A5FC-DE310D1D2A62}" srcOrd="0" destOrd="0" parTransId="{928E36B0-5703-4777-B488-A75DEB2881AB}" sibTransId="{A7A2593B-A3C1-4617-BA00-999C40FE729C}"/>
    <dgm:cxn modelId="{18600BDC-2563-4B70-9A81-332A94757D02}" type="presOf" srcId="{054D1DCB-84D9-4B50-AFD3-D7A377CBD106}" destId="{784AA00F-D04C-4539-8B3A-CB2F32D49273}" srcOrd="0" destOrd="0" presId="urn:microsoft.com/office/officeart/2005/8/layout/hierarchy1"/>
    <dgm:cxn modelId="{F714B5ED-8864-4FED-891C-E8C8209CD350}" type="presOf" srcId="{0F3BC127-58CC-47A5-A575-7124FB3D10F8}" destId="{87663A8C-FC57-420E-AE1B-203FB4B0F140}" srcOrd="0" destOrd="0" presId="urn:microsoft.com/office/officeart/2005/8/layout/hierarchy1"/>
    <dgm:cxn modelId="{C2E529FA-3D7E-485B-ADC0-1E1F075775DD}" type="presOf" srcId="{5C30A1EA-9A04-4306-BC46-AF440752A9CF}" destId="{C803B53C-1856-4483-A8B9-27D83BA73FF6}" srcOrd="0" destOrd="0" presId="urn:microsoft.com/office/officeart/2005/8/layout/hierarchy1"/>
    <dgm:cxn modelId="{228521E2-3D0F-404B-A79A-8D9478E03EE9}" type="presParOf" srcId="{83A1DB90-3E99-4809-924B-E90301FF2C7E}" destId="{600A2BA3-FB43-40AF-AEE8-951539116BC7}" srcOrd="0" destOrd="0" presId="urn:microsoft.com/office/officeart/2005/8/layout/hierarchy1"/>
    <dgm:cxn modelId="{712F9295-1D16-486F-80A7-ABDA7A2E1FB5}" type="presParOf" srcId="{600A2BA3-FB43-40AF-AEE8-951539116BC7}" destId="{A172E6AC-49D3-45B4-B16F-19EC95CE8B80}" srcOrd="0" destOrd="0" presId="urn:microsoft.com/office/officeart/2005/8/layout/hierarchy1"/>
    <dgm:cxn modelId="{52698D0F-13C2-4824-A041-AE69A7B3945A}" type="presParOf" srcId="{A172E6AC-49D3-45B4-B16F-19EC95CE8B80}" destId="{9DC74A0A-0AAE-4711-91BB-DD564CCA1C7F}" srcOrd="0" destOrd="0" presId="urn:microsoft.com/office/officeart/2005/8/layout/hierarchy1"/>
    <dgm:cxn modelId="{E066BC63-2A79-4456-ABE3-13CA7DD5501F}" type="presParOf" srcId="{A172E6AC-49D3-45B4-B16F-19EC95CE8B80}" destId="{39DD77A8-881F-4406-B2E1-00AD4AD70EAE}" srcOrd="1" destOrd="0" presId="urn:microsoft.com/office/officeart/2005/8/layout/hierarchy1"/>
    <dgm:cxn modelId="{46314C0D-F4EE-4C41-8FE5-C43AD27420EE}" type="presParOf" srcId="{600A2BA3-FB43-40AF-AEE8-951539116BC7}" destId="{8BB07AFC-9A69-4BC9-955B-09BA3D513474}" srcOrd="1" destOrd="0" presId="urn:microsoft.com/office/officeart/2005/8/layout/hierarchy1"/>
    <dgm:cxn modelId="{EA07233A-B63B-4551-A9A9-533D676DCE8D}" type="presParOf" srcId="{8BB07AFC-9A69-4BC9-955B-09BA3D513474}" destId="{CF7C85D4-4294-4061-89C3-C7150845E9EB}" srcOrd="0" destOrd="0" presId="urn:microsoft.com/office/officeart/2005/8/layout/hierarchy1"/>
    <dgm:cxn modelId="{CE5E8178-4C8D-40E8-9E48-45E865728BAA}" type="presParOf" srcId="{8BB07AFC-9A69-4BC9-955B-09BA3D513474}" destId="{F491CED4-2AEC-4290-BD39-39E7770C38CA}" srcOrd="1" destOrd="0" presId="urn:microsoft.com/office/officeart/2005/8/layout/hierarchy1"/>
    <dgm:cxn modelId="{18B9B863-A2C6-4E2A-A4D8-E1D3A97C0005}" type="presParOf" srcId="{F491CED4-2AEC-4290-BD39-39E7770C38CA}" destId="{10DF9120-914B-4A53-855F-FA9150FCF2D8}" srcOrd="0" destOrd="0" presId="urn:microsoft.com/office/officeart/2005/8/layout/hierarchy1"/>
    <dgm:cxn modelId="{AF635A2C-8508-4030-9905-FCA462071FBF}" type="presParOf" srcId="{10DF9120-914B-4A53-855F-FA9150FCF2D8}" destId="{C40F8455-CF41-4860-BC69-DAF1207EF690}" srcOrd="0" destOrd="0" presId="urn:microsoft.com/office/officeart/2005/8/layout/hierarchy1"/>
    <dgm:cxn modelId="{211147D7-1018-4B05-9AFF-F78BBFA1DC38}" type="presParOf" srcId="{10DF9120-914B-4A53-855F-FA9150FCF2D8}" destId="{FD07DAC4-B49F-43E3-BDDD-41AC0F95421D}" srcOrd="1" destOrd="0" presId="urn:microsoft.com/office/officeart/2005/8/layout/hierarchy1"/>
    <dgm:cxn modelId="{F5FD2526-DE3C-4707-8D33-D424E5AAF0A9}" type="presParOf" srcId="{F491CED4-2AEC-4290-BD39-39E7770C38CA}" destId="{6AE87962-6615-40DE-83BF-AA76B82D0C85}" srcOrd="1" destOrd="0" presId="urn:microsoft.com/office/officeart/2005/8/layout/hierarchy1"/>
    <dgm:cxn modelId="{D60BCF08-2188-4C1A-8CBC-52D8FC7C55FE}" type="presParOf" srcId="{6AE87962-6615-40DE-83BF-AA76B82D0C85}" destId="{D79922B9-83E8-400C-B9CE-4E9750B770F7}" srcOrd="0" destOrd="0" presId="urn:microsoft.com/office/officeart/2005/8/layout/hierarchy1"/>
    <dgm:cxn modelId="{E324843F-B14D-4B2B-BEDD-E496833C3102}" type="presParOf" srcId="{6AE87962-6615-40DE-83BF-AA76B82D0C85}" destId="{73D000EA-FD9A-45EA-A3E0-0995B8E3EEE9}" srcOrd="1" destOrd="0" presId="urn:microsoft.com/office/officeart/2005/8/layout/hierarchy1"/>
    <dgm:cxn modelId="{FCBC4B60-1628-4157-9CAE-54A99FF8CF50}" type="presParOf" srcId="{73D000EA-FD9A-45EA-A3E0-0995B8E3EEE9}" destId="{FC534D9C-FB6D-4867-B931-D8F80B14C252}" srcOrd="0" destOrd="0" presId="urn:microsoft.com/office/officeart/2005/8/layout/hierarchy1"/>
    <dgm:cxn modelId="{95FAF9CC-C7AC-4B96-B8F6-31182159092D}" type="presParOf" srcId="{FC534D9C-FB6D-4867-B931-D8F80B14C252}" destId="{991EDD27-3295-4F9A-8BEA-A70389D8A6B9}" srcOrd="0" destOrd="0" presId="urn:microsoft.com/office/officeart/2005/8/layout/hierarchy1"/>
    <dgm:cxn modelId="{18CD75CA-616C-46D4-A5FF-6FAA8C690039}" type="presParOf" srcId="{FC534D9C-FB6D-4867-B931-D8F80B14C252}" destId="{C8B0584E-BE6A-42C1-AE5A-C20C13316228}" srcOrd="1" destOrd="0" presId="urn:microsoft.com/office/officeart/2005/8/layout/hierarchy1"/>
    <dgm:cxn modelId="{FA8907F2-A836-4AF1-B115-DC8EAC538A43}" type="presParOf" srcId="{73D000EA-FD9A-45EA-A3E0-0995B8E3EEE9}" destId="{136F43AD-256C-4985-B7C1-4F34E6A7A4D3}" srcOrd="1" destOrd="0" presId="urn:microsoft.com/office/officeart/2005/8/layout/hierarchy1"/>
    <dgm:cxn modelId="{291F9B69-8487-4005-9E7B-068C53E900DC}" type="presParOf" srcId="{8BB07AFC-9A69-4BC9-955B-09BA3D513474}" destId="{34527337-91D7-4690-95A5-5CFD17BBE889}" srcOrd="2" destOrd="0" presId="urn:microsoft.com/office/officeart/2005/8/layout/hierarchy1"/>
    <dgm:cxn modelId="{9701A3F3-7EF7-42A7-979B-C4611674AAD5}" type="presParOf" srcId="{8BB07AFC-9A69-4BC9-955B-09BA3D513474}" destId="{04DD2182-9057-4C92-B308-B462EAD47969}" srcOrd="3" destOrd="0" presId="urn:microsoft.com/office/officeart/2005/8/layout/hierarchy1"/>
    <dgm:cxn modelId="{DD48839D-0D37-4DD6-93F4-B08FABB8C2DC}" type="presParOf" srcId="{04DD2182-9057-4C92-B308-B462EAD47969}" destId="{3731B000-73E2-4873-8F52-3AEB1A088F95}" srcOrd="0" destOrd="0" presId="urn:microsoft.com/office/officeart/2005/8/layout/hierarchy1"/>
    <dgm:cxn modelId="{7CB4A6CB-650D-4518-9C5D-3165BA01FB5B}" type="presParOf" srcId="{3731B000-73E2-4873-8F52-3AEB1A088F95}" destId="{3071604A-08B5-465B-97EA-86A9333504A7}" srcOrd="0" destOrd="0" presId="urn:microsoft.com/office/officeart/2005/8/layout/hierarchy1"/>
    <dgm:cxn modelId="{E05D2821-83BF-4E7D-96EC-146ECA43B71F}" type="presParOf" srcId="{3731B000-73E2-4873-8F52-3AEB1A088F95}" destId="{784AA00F-D04C-4539-8B3A-CB2F32D49273}" srcOrd="1" destOrd="0" presId="urn:microsoft.com/office/officeart/2005/8/layout/hierarchy1"/>
    <dgm:cxn modelId="{7B34BF09-A075-4510-BCA9-D93AC6A59F22}" type="presParOf" srcId="{04DD2182-9057-4C92-B308-B462EAD47969}" destId="{6A92B7C8-943F-4591-8CD3-6F3AA71D8162}" srcOrd="1" destOrd="0" presId="urn:microsoft.com/office/officeart/2005/8/layout/hierarchy1"/>
    <dgm:cxn modelId="{FD132D5B-7E95-40E8-8D66-B6C0A2789092}" type="presParOf" srcId="{83A1DB90-3E99-4809-924B-E90301FF2C7E}" destId="{44D8F090-EEDA-4D68-A3F6-75A1AE2D4E1C}" srcOrd="1" destOrd="0" presId="urn:microsoft.com/office/officeart/2005/8/layout/hierarchy1"/>
    <dgm:cxn modelId="{38A8CE89-177B-40E8-A325-652F241BFDE2}" type="presParOf" srcId="{44D8F090-EEDA-4D68-A3F6-75A1AE2D4E1C}" destId="{7D3E1244-571B-476E-9D1C-FE260A86E2D0}" srcOrd="0" destOrd="0" presId="urn:microsoft.com/office/officeart/2005/8/layout/hierarchy1"/>
    <dgm:cxn modelId="{B12E73E4-DC0D-4A4D-BA2C-DC11F0A58DB4}" type="presParOf" srcId="{7D3E1244-571B-476E-9D1C-FE260A86E2D0}" destId="{A03FFA84-0112-40CE-BDFE-472DAA0015E9}" srcOrd="0" destOrd="0" presId="urn:microsoft.com/office/officeart/2005/8/layout/hierarchy1"/>
    <dgm:cxn modelId="{C2D4D0F1-5C7C-4AB3-AA80-5B0FD75151E4}" type="presParOf" srcId="{7D3E1244-571B-476E-9D1C-FE260A86E2D0}" destId="{22DEA11C-D072-494D-888F-1689D2ABB30A}" srcOrd="1" destOrd="0" presId="urn:microsoft.com/office/officeart/2005/8/layout/hierarchy1"/>
    <dgm:cxn modelId="{528CE899-7718-4DC6-8DE4-6C01F9DB4202}" type="presParOf" srcId="{44D8F090-EEDA-4D68-A3F6-75A1AE2D4E1C}" destId="{B1E25141-6032-4540-9B8C-4562F01F99FC}" srcOrd="1" destOrd="0" presId="urn:microsoft.com/office/officeart/2005/8/layout/hierarchy1"/>
    <dgm:cxn modelId="{F04A1722-A848-404B-85B1-0FCC17932227}" type="presParOf" srcId="{B1E25141-6032-4540-9B8C-4562F01F99FC}" destId="{E768CB23-D5AF-41C6-807B-13E290B0F373}" srcOrd="0" destOrd="0" presId="urn:microsoft.com/office/officeart/2005/8/layout/hierarchy1"/>
    <dgm:cxn modelId="{04267C9D-B091-4980-ADA1-33B8311E27DD}" type="presParOf" srcId="{B1E25141-6032-4540-9B8C-4562F01F99FC}" destId="{1D84BC64-F0CE-4499-95A0-0485F0167618}" srcOrd="1" destOrd="0" presId="urn:microsoft.com/office/officeart/2005/8/layout/hierarchy1"/>
    <dgm:cxn modelId="{9E3838AF-8179-4E22-83B3-EDF894B05F64}" type="presParOf" srcId="{1D84BC64-F0CE-4499-95A0-0485F0167618}" destId="{26EE18E8-8BE6-4A17-BB86-11B664278659}" srcOrd="0" destOrd="0" presId="urn:microsoft.com/office/officeart/2005/8/layout/hierarchy1"/>
    <dgm:cxn modelId="{5E03DAED-73B5-4C15-9055-342A53C46375}" type="presParOf" srcId="{26EE18E8-8BE6-4A17-BB86-11B664278659}" destId="{6955C45C-B6DD-4326-B221-6F6CE4488112}" srcOrd="0" destOrd="0" presId="urn:microsoft.com/office/officeart/2005/8/layout/hierarchy1"/>
    <dgm:cxn modelId="{EFB04748-AF7C-4F12-A769-C5F8A96AEEE0}" type="presParOf" srcId="{26EE18E8-8BE6-4A17-BB86-11B664278659}" destId="{87663A8C-FC57-420E-AE1B-203FB4B0F140}" srcOrd="1" destOrd="0" presId="urn:microsoft.com/office/officeart/2005/8/layout/hierarchy1"/>
    <dgm:cxn modelId="{6B9B9F3D-A1C7-4198-832F-CA54D735B940}" type="presParOf" srcId="{1D84BC64-F0CE-4499-95A0-0485F0167618}" destId="{3A97B6BF-D032-425D-9018-6A4E26498184}" srcOrd="1" destOrd="0" presId="urn:microsoft.com/office/officeart/2005/8/layout/hierarchy1"/>
    <dgm:cxn modelId="{10E4A839-0637-4D64-B16B-CD24061273E5}" type="presParOf" srcId="{3A97B6BF-D032-425D-9018-6A4E26498184}" destId="{C803B53C-1856-4483-A8B9-27D83BA73FF6}" srcOrd="0" destOrd="0" presId="urn:microsoft.com/office/officeart/2005/8/layout/hierarchy1"/>
    <dgm:cxn modelId="{69674B0D-5411-4BE3-9BD1-B33BF6CD2EF0}" type="presParOf" srcId="{3A97B6BF-D032-425D-9018-6A4E26498184}" destId="{DF806ED7-E567-4832-85E5-62C8121DE4D4}" srcOrd="1" destOrd="0" presId="urn:microsoft.com/office/officeart/2005/8/layout/hierarchy1"/>
    <dgm:cxn modelId="{408915EE-AF7D-494C-AC25-C4A83BDF2458}" type="presParOf" srcId="{DF806ED7-E567-4832-85E5-62C8121DE4D4}" destId="{64B0A63D-BC06-4CFD-804B-0483E85E9DEE}" srcOrd="0" destOrd="0" presId="urn:microsoft.com/office/officeart/2005/8/layout/hierarchy1"/>
    <dgm:cxn modelId="{76051D6D-DA2D-4BB3-974B-B2D8CF3B352A}" type="presParOf" srcId="{64B0A63D-BC06-4CFD-804B-0483E85E9DEE}" destId="{58C3A034-FD63-45F5-BD15-BCA3D62B82CA}" srcOrd="0" destOrd="0" presId="urn:microsoft.com/office/officeart/2005/8/layout/hierarchy1"/>
    <dgm:cxn modelId="{B74E8B3D-462D-48FE-8E39-787AA3465C97}" type="presParOf" srcId="{64B0A63D-BC06-4CFD-804B-0483E85E9DEE}" destId="{40FBF205-EACF-4007-B008-302C873A6992}" srcOrd="1" destOrd="0" presId="urn:microsoft.com/office/officeart/2005/8/layout/hierarchy1"/>
    <dgm:cxn modelId="{89EBE1EB-259E-4DD6-A3E9-545DA13566F7}" type="presParOf" srcId="{DF806ED7-E567-4832-85E5-62C8121DE4D4}" destId="{F9504C69-C1C4-4B88-B47D-E054F7D345FA}"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76EFD-E368-4CA1-AE63-F1652DEC518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TW" altLang="en-US"/>
        </a:p>
      </dgm:t>
    </dgm:pt>
    <dgm:pt modelId="{B9D1818E-880E-433E-B8E9-0CA9CDD4D4B6}">
      <dgm:prSet phldrT="[文字]" custT="1"/>
      <dgm:spPr>
        <a:solidFill>
          <a:srgbClr val="FF6569"/>
        </a:solidFill>
      </dgm:spPr>
      <dgm:t>
        <a:bodyPr/>
        <a:lstStyle/>
        <a:p>
          <a:r>
            <a:rPr lang="zh-TW" altLang="en-US" sz="2400" i="0" dirty="0">
              <a:solidFill>
                <a:schemeClr val="bg1"/>
              </a:solidFill>
              <a:latin typeface="微軟正黑體" panose="020B0604030504040204" pitchFamily="34" charset="-120"/>
              <a:ea typeface="微軟正黑體" panose="020B0604030504040204" pitchFamily="34" charset="-120"/>
            </a:rPr>
            <a:t>發展一致性安全組態設定</a:t>
          </a:r>
          <a:endParaRPr lang="zh-TW" altLang="en-US" sz="2400" dirty="0">
            <a:solidFill>
              <a:schemeClr val="bg1"/>
            </a:solidFill>
          </a:endParaRPr>
        </a:p>
      </dgm:t>
    </dgm:pt>
    <dgm:pt modelId="{1B79C0A3-307D-4A85-A19C-5C1FF452B7CC}" type="parTrans" cxnId="{025DB028-974D-432C-B978-0889835572E5}">
      <dgm:prSet/>
      <dgm:spPr/>
      <dgm:t>
        <a:bodyPr/>
        <a:lstStyle/>
        <a:p>
          <a:endParaRPr lang="zh-TW" altLang="en-US" sz="2400"/>
        </a:p>
      </dgm:t>
    </dgm:pt>
    <dgm:pt modelId="{461EDD85-D00D-4C22-AC67-AE07AE2ABBDC}" type="sibTrans" cxnId="{025DB028-974D-432C-B978-0889835572E5}">
      <dgm:prSet/>
      <dgm:spPr>
        <a:ln>
          <a:solidFill>
            <a:schemeClr val="bg2"/>
          </a:solidFill>
        </a:ln>
      </dgm:spPr>
      <dgm:t>
        <a:bodyPr/>
        <a:lstStyle/>
        <a:p>
          <a:endParaRPr lang="zh-TW" altLang="en-US" sz="2400"/>
        </a:p>
      </dgm:t>
    </dgm:pt>
    <dgm:pt modelId="{17C436F0-8332-49CB-A500-51E1BFAC1EB2}">
      <dgm:prSet phldrT="[文字]" custT="1"/>
      <dgm:spPr>
        <a:solidFill>
          <a:srgbClr val="6CA62C"/>
        </a:solidFill>
      </dgm:spPr>
      <dgm:t>
        <a:bodyPr/>
        <a:lstStyle/>
        <a:p>
          <a:r>
            <a:rPr lang="zh-TW" altLang="en-US" sz="2400" i="0" dirty="0">
              <a:solidFill>
                <a:schemeClr val="bg1"/>
              </a:solidFill>
              <a:latin typeface="微軟正黑體" panose="020B0604030504040204" pitchFamily="34" charset="-120"/>
              <a:ea typeface="微軟正黑體" panose="020B0604030504040204" pitchFamily="34" charset="-120"/>
            </a:rPr>
            <a:t>提升政府機關資通訊設備之資安防護</a:t>
          </a:r>
          <a:endParaRPr lang="zh-TW" altLang="en-US" sz="2400" dirty="0">
            <a:solidFill>
              <a:schemeClr val="bg1"/>
            </a:solidFill>
          </a:endParaRPr>
        </a:p>
      </dgm:t>
    </dgm:pt>
    <dgm:pt modelId="{4ADF3E94-7E5C-46CA-BDF1-A815DD722694}" type="parTrans" cxnId="{EE4CAF37-B7EE-453F-AA78-263E5C867B07}">
      <dgm:prSet/>
      <dgm:spPr/>
      <dgm:t>
        <a:bodyPr/>
        <a:lstStyle/>
        <a:p>
          <a:endParaRPr lang="zh-TW" altLang="en-US" sz="2400"/>
        </a:p>
      </dgm:t>
    </dgm:pt>
    <dgm:pt modelId="{FFB5C2D9-842C-4FD1-A56B-A0F948698F4E}" type="sibTrans" cxnId="{EE4CAF37-B7EE-453F-AA78-263E5C867B07}">
      <dgm:prSet/>
      <dgm:spPr/>
      <dgm:t>
        <a:bodyPr/>
        <a:lstStyle/>
        <a:p>
          <a:endParaRPr lang="zh-TW" altLang="en-US" sz="2400"/>
        </a:p>
      </dgm:t>
    </dgm:pt>
    <dgm:pt modelId="{CF39AA57-A650-4DD3-88FE-7CF5854063CB}" type="pres">
      <dgm:prSet presAssocID="{76A76EFD-E368-4CA1-AE63-F1652DEC518E}" presName="Name0" presStyleCnt="0">
        <dgm:presLayoutVars>
          <dgm:chMax val="7"/>
          <dgm:chPref val="7"/>
          <dgm:dir/>
        </dgm:presLayoutVars>
      </dgm:prSet>
      <dgm:spPr/>
    </dgm:pt>
    <dgm:pt modelId="{CD92F311-3A23-4377-8FCE-39E04509B3E9}" type="pres">
      <dgm:prSet presAssocID="{76A76EFD-E368-4CA1-AE63-F1652DEC518E}" presName="Name1" presStyleCnt="0"/>
      <dgm:spPr/>
    </dgm:pt>
    <dgm:pt modelId="{E1BE64B5-195A-4819-91D0-15C7DCAD4766}" type="pres">
      <dgm:prSet presAssocID="{76A76EFD-E368-4CA1-AE63-F1652DEC518E}" presName="cycle" presStyleCnt="0"/>
      <dgm:spPr/>
    </dgm:pt>
    <dgm:pt modelId="{6BA37ECA-B1F6-4C92-848A-8E1661C2FB60}" type="pres">
      <dgm:prSet presAssocID="{76A76EFD-E368-4CA1-AE63-F1652DEC518E}" presName="srcNode" presStyleLbl="node1" presStyleIdx="0" presStyleCnt="2"/>
      <dgm:spPr/>
    </dgm:pt>
    <dgm:pt modelId="{2CA7B86D-8316-4F69-82AD-3A8ADDC962CA}" type="pres">
      <dgm:prSet presAssocID="{76A76EFD-E368-4CA1-AE63-F1652DEC518E}" presName="conn" presStyleLbl="parChTrans1D2" presStyleIdx="0" presStyleCnt="1"/>
      <dgm:spPr/>
    </dgm:pt>
    <dgm:pt modelId="{F5AA182B-C8FC-48A8-824A-D0206D4715E1}" type="pres">
      <dgm:prSet presAssocID="{76A76EFD-E368-4CA1-AE63-F1652DEC518E}" presName="extraNode" presStyleLbl="node1" presStyleIdx="0" presStyleCnt="2"/>
      <dgm:spPr/>
    </dgm:pt>
    <dgm:pt modelId="{0E6AAEE0-BF88-44DC-935B-3BAC5FBAD86E}" type="pres">
      <dgm:prSet presAssocID="{76A76EFD-E368-4CA1-AE63-F1652DEC518E}" presName="dstNode" presStyleLbl="node1" presStyleIdx="0" presStyleCnt="2"/>
      <dgm:spPr/>
    </dgm:pt>
    <dgm:pt modelId="{92D16F2A-733E-479C-95C2-C5494B8DA1C0}" type="pres">
      <dgm:prSet presAssocID="{B9D1818E-880E-433E-B8E9-0CA9CDD4D4B6}" presName="text_1" presStyleLbl="node1" presStyleIdx="0" presStyleCnt="2">
        <dgm:presLayoutVars>
          <dgm:bulletEnabled val="1"/>
        </dgm:presLayoutVars>
      </dgm:prSet>
      <dgm:spPr/>
    </dgm:pt>
    <dgm:pt modelId="{B3B69497-2E67-48FA-BDE4-605B4514B6CA}" type="pres">
      <dgm:prSet presAssocID="{B9D1818E-880E-433E-B8E9-0CA9CDD4D4B6}" presName="accent_1" presStyleCnt="0"/>
      <dgm:spPr/>
    </dgm:pt>
    <dgm:pt modelId="{C24A7F24-4529-47CC-A33F-CA9FEB97CCB1}" type="pres">
      <dgm:prSet presAssocID="{B9D1818E-880E-433E-B8E9-0CA9CDD4D4B6}" presName="accentRepeatNode" presStyleLbl="solidFgAcc1" presStyleIdx="0" presStyleCnt="2"/>
      <dgm:spPr>
        <a:ln>
          <a:solidFill>
            <a:srgbClr val="FF7C80"/>
          </a:solidFill>
        </a:ln>
      </dgm:spPr>
    </dgm:pt>
    <dgm:pt modelId="{3916325C-7A1D-444F-9A5B-BE711DAF6E56}" type="pres">
      <dgm:prSet presAssocID="{17C436F0-8332-49CB-A500-51E1BFAC1EB2}" presName="text_2" presStyleLbl="node1" presStyleIdx="1" presStyleCnt="2">
        <dgm:presLayoutVars>
          <dgm:bulletEnabled val="1"/>
        </dgm:presLayoutVars>
      </dgm:prSet>
      <dgm:spPr/>
    </dgm:pt>
    <dgm:pt modelId="{4B8CC4D2-040A-49A8-9168-6DCBA461887C}" type="pres">
      <dgm:prSet presAssocID="{17C436F0-8332-49CB-A500-51E1BFAC1EB2}" presName="accent_2" presStyleCnt="0"/>
      <dgm:spPr/>
    </dgm:pt>
    <dgm:pt modelId="{0DD9C867-A684-442F-8B65-A6525D92EE6A}" type="pres">
      <dgm:prSet presAssocID="{17C436F0-8332-49CB-A500-51E1BFAC1EB2}" presName="accentRepeatNode" presStyleLbl="solidFgAcc1" presStyleIdx="1" presStyleCnt="2"/>
      <dgm:spPr>
        <a:ln>
          <a:solidFill>
            <a:srgbClr val="99D359"/>
          </a:solidFill>
        </a:ln>
      </dgm:spPr>
    </dgm:pt>
  </dgm:ptLst>
  <dgm:cxnLst>
    <dgm:cxn modelId="{FC349F26-DB3F-4CB0-AC88-8CCAC1F37CFF}" type="presOf" srcId="{461EDD85-D00D-4C22-AC67-AE07AE2ABBDC}" destId="{2CA7B86D-8316-4F69-82AD-3A8ADDC962CA}" srcOrd="0" destOrd="0" presId="urn:microsoft.com/office/officeart/2008/layout/VerticalCurvedList"/>
    <dgm:cxn modelId="{025DB028-974D-432C-B978-0889835572E5}" srcId="{76A76EFD-E368-4CA1-AE63-F1652DEC518E}" destId="{B9D1818E-880E-433E-B8E9-0CA9CDD4D4B6}" srcOrd="0" destOrd="0" parTransId="{1B79C0A3-307D-4A85-A19C-5C1FF452B7CC}" sibTransId="{461EDD85-D00D-4C22-AC67-AE07AE2ABBDC}"/>
    <dgm:cxn modelId="{EE4CAF37-B7EE-453F-AA78-263E5C867B07}" srcId="{76A76EFD-E368-4CA1-AE63-F1652DEC518E}" destId="{17C436F0-8332-49CB-A500-51E1BFAC1EB2}" srcOrd="1" destOrd="0" parTransId="{4ADF3E94-7E5C-46CA-BDF1-A815DD722694}" sibTransId="{FFB5C2D9-842C-4FD1-A56B-A0F948698F4E}"/>
    <dgm:cxn modelId="{68FEE949-1DA8-4736-81A6-D95AC7F442A4}" type="presOf" srcId="{17C436F0-8332-49CB-A500-51E1BFAC1EB2}" destId="{3916325C-7A1D-444F-9A5B-BE711DAF6E56}" srcOrd="0" destOrd="0" presId="urn:microsoft.com/office/officeart/2008/layout/VerticalCurvedList"/>
    <dgm:cxn modelId="{AC7A62A2-6D42-4075-967F-6C855F8387A2}" type="presOf" srcId="{76A76EFD-E368-4CA1-AE63-F1652DEC518E}" destId="{CF39AA57-A650-4DD3-88FE-7CF5854063CB}" srcOrd="0" destOrd="0" presId="urn:microsoft.com/office/officeart/2008/layout/VerticalCurvedList"/>
    <dgm:cxn modelId="{7A2A4DDE-6075-4F9B-8FB9-F190B98A5525}" type="presOf" srcId="{B9D1818E-880E-433E-B8E9-0CA9CDD4D4B6}" destId="{92D16F2A-733E-479C-95C2-C5494B8DA1C0}" srcOrd="0" destOrd="0" presId="urn:microsoft.com/office/officeart/2008/layout/VerticalCurvedList"/>
    <dgm:cxn modelId="{BC19ED9C-8C42-46C6-8366-9E1BAC1B508E}" type="presParOf" srcId="{CF39AA57-A650-4DD3-88FE-7CF5854063CB}" destId="{CD92F311-3A23-4377-8FCE-39E04509B3E9}" srcOrd="0" destOrd="0" presId="urn:microsoft.com/office/officeart/2008/layout/VerticalCurvedList"/>
    <dgm:cxn modelId="{028F89FE-386B-4800-B530-55F60DDCEB60}" type="presParOf" srcId="{CD92F311-3A23-4377-8FCE-39E04509B3E9}" destId="{E1BE64B5-195A-4819-91D0-15C7DCAD4766}" srcOrd="0" destOrd="0" presId="urn:microsoft.com/office/officeart/2008/layout/VerticalCurvedList"/>
    <dgm:cxn modelId="{6EC5AB34-3C5B-4CCA-AF5B-5D735D9B8817}" type="presParOf" srcId="{E1BE64B5-195A-4819-91D0-15C7DCAD4766}" destId="{6BA37ECA-B1F6-4C92-848A-8E1661C2FB60}" srcOrd="0" destOrd="0" presId="urn:microsoft.com/office/officeart/2008/layout/VerticalCurvedList"/>
    <dgm:cxn modelId="{9A8F94EF-1FA4-4090-8F49-85C092CA6E17}" type="presParOf" srcId="{E1BE64B5-195A-4819-91D0-15C7DCAD4766}" destId="{2CA7B86D-8316-4F69-82AD-3A8ADDC962CA}" srcOrd="1" destOrd="0" presId="urn:microsoft.com/office/officeart/2008/layout/VerticalCurvedList"/>
    <dgm:cxn modelId="{B5551FCD-6772-4534-817B-71BF40FE48A3}" type="presParOf" srcId="{E1BE64B5-195A-4819-91D0-15C7DCAD4766}" destId="{F5AA182B-C8FC-48A8-824A-D0206D4715E1}" srcOrd="2" destOrd="0" presId="urn:microsoft.com/office/officeart/2008/layout/VerticalCurvedList"/>
    <dgm:cxn modelId="{47F1BF27-5CCF-43D3-BFB6-B7610F94EAE8}" type="presParOf" srcId="{E1BE64B5-195A-4819-91D0-15C7DCAD4766}" destId="{0E6AAEE0-BF88-44DC-935B-3BAC5FBAD86E}" srcOrd="3" destOrd="0" presId="urn:microsoft.com/office/officeart/2008/layout/VerticalCurvedList"/>
    <dgm:cxn modelId="{1046429E-DED2-4BA0-9EA1-40D33F3795F0}" type="presParOf" srcId="{CD92F311-3A23-4377-8FCE-39E04509B3E9}" destId="{92D16F2A-733E-479C-95C2-C5494B8DA1C0}" srcOrd="1" destOrd="0" presId="urn:microsoft.com/office/officeart/2008/layout/VerticalCurvedList"/>
    <dgm:cxn modelId="{1906B406-7802-49AD-9D9E-66C705021CF6}" type="presParOf" srcId="{CD92F311-3A23-4377-8FCE-39E04509B3E9}" destId="{B3B69497-2E67-48FA-BDE4-605B4514B6CA}" srcOrd="2" destOrd="0" presId="urn:microsoft.com/office/officeart/2008/layout/VerticalCurvedList"/>
    <dgm:cxn modelId="{9437E97D-98D5-4659-8C93-30347F946F52}" type="presParOf" srcId="{B3B69497-2E67-48FA-BDE4-605B4514B6CA}" destId="{C24A7F24-4529-47CC-A33F-CA9FEB97CCB1}" srcOrd="0" destOrd="0" presId="urn:microsoft.com/office/officeart/2008/layout/VerticalCurvedList"/>
    <dgm:cxn modelId="{E618830A-EF52-4AC6-B636-242FCE010026}" type="presParOf" srcId="{CD92F311-3A23-4377-8FCE-39E04509B3E9}" destId="{3916325C-7A1D-444F-9A5B-BE711DAF6E56}" srcOrd="3" destOrd="0" presId="urn:microsoft.com/office/officeart/2008/layout/VerticalCurvedList"/>
    <dgm:cxn modelId="{17600CC8-46FF-416F-92ED-B9FA4B94E6DB}" type="presParOf" srcId="{CD92F311-3A23-4377-8FCE-39E04509B3E9}" destId="{4B8CC4D2-040A-49A8-9168-6DCBA461887C}" srcOrd="4" destOrd="0" presId="urn:microsoft.com/office/officeart/2008/layout/VerticalCurvedList"/>
    <dgm:cxn modelId="{E49C8F9C-85C1-44EE-A8D8-F270CF836D6D}" type="presParOf" srcId="{4B8CC4D2-040A-49A8-9168-6DCBA461887C}" destId="{0DD9C867-A684-442F-8B65-A6525D92EE6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41C0B8-7853-475B-BC23-4E0752031CB3}" type="doc">
      <dgm:prSet loTypeId="urn:microsoft.com/office/officeart/2008/layout/AlternatingHexagons" loCatId="list" qsTypeId="urn:microsoft.com/office/officeart/2005/8/quickstyle/3d6" qsCatId="3D" csTypeId="urn:microsoft.com/office/officeart/2005/8/colors/accent1_2" csCatId="accent1" phldr="1"/>
      <dgm:spPr/>
      <dgm:t>
        <a:bodyPr/>
        <a:lstStyle/>
        <a:p>
          <a:endParaRPr lang="zh-TW" altLang="en-US"/>
        </a:p>
      </dgm:t>
    </dgm:pt>
    <dgm:pt modelId="{7C6F4BC7-046C-4903-8FC7-55338395F211}">
      <dgm:prSet phldrT="[文字]" custT="1"/>
      <dgm:spPr/>
      <dgm:t>
        <a:bodyPr/>
        <a:lstStyle/>
        <a:p>
          <a:r>
            <a:rPr lang="zh-TW" altLang="en-US" sz="2400" b="1" dirty="0">
              <a:solidFill>
                <a:srgbClr val="FF0000"/>
              </a:solidFill>
            </a:rPr>
            <a:t>名稱與版本</a:t>
          </a:r>
        </a:p>
      </dgm:t>
    </dgm:pt>
    <dgm:pt modelId="{C1EF6B4C-F632-4E10-91FB-3D16A8967000}" type="parTrans" cxnId="{E9457A23-8D31-4FDB-AAA6-94856C295C2D}">
      <dgm:prSet/>
      <dgm:spPr/>
      <dgm:t>
        <a:bodyPr/>
        <a:lstStyle/>
        <a:p>
          <a:endParaRPr lang="zh-TW" altLang="en-US"/>
        </a:p>
      </dgm:t>
    </dgm:pt>
    <dgm:pt modelId="{D4B255CB-9919-409C-A905-3F3C2D9BB293}" type="sibTrans" cxnId="{E9457A23-8D31-4FDB-AAA6-94856C295C2D}">
      <dgm:prSet/>
      <dgm:spPr/>
      <dgm:t>
        <a:bodyPr/>
        <a:lstStyle/>
        <a:p>
          <a:endParaRPr lang="zh-TW" altLang="en-US"/>
        </a:p>
      </dgm:t>
    </dgm:pt>
    <dgm:pt modelId="{6B5945CD-AF11-4D26-8776-6AB57CB70293}">
      <dgm:prSet phldrT="[文字]" custT="1"/>
      <dgm:spPr/>
      <dgm:t>
        <a:bodyPr/>
        <a:lstStyle/>
        <a:p>
          <a:r>
            <a:rPr lang="zh-TW" altLang="en-US" sz="2400" b="1" dirty="0">
              <a:solidFill>
                <a:srgbClr val="FF0000"/>
              </a:solidFill>
            </a:rPr>
            <a:t>應銷毀日期</a:t>
          </a:r>
        </a:p>
      </dgm:t>
    </dgm:pt>
    <dgm:pt modelId="{FC089C68-53B8-47AA-9628-0B42E5199BBF}" type="parTrans" cxnId="{4EC10235-33BC-4B00-A254-4B4627AC16A8}">
      <dgm:prSet/>
      <dgm:spPr/>
      <dgm:t>
        <a:bodyPr/>
        <a:lstStyle/>
        <a:p>
          <a:endParaRPr lang="zh-TW" altLang="en-US"/>
        </a:p>
      </dgm:t>
    </dgm:pt>
    <dgm:pt modelId="{EF36C669-BAC5-4151-9AD8-A912B6C0CCA1}" type="sibTrans" cxnId="{4EC10235-33BC-4B00-A254-4B4627AC16A8}">
      <dgm:prSet/>
      <dgm:spPr/>
      <dgm:t>
        <a:bodyPr/>
        <a:lstStyle/>
        <a:p>
          <a:endParaRPr lang="zh-TW" altLang="en-US"/>
        </a:p>
      </dgm:t>
    </dgm:pt>
    <dgm:pt modelId="{2A7A29DE-115D-4CF3-A028-5F1D66C4FD9E}">
      <dgm:prSet phldrT="[文字]" custT="1"/>
      <dgm:spPr/>
      <dgm:t>
        <a:bodyPr/>
        <a:lstStyle/>
        <a:p>
          <a:r>
            <a:rPr lang="zh-TW" altLang="en-US" sz="2400" b="1" dirty="0">
              <a:solidFill>
                <a:srgbClr val="FF0000"/>
              </a:solidFill>
            </a:rPr>
            <a:t>機密等級</a:t>
          </a:r>
        </a:p>
      </dgm:t>
    </dgm:pt>
    <dgm:pt modelId="{8DEB90E9-BB8E-48F9-B3BD-FEB607E0C214}" type="sibTrans" cxnId="{71C91D9A-B901-4A32-8755-BFD96E30D2E0}">
      <dgm:prSet/>
      <dgm:spPr/>
      <dgm:t>
        <a:bodyPr/>
        <a:lstStyle/>
        <a:p>
          <a:endParaRPr lang="zh-TW" altLang="en-US"/>
        </a:p>
      </dgm:t>
    </dgm:pt>
    <dgm:pt modelId="{ED1A8F87-1EFD-4493-9FBD-43CC0751B01F}" type="parTrans" cxnId="{71C91D9A-B901-4A32-8755-BFD96E30D2E0}">
      <dgm:prSet/>
      <dgm:spPr/>
      <dgm:t>
        <a:bodyPr/>
        <a:lstStyle/>
        <a:p>
          <a:endParaRPr lang="zh-TW" altLang="en-US"/>
        </a:p>
      </dgm:t>
    </dgm:pt>
    <dgm:pt modelId="{7CEBCF73-ED82-4EBE-A9B4-5906E42088B6}">
      <dgm:prSet phldrT="[文字]" custT="1"/>
      <dgm:spPr/>
      <dgm:t>
        <a:bodyPr/>
        <a:lstStyle/>
        <a:p>
          <a:r>
            <a:rPr lang="zh-TW" altLang="en-US" sz="2400" b="1" dirty="0">
              <a:solidFill>
                <a:srgbClr val="FF0000"/>
              </a:solidFill>
            </a:rPr>
            <a:t>建立者</a:t>
          </a:r>
        </a:p>
      </dgm:t>
    </dgm:pt>
    <dgm:pt modelId="{4F2562E0-EEFA-45A8-A10E-98288E0C560A}" type="sibTrans" cxnId="{DE6EC13A-8FA8-4DA2-9CD2-C65221719F8B}">
      <dgm:prSet/>
      <dgm:spPr/>
      <dgm:t>
        <a:bodyPr/>
        <a:lstStyle/>
        <a:p>
          <a:endParaRPr lang="zh-TW" altLang="en-US"/>
        </a:p>
      </dgm:t>
    </dgm:pt>
    <dgm:pt modelId="{131ACE6F-D4F7-4AF5-B60B-9D6B77BC5205}" type="parTrans" cxnId="{DE6EC13A-8FA8-4DA2-9CD2-C65221719F8B}">
      <dgm:prSet/>
      <dgm:spPr/>
      <dgm:t>
        <a:bodyPr/>
        <a:lstStyle/>
        <a:p>
          <a:endParaRPr lang="zh-TW" altLang="en-US"/>
        </a:p>
      </dgm:t>
    </dgm:pt>
    <dgm:pt modelId="{2204EBAA-1FFC-411D-ABCE-FB0B85E2820C}">
      <dgm:prSet phldrT="[文字]" custT="1"/>
      <dgm:spPr/>
      <dgm:t>
        <a:bodyPr/>
        <a:lstStyle/>
        <a:p>
          <a:r>
            <a:rPr lang="zh-TW" altLang="en-US" sz="2400" b="1" dirty="0">
              <a:solidFill>
                <a:srgbClr val="FF0000"/>
              </a:solidFill>
            </a:rPr>
            <a:t>建立日期</a:t>
          </a:r>
        </a:p>
      </dgm:t>
    </dgm:pt>
    <dgm:pt modelId="{3513BEAB-6F8F-48E8-AD58-9512EB0F0A91}" type="sibTrans" cxnId="{04B2FE40-CF52-47F0-8213-F287EEED9613}">
      <dgm:prSet/>
      <dgm:spPr/>
      <dgm:t>
        <a:bodyPr/>
        <a:lstStyle/>
        <a:p>
          <a:endParaRPr lang="zh-TW" altLang="en-US"/>
        </a:p>
      </dgm:t>
    </dgm:pt>
    <dgm:pt modelId="{506972BD-83F5-4C65-9994-EEA0F37449BF}" type="parTrans" cxnId="{04B2FE40-CF52-47F0-8213-F287EEED9613}">
      <dgm:prSet/>
      <dgm:spPr/>
      <dgm:t>
        <a:bodyPr/>
        <a:lstStyle/>
        <a:p>
          <a:endParaRPr lang="zh-TW" altLang="en-US"/>
        </a:p>
      </dgm:t>
    </dgm:pt>
    <dgm:pt modelId="{471E4BF8-3C2D-4CCC-9361-02C24446A172}">
      <dgm:prSet phldrT="[文字]" custT="1"/>
      <dgm:spPr/>
      <dgm:t>
        <a:bodyPr/>
        <a:lstStyle/>
        <a:p>
          <a:r>
            <a:rPr lang="zh-TW" altLang="en-US" sz="2400" b="1" dirty="0">
              <a:solidFill>
                <a:srgbClr val="FF0000"/>
              </a:solidFill>
            </a:rPr>
            <a:t>保存期限</a:t>
          </a:r>
        </a:p>
      </dgm:t>
    </dgm:pt>
    <dgm:pt modelId="{95487414-D93B-4888-ABB1-A39D60B46F94}" type="sibTrans" cxnId="{957C2F4C-1F78-4DA0-8781-609C1703F2F0}">
      <dgm:prSet/>
      <dgm:spPr/>
      <dgm:t>
        <a:bodyPr/>
        <a:lstStyle/>
        <a:p>
          <a:endParaRPr lang="zh-TW" altLang="en-US"/>
        </a:p>
      </dgm:t>
    </dgm:pt>
    <dgm:pt modelId="{81CA8B15-F8DA-4E86-A8AC-5EF6DE704DD2}" type="parTrans" cxnId="{957C2F4C-1F78-4DA0-8781-609C1703F2F0}">
      <dgm:prSet/>
      <dgm:spPr/>
      <dgm:t>
        <a:bodyPr/>
        <a:lstStyle/>
        <a:p>
          <a:endParaRPr lang="zh-TW" altLang="en-US"/>
        </a:p>
      </dgm:t>
    </dgm:pt>
    <dgm:pt modelId="{05272EE4-E12C-44F3-868E-408726A171CD}" type="pres">
      <dgm:prSet presAssocID="{E641C0B8-7853-475B-BC23-4E0752031CB3}" presName="Name0" presStyleCnt="0">
        <dgm:presLayoutVars>
          <dgm:chMax/>
          <dgm:chPref/>
          <dgm:dir/>
          <dgm:animLvl val="lvl"/>
        </dgm:presLayoutVars>
      </dgm:prSet>
      <dgm:spPr/>
    </dgm:pt>
    <dgm:pt modelId="{8DD62EB5-91D2-4DE3-A0F1-802EC8E8B143}" type="pres">
      <dgm:prSet presAssocID="{7C6F4BC7-046C-4903-8FC7-55338395F211}" presName="composite" presStyleCnt="0"/>
      <dgm:spPr/>
    </dgm:pt>
    <dgm:pt modelId="{8B7ACDA4-76D3-4BBF-9FBA-B11A10F61AC4}" type="pres">
      <dgm:prSet presAssocID="{7C6F4BC7-046C-4903-8FC7-55338395F211}" presName="Parent1" presStyleLbl="node1" presStyleIdx="0" presStyleCnt="6">
        <dgm:presLayoutVars>
          <dgm:chMax val="1"/>
          <dgm:chPref val="1"/>
          <dgm:bulletEnabled val="1"/>
        </dgm:presLayoutVars>
      </dgm:prSet>
      <dgm:spPr/>
    </dgm:pt>
    <dgm:pt modelId="{28BE827F-3D18-4ADB-9871-FDEB6B0E977B}" type="pres">
      <dgm:prSet presAssocID="{7C6F4BC7-046C-4903-8FC7-55338395F211}" presName="Childtext1" presStyleLbl="revTx" presStyleIdx="0" presStyleCnt="3">
        <dgm:presLayoutVars>
          <dgm:chMax val="0"/>
          <dgm:chPref val="0"/>
          <dgm:bulletEnabled val="1"/>
        </dgm:presLayoutVars>
      </dgm:prSet>
      <dgm:spPr/>
    </dgm:pt>
    <dgm:pt modelId="{70DEA31F-AEAF-47EF-89F3-855FE8574DBE}" type="pres">
      <dgm:prSet presAssocID="{7C6F4BC7-046C-4903-8FC7-55338395F211}" presName="BalanceSpacing" presStyleCnt="0"/>
      <dgm:spPr/>
    </dgm:pt>
    <dgm:pt modelId="{D6035B42-F506-4E86-8ECA-969AE28550B3}" type="pres">
      <dgm:prSet presAssocID="{7C6F4BC7-046C-4903-8FC7-55338395F211}" presName="BalanceSpacing1" presStyleCnt="0"/>
      <dgm:spPr/>
    </dgm:pt>
    <dgm:pt modelId="{ABF7C8E8-78BA-4317-84E0-4E9AAA2B28FA}" type="pres">
      <dgm:prSet presAssocID="{D4B255CB-9919-409C-A905-3F3C2D9BB293}" presName="Accent1Text" presStyleLbl="node1" presStyleIdx="1" presStyleCnt="6"/>
      <dgm:spPr/>
    </dgm:pt>
    <dgm:pt modelId="{755E21D6-F87E-42C6-9C1D-3B5A64D4152A}" type="pres">
      <dgm:prSet presAssocID="{D4B255CB-9919-409C-A905-3F3C2D9BB293}" presName="spaceBetweenRectangles" presStyleCnt="0"/>
      <dgm:spPr/>
    </dgm:pt>
    <dgm:pt modelId="{562A69D1-212E-4AB9-81F3-95EC02CA513F}" type="pres">
      <dgm:prSet presAssocID="{7CEBCF73-ED82-4EBE-A9B4-5906E42088B6}" presName="composite" presStyleCnt="0"/>
      <dgm:spPr/>
    </dgm:pt>
    <dgm:pt modelId="{5989A11C-D8B8-4BEF-88D3-23B4980FF66A}" type="pres">
      <dgm:prSet presAssocID="{7CEBCF73-ED82-4EBE-A9B4-5906E42088B6}" presName="Parent1" presStyleLbl="node1" presStyleIdx="2" presStyleCnt="6">
        <dgm:presLayoutVars>
          <dgm:chMax val="1"/>
          <dgm:chPref val="1"/>
          <dgm:bulletEnabled val="1"/>
        </dgm:presLayoutVars>
      </dgm:prSet>
      <dgm:spPr/>
    </dgm:pt>
    <dgm:pt modelId="{B936C3A1-B6F3-4044-BC1B-A4B4BDC6E80F}" type="pres">
      <dgm:prSet presAssocID="{7CEBCF73-ED82-4EBE-A9B4-5906E42088B6}" presName="Childtext1" presStyleLbl="revTx" presStyleIdx="1" presStyleCnt="3">
        <dgm:presLayoutVars>
          <dgm:chMax val="0"/>
          <dgm:chPref val="0"/>
          <dgm:bulletEnabled val="1"/>
        </dgm:presLayoutVars>
      </dgm:prSet>
      <dgm:spPr/>
    </dgm:pt>
    <dgm:pt modelId="{FAB18B96-028E-4CA0-8988-6E1B2AC0EB62}" type="pres">
      <dgm:prSet presAssocID="{7CEBCF73-ED82-4EBE-A9B4-5906E42088B6}" presName="BalanceSpacing" presStyleCnt="0"/>
      <dgm:spPr/>
    </dgm:pt>
    <dgm:pt modelId="{4EF96159-50F3-4A9C-8761-FFC59AC9F656}" type="pres">
      <dgm:prSet presAssocID="{7CEBCF73-ED82-4EBE-A9B4-5906E42088B6}" presName="BalanceSpacing1" presStyleCnt="0"/>
      <dgm:spPr/>
    </dgm:pt>
    <dgm:pt modelId="{15A798FE-5E08-403B-96D8-A35ED1ED953B}" type="pres">
      <dgm:prSet presAssocID="{4F2562E0-EEFA-45A8-A10E-98288E0C560A}" presName="Accent1Text" presStyleLbl="node1" presStyleIdx="3" presStyleCnt="6"/>
      <dgm:spPr/>
    </dgm:pt>
    <dgm:pt modelId="{5A47AC2B-D935-4F52-8FF0-56A5A2E4DF3D}" type="pres">
      <dgm:prSet presAssocID="{4F2562E0-EEFA-45A8-A10E-98288E0C560A}" presName="spaceBetweenRectangles" presStyleCnt="0"/>
      <dgm:spPr/>
    </dgm:pt>
    <dgm:pt modelId="{A843F8DC-87C9-498A-98DA-27E026F43933}" type="pres">
      <dgm:prSet presAssocID="{471E4BF8-3C2D-4CCC-9361-02C24446A172}" presName="composite" presStyleCnt="0"/>
      <dgm:spPr/>
    </dgm:pt>
    <dgm:pt modelId="{B1B22B5D-F9D7-47DA-9293-DBC8A94FC590}" type="pres">
      <dgm:prSet presAssocID="{471E4BF8-3C2D-4CCC-9361-02C24446A172}" presName="Parent1" presStyleLbl="node1" presStyleIdx="4" presStyleCnt="6">
        <dgm:presLayoutVars>
          <dgm:chMax val="1"/>
          <dgm:chPref val="1"/>
          <dgm:bulletEnabled val="1"/>
        </dgm:presLayoutVars>
      </dgm:prSet>
      <dgm:spPr/>
    </dgm:pt>
    <dgm:pt modelId="{95136050-7F7F-4E4D-B8B0-5D2736028A8C}" type="pres">
      <dgm:prSet presAssocID="{471E4BF8-3C2D-4CCC-9361-02C24446A172}" presName="Childtext1" presStyleLbl="revTx" presStyleIdx="2" presStyleCnt="3">
        <dgm:presLayoutVars>
          <dgm:chMax val="0"/>
          <dgm:chPref val="0"/>
          <dgm:bulletEnabled val="1"/>
        </dgm:presLayoutVars>
      </dgm:prSet>
      <dgm:spPr/>
    </dgm:pt>
    <dgm:pt modelId="{C93F55BA-1925-458C-98F2-D3C7B0BE90D1}" type="pres">
      <dgm:prSet presAssocID="{471E4BF8-3C2D-4CCC-9361-02C24446A172}" presName="BalanceSpacing" presStyleCnt="0"/>
      <dgm:spPr/>
    </dgm:pt>
    <dgm:pt modelId="{2503BA4E-CF75-41F9-9A21-74EA6D95113C}" type="pres">
      <dgm:prSet presAssocID="{471E4BF8-3C2D-4CCC-9361-02C24446A172}" presName="BalanceSpacing1" presStyleCnt="0"/>
      <dgm:spPr/>
    </dgm:pt>
    <dgm:pt modelId="{982AF055-AE68-4B27-8712-DAB154D7A18D}" type="pres">
      <dgm:prSet presAssocID="{95487414-D93B-4888-ABB1-A39D60B46F94}" presName="Accent1Text" presStyleLbl="node1" presStyleIdx="5" presStyleCnt="6"/>
      <dgm:spPr/>
    </dgm:pt>
  </dgm:ptLst>
  <dgm:cxnLst>
    <dgm:cxn modelId="{E9457A23-8D31-4FDB-AAA6-94856C295C2D}" srcId="{E641C0B8-7853-475B-BC23-4E0752031CB3}" destId="{7C6F4BC7-046C-4903-8FC7-55338395F211}" srcOrd="0" destOrd="0" parTransId="{C1EF6B4C-F632-4E10-91FB-3D16A8967000}" sibTransId="{D4B255CB-9919-409C-A905-3F3C2D9BB293}"/>
    <dgm:cxn modelId="{CFB7E12F-EE1D-4F88-958C-F5184A72F8D4}" type="presOf" srcId="{471E4BF8-3C2D-4CCC-9361-02C24446A172}" destId="{B1B22B5D-F9D7-47DA-9293-DBC8A94FC590}" srcOrd="0" destOrd="0" presId="urn:microsoft.com/office/officeart/2008/layout/AlternatingHexagons"/>
    <dgm:cxn modelId="{4EC10235-33BC-4B00-A254-4B4627AC16A8}" srcId="{471E4BF8-3C2D-4CCC-9361-02C24446A172}" destId="{6B5945CD-AF11-4D26-8776-6AB57CB70293}" srcOrd="0" destOrd="0" parTransId="{FC089C68-53B8-47AA-9628-0B42E5199BBF}" sibTransId="{EF36C669-BAC5-4151-9AD8-A912B6C0CCA1}"/>
    <dgm:cxn modelId="{DE6EC13A-8FA8-4DA2-9CD2-C65221719F8B}" srcId="{E641C0B8-7853-475B-BC23-4E0752031CB3}" destId="{7CEBCF73-ED82-4EBE-A9B4-5906E42088B6}" srcOrd="1" destOrd="0" parTransId="{131ACE6F-D4F7-4AF5-B60B-9D6B77BC5205}" sibTransId="{4F2562E0-EEFA-45A8-A10E-98288E0C560A}"/>
    <dgm:cxn modelId="{23BF923B-6E7E-4E28-A2FF-B4AF06523819}" type="presOf" srcId="{7CEBCF73-ED82-4EBE-A9B4-5906E42088B6}" destId="{5989A11C-D8B8-4BEF-88D3-23B4980FF66A}" srcOrd="0" destOrd="0" presId="urn:microsoft.com/office/officeart/2008/layout/AlternatingHexagons"/>
    <dgm:cxn modelId="{04B2FE40-CF52-47F0-8213-F287EEED9613}" srcId="{7CEBCF73-ED82-4EBE-A9B4-5906E42088B6}" destId="{2204EBAA-1FFC-411D-ABCE-FB0B85E2820C}" srcOrd="0" destOrd="0" parTransId="{506972BD-83F5-4C65-9994-EEA0F37449BF}" sibTransId="{3513BEAB-6F8F-48E8-AD58-9512EB0F0A91}"/>
    <dgm:cxn modelId="{2459FE5E-FDEB-4B40-A563-BB59196820C3}" type="presOf" srcId="{D4B255CB-9919-409C-A905-3F3C2D9BB293}" destId="{ABF7C8E8-78BA-4317-84E0-4E9AAA2B28FA}" srcOrd="0" destOrd="0" presId="urn:microsoft.com/office/officeart/2008/layout/AlternatingHexagons"/>
    <dgm:cxn modelId="{825CC94B-045D-400F-B170-BDB5989DE4A9}" type="presOf" srcId="{4F2562E0-EEFA-45A8-A10E-98288E0C560A}" destId="{15A798FE-5E08-403B-96D8-A35ED1ED953B}" srcOrd="0" destOrd="0" presId="urn:microsoft.com/office/officeart/2008/layout/AlternatingHexagons"/>
    <dgm:cxn modelId="{C410F26B-DA07-4DE3-86FA-1FC9029F514F}" type="presOf" srcId="{95487414-D93B-4888-ABB1-A39D60B46F94}" destId="{982AF055-AE68-4B27-8712-DAB154D7A18D}" srcOrd="0" destOrd="0" presId="urn:microsoft.com/office/officeart/2008/layout/AlternatingHexagons"/>
    <dgm:cxn modelId="{957C2F4C-1F78-4DA0-8781-609C1703F2F0}" srcId="{E641C0B8-7853-475B-BC23-4E0752031CB3}" destId="{471E4BF8-3C2D-4CCC-9361-02C24446A172}" srcOrd="2" destOrd="0" parTransId="{81CA8B15-F8DA-4E86-A8AC-5EF6DE704DD2}" sibTransId="{95487414-D93B-4888-ABB1-A39D60B46F94}"/>
    <dgm:cxn modelId="{DB5C394C-D64B-416E-9B1E-E3B06ED029F2}" type="presOf" srcId="{6B5945CD-AF11-4D26-8776-6AB57CB70293}" destId="{95136050-7F7F-4E4D-B8B0-5D2736028A8C}" srcOrd="0" destOrd="0" presId="urn:microsoft.com/office/officeart/2008/layout/AlternatingHexagons"/>
    <dgm:cxn modelId="{71C91D9A-B901-4A32-8755-BFD96E30D2E0}" srcId="{7C6F4BC7-046C-4903-8FC7-55338395F211}" destId="{2A7A29DE-115D-4CF3-A028-5F1D66C4FD9E}" srcOrd="0" destOrd="0" parTransId="{ED1A8F87-1EFD-4493-9FBD-43CC0751B01F}" sibTransId="{8DEB90E9-BB8E-48F9-B3BD-FEB607E0C214}"/>
    <dgm:cxn modelId="{952E95A7-3DCD-4CC3-94CB-10CAE13F0F22}" type="presOf" srcId="{2A7A29DE-115D-4CF3-A028-5F1D66C4FD9E}" destId="{28BE827F-3D18-4ADB-9871-FDEB6B0E977B}" srcOrd="0" destOrd="0" presId="urn:microsoft.com/office/officeart/2008/layout/AlternatingHexagons"/>
    <dgm:cxn modelId="{8BB19EDA-9EC2-455F-ABE2-9626CEFAB2DC}" type="presOf" srcId="{E641C0B8-7853-475B-BC23-4E0752031CB3}" destId="{05272EE4-E12C-44F3-868E-408726A171CD}" srcOrd="0" destOrd="0" presId="urn:microsoft.com/office/officeart/2008/layout/AlternatingHexagons"/>
    <dgm:cxn modelId="{76C6D8DE-6D0B-43EC-AE47-7773364DE660}" type="presOf" srcId="{7C6F4BC7-046C-4903-8FC7-55338395F211}" destId="{8B7ACDA4-76D3-4BBF-9FBA-B11A10F61AC4}" srcOrd="0" destOrd="0" presId="urn:microsoft.com/office/officeart/2008/layout/AlternatingHexagons"/>
    <dgm:cxn modelId="{9CD2C9E6-7A8B-420E-AF54-FCF5870CFBDC}" type="presOf" srcId="{2204EBAA-1FFC-411D-ABCE-FB0B85E2820C}" destId="{B936C3A1-B6F3-4044-BC1B-A4B4BDC6E80F}" srcOrd="0" destOrd="0" presId="urn:microsoft.com/office/officeart/2008/layout/AlternatingHexagons"/>
    <dgm:cxn modelId="{8F756FB2-5A4F-48CC-AD2B-4B9B3CF5987D}" type="presParOf" srcId="{05272EE4-E12C-44F3-868E-408726A171CD}" destId="{8DD62EB5-91D2-4DE3-A0F1-802EC8E8B143}" srcOrd="0" destOrd="0" presId="urn:microsoft.com/office/officeart/2008/layout/AlternatingHexagons"/>
    <dgm:cxn modelId="{10C65F6C-D1D0-41B3-B599-C9508508CCCC}" type="presParOf" srcId="{8DD62EB5-91D2-4DE3-A0F1-802EC8E8B143}" destId="{8B7ACDA4-76D3-4BBF-9FBA-B11A10F61AC4}" srcOrd="0" destOrd="0" presId="urn:microsoft.com/office/officeart/2008/layout/AlternatingHexagons"/>
    <dgm:cxn modelId="{DF1B6317-D958-422A-AC9B-754AB021A80D}" type="presParOf" srcId="{8DD62EB5-91D2-4DE3-A0F1-802EC8E8B143}" destId="{28BE827F-3D18-4ADB-9871-FDEB6B0E977B}" srcOrd="1" destOrd="0" presId="urn:microsoft.com/office/officeart/2008/layout/AlternatingHexagons"/>
    <dgm:cxn modelId="{4F10DD22-7610-47FB-99DB-A3947219C74B}" type="presParOf" srcId="{8DD62EB5-91D2-4DE3-A0F1-802EC8E8B143}" destId="{70DEA31F-AEAF-47EF-89F3-855FE8574DBE}" srcOrd="2" destOrd="0" presId="urn:microsoft.com/office/officeart/2008/layout/AlternatingHexagons"/>
    <dgm:cxn modelId="{D2D91411-8567-465B-9770-4AE49A67C839}" type="presParOf" srcId="{8DD62EB5-91D2-4DE3-A0F1-802EC8E8B143}" destId="{D6035B42-F506-4E86-8ECA-969AE28550B3}" srcOrd="3" destOrd="0" presId="urn:microsoft.com/office/officeart/2008/layout/AlternatingHexagons"/>
    <dgm:cxn modelId="{1B1C2047-C8C2-4AC7-9049-45C9977870E7}" type="presParOf" srcId="{8DD62EB5-91D2-4DE3-A0F1-802EC8E8B143}" destId="{ABF7C8E8-78BA-4317-84E0-4E9AAA2B28FA}" srcOrd="4" destOrd="0" presId="urn:microsoft.com/office/officeart/2008/layout/AlternatingHexagons"/>
    <dgm:cxn modelId="{147EA189-1A4D-4B52-90CB-0D3F2E1B968B}" type="presParOf" srcId="{05272EE4-E12C-44F3-868E-408726A171CD}" destId="{755E21D6-F87E-42C6-9C1D-3B5A64D4152A}" srcOrd="1" destOrd="0" presId="urn:microsoft.com/office/officeart/2008/layout/AlternatingHexagons"/>
    <dgm:cxn modelId="{F8565984-226A-4EE8-A890-3DC74D1DE889}" type="presParOf" srcId="{05272EE4-E12C-44F3-868E-408726A171CD}" destId="{562A69D1-212E-4AB9-81F3-95EC02CA513F}" srcOrd="2" destOrd="0" presId="urn:microsoft.com/office/officeart/2008/layout/AlternatingHexagons"/>
    <dgm:cxn modelId="{46AD876B-B393-429F-B605-D0949A43EDA7}" type="presParOf" srcId="{562A69D1-212E-4AB9-81F3-95EC02CA513F}" destId="{5989A11C-D8B8-4BEF-88D3-23B4980FF66A}" srcOrd="0" destOrd="0" presId="urn:microsoft.com/office/officeart/2008/layout/AlternatingHexagons"/>
    <dgm:cxn modelId="{A30C45EA-9016-40CB-8A9A-51B80DAF7367}" type="presParOf" srcId="{562A69D1-212E-4AB9-81F3-95EC02CA513F}" destId="{B936C3A1-B6F3-4044-BC1B-A4B4BDC6E80F}" srcOrd="1" destOrd="0" presId="urn:microsoft.com/office/officeart/2008/layout/AlternatingHexagons"/>
    <dgm:cxn modelId="{6F07EF1E-4CF5-4D49-970B-BF6EEC08D497}" type="presParOf" srcId="{562A69D1-212E-4AB9-81F3-95EC02CA513F}" destId="{FAB18B96-028E-4CA0-8988-6E1B2AC0EB62}" srcOrd="2" destOrd="0" presId="urn:microsoft.com/office/officeart/2008/layout/AlternatingHexagons"/>
    <dgm:cxn modelId="{D1A9CCB7-FA24-4222-9E40-4CAA4104B349}" type="presParOf" srcId="{562A69D1-212E-4AB9-81F3-95EC02CA513F}" destId="{4EF96159-50F3-4A9C-8761-FFC59AC9F656}" srcOrd="3" destOrd="0" presId="urn:microsoft.com/office/officeart/2008/layout/AlternatingHexagons"/>
    <dgm:cxn modelId="{DDFB28BE-CBED-41D3-83BB-F8349FB2B68F}" type="presParOf" srcId="{562A69D1-212E-4AB9-81F3-95EC02CA513F}" destId="{15A798FE-5E08-403B-96D8-A35ED1ED953B}" srcOrd="4" destOrd="0" presId="urn:microsoft.com/office/officeart/2008/layout/AlternatingHexagons"/>
    <dgm:cxn modelId="{E3138B89-E4ED-4BCF-8DA5-FB2DA8972D07}" type="presParOf" srcId="{05272EE4-E12C-44F3-868E-408726A171CD}" destId="{5A47AC2B-D935-4F52-8FF0-56A5A2E4DF3D}" srcOrd="3" destOrd="0" presId="urn:microsoft.com/office/officeart/2008/layout/AlternatingHexagons"/>
    <dgm:cxn modelId="{925E134E-A605-4A12-B726-4D469BC78C20}" type="presParOf" srcId="{05272EE4-E12C-44F3-868E-408726A171CD}" destId="{A843F8DC-87C9-498A-98DA-27E026F43933}" srcOrd="4" destOrd="0" presId="urn:microsoft.com/office/officeart/2008/layout/AlternatingHexagons"/>
    <dgm:cxn modelId="{2C8A1E48-0F28-4200-8E13-3F8766C401E1}" type="presParOf" srcId="{A843F8DC-87C9-498A-98DA-27E026F43933}" destId="{B1B22B5D-F9D7-47DA-9293-DBC8A94FC590}" srcOrd="0" destOrd="0" presId="urn:microsoft.com/office/officeart/2008/layout/AlternatingHexagons"/>
    <dgm:cxn modelId="{D4F05BA3-E279-420C-9B5F-00832C7FD110}" type="presParOf" srcId="{A843F8DC-87C9-498A-98DA-27E026F43933}" destId="{95136050-7F7F-4E4D-B8B0-5D2736028A8C}" srcOrd="1" destOrd="0" presId="urn:microsoft.com/office/officeart/2008/layout/AlternatingHexagons"/>
    <dgm:cxn modelId="{46825FEF-B6AE-4195-B446-26685DACFFFE}" type="presParOf" srcId="{A843F8DC-87C9-498A-98DA-27E026F43933}" destId="{C93F55BA-1925-458C-98F2-D3C7B0BE90D1}" srcOrd="2" destOrd="0" presId="urn:microsoft.com/office/officeart/2008/layout/AlternatingHexagons"/>
    <dgm:cxn modelId="{9A6FBF65-8D30-492F-AD30-B95414E72915}" type="presParOf" srcId="{A843F8DC-87C9-498A-98DA-27E026F43933}" destId="{2503BA4E-CF75-41F9-9A21-74EA6D95113C}" srcOrd="3" destOrd="0" presId="urn:microsoft.com/office/officeart/2008/layout/AlternatingHexagons"/>
    <dgm:cxn modelId="{397C80D0-9F8E-4AF8-9F55-E8B0B0105B2F}" type="presParOf" srcId="{A843F8DC-87C9-498A-98DA-27E026F43933}" destId="{982AF055-AE68-4B27-8712-DAB154D7A18D}"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3B53C-1856-4483-A8B9-27D83BA73FF6}">
      <dsp:nvSpPr>
        <dsp:cNvPr id="0" name=""/>
        <dsp:cNvSpPr/>
      </dsp:nvSpPr>
      <dsp:spPr>
        <a:xfrm>
          <a:off x="4830633" y="2446862"/>
          <a:ext cx="91440" cy="455782"/>
        </a:xfrm>
        <a:custGeom>
          <a:avLst/>
          <a:gdLst/>
          <a:ahLst/>
          <a:cxnLst/>
          <a:rect l="0" t="0" r="0" b="0"/>
          <a:pathLst>
            <a:path>
              <a:moveTo>
                <a:pt x="45720" y="0"/>
              </a:moveTo>
              <a:lnTo>
                <a:pt x="45720" y="455782"/>
              </a:lnTo>
            </a:path>
          </a:pathLst>
        </a:custGeom>
        <a:noFill/>
        <a:ln w="76200" cap="flat" cmpd="sng" algn="ctr">
          <a:solidFill>
            <a:srgbClr val="D3D2BB"/>
          </a:solidFill>
          <a:prstDash val="solid"/>
        </a:ln>
        <a:effectLst/>
      </dsp:spPr>
      <dsp:style>
        <a:lnRef idx="2">
          <a:scrgbClr r="0" g="0" b="0"/>
        </a:lnRef>
        <a:fillRef idx="0">
          <a:scrgbClr r="0" g="0" b="0"/>
        </a:fillRef>
        <a:effectRef idx="0">
          <a:scrgbClr r="0" g="0" b="0"/>
        </a:effectRef>
        <a:fontRef idx="minor"/>
      </dsp:style>
    </dsp:sp>
    <dsp:sp modelId="{E768CB23-D5AF-41C6-807B-13E290B0F373}">
      <dsp:nvSpPr>
        <dsp:cNvPr id="0" name=""/>
        <dsp:cNvSpPr/>
      </dsp:nvSpPr>
      <dsp:spPr>
        <a:xfrm>
          <a:off x="4830633" y="995933"/>
          <a:ext cx="91440" cy="455782"/>
        </a:xfrm>
        <a:custGeom>
          <a:avLst/>
          <a:gdLst/>
          <a:ahLst/>
          <a:cxnLst/>
          <a:rect l="0" t="0" r="0" b="0"/>
          <a:pathLst>
            <a:path>
              <a:moveTo>
                <a:pt x="45720" y="0"/>
              </a:moveTo>
              <a:lnTo>
                <a:pt x="45720" y="455782"/>
              </a:lnTo>
            </a:path>
          </a:pathLst>
        </a:custGeom>
        <a:noFill/>
        <a:ln w="76200" cap="flat" cmpd="sng" algn="ctr">
          <a:solidFill>
            <a:srgbClr val="D3D2BB"/>
          </a:solidFill>
          <a:prstDash val="solid"/>
        </a:ln>
        <a:effectLst/>
      </dsp:spPr>
      <dsp:style>
        <a:lnRef idx="2">
          <a:scrgbClr r="0" g="0" b="0"/>
        </a:lnRef>
        <a:fillRef idx="0">
          <a:scrgbClr r="0" g="0" b="0"/>
        </a:fillRef>
        <a:effectRef idx="0">
          <a:scrgbClr r="0" g="0" b="0"/>
        </a:effectRef>
        <a:fontRef idx="minor"/>
      </dsp:style>
    </dsp:sp>
    <dsp:sp modelId="{34527337-91D7-4690-95A5-5CFD17BBE889}">
      <dsp:nvSpPr>
        <dsp:cNvPr id="0" name=""/>
        <dsp:cNvSpPr/>
      </dsp:nvSpPr>
      <dsp:spPr>
        <a:xfrm>
          <a:off x="2003226" y="995933"/>
          <a:ext cx="957708" cy="455782"/>
        </a:xfrm>
        <a:custGeom>
          <a:avLst/>
          <a:gdLst/>
          <a:ahLst/>
          <a:cxnLst/>
          <a:rect l="0" t="0" r="0" b="0"/>
          <a:pathLst>
            <a:path>
              <a:moveTo>
                <a:pt x="0" y="0"/>
              </a:moveTo>
              <a:lnTo>
                <a:pt x="0" y="310602"/>
              </a:lnTo>
              <a:lnTo>
                <a:pt x="957708" y="310602"/>
              </a:lnTo>
              <a:lnTo>
                <a:pt x="957708" y="455782"/>
              </a:lnTo>
            </a:path>
          </a:pathLst>
        </a:custGeom>
        <a:noFill/>
        <a:ln w="76200" cap="flat" cmpd="sng" algn="ctr">
          <a:solidFill>
            <a:srgbClr val="D3D2BB"/>
          </a:solidFill>
          <a:prstDash val="solid"/>
        </a:ln>
        <a:effectLst/>
      </dsp:spPr>
      <dsp:style>
        <a:lnRef idx="2">
          <a:scrgbClr r="0" g="0" b="0"/>
        </a:lnRef>
        <a:fillRef idx="0">
          <a:scrgbClr r="0" g="0" b="0"/>
        </a:fillRef>
        <a:effectRef idx="0">
          <a:scrgbClr r="0" g="0" b="0"/>
        </a:effectRef>
        <a:fontRef idx="minor"/>
      </dsp:style>
    </dsp:sp>
    <dsp:sp modelId="{D79922B9-83E8-400C-B9CE-4E9750B770F7}">
      <dsp:nvSpPr>
        <dsp:cNvPr id="0" name=""/>
        <dsp:cNvSpPr/>
      </dsp:nvSpPr>
      <dsp:spPr>
        <a:xfrm>
          <a:off x="999797" y="2446862"/>
          <a:ext cx="91440" cy="455782"/>
        </a:xfrm>
        <a:custGeom>
          <a:avLst/>
          <a:gdLst/>
          <a:ahLst/>
          <a:cxnLst/>
          <a:rect l="0" t="0" r="0" b="0"/>
          <a:pathLst>
            <a:path>
              <a:moveTo>
                <a:pt x="45720" y="0"/>
              </a:moveTo>
              <a:lnTo>
                <a:pt x="45720" y="455782"/>
              </a:lnTo>
            </a:path>
          </a:pathLst>
        </a:custGeom>
        <a:noFill/>
        <a:ln w="76200" cap="flat" cmpd="sng" algn="ctr">
          <a:solidFill>
            <a:srgbClr val="D3D2BB"/>
          </a:solidFill>
          <a:prstDash val="solid"/>
        </a:ln>
        <a:effectLst/>
      </dsp:spPr>
      <dsp:style>
        <a:lnRef idx="2">
          <a:scrgbClr r="0" g="0" b="0"/>
        </a:lnRef>
        <a:fillRef idx="0">
          <a:scrgbClr r="0" g="0" b="0"/>
        </a:fillRef>
        <a:effectRef idx="0">
          <a:scrgbClr r="0" g="0" b="0"/>
        </a:effectRef>
        <a:fontRef idx="minor"/>
      </dsp:style>
    </dsp:sp>
    <dsp:sp modelId="{CF7C85D4-4294-4061-89C3-C7150845E9EB}">
      <dsp:nvSpPr>
        <dsp:cNvPr id="0" name=""/>
        <dsp:cNvSpPr/>
      </dsp:nvSpPr>
      <dsp:spPr>
        <a:xfrm>
          <a:off x="1045517" y="995933"/>
          <a:ext cx="957708" cy="455782"/>
        </a:xfrm>
        <a:custGeom>
          <a:avLst/>
          <a:gdLst/>
          <a:ahLst/>
          <a:cxnLst/>
          <a:rect l="0" t="0" r="0" b="0"/>
          <a:pathLst>
            <a:path>
              <a:moveTo>
                <a:pt x="957708" y="0"/>
              </a:moveTo>
              <a:lnTo>
                <a:pt x="957708" y="310602"/>
              </a:lnTo>
              <a:lnTo>
                <a:pt x="0" y="310602"/>
              </a:lnTo>
              <a:lnTo>
                <a:pt x="0" y="455782"/>
              </a:lnTo>
            </a:path>
          </a:pathLst>
        </a:custGeom>
        <a:noFill/>
        <a:ln w="76200" cap="flat" cmpd="sng" algn="ctr">
          <a:solidFill>
            <a:srgbClr val="D3D2BB"/>
          </a:solidFill>
          <a:prstDash val="solid"/>
        </a:ln>
        <a:effectLst/>
      </dsp:spPr>
      <dsp:style>
        <a:lnRef idx="2">
          <a:scrgbClr r="0" g="0" b="0"/>
        </a:lnRef>
        <a:fillRef idx="0">
          <a:scrgbClr r="0" g="0" b="0"/>
        </a:fillRef>
        <a:effectRef idx="0">
          <a:scrgbClr r="0" g="0" b="0"/>
        </a:effectRef>
        <a:fontRef idx="minor"/>
      </dsp:style>
    </dsp:sp>
    <dsp:sp modelId="{9DC74A0A-0AAE-4711-91BB-DD564CCA1C7F}">
      <dsp:nvSpPr>
        <dsp:cNvPr id="0" name=""/>
        <dsp:cNvSpPr/>
      </dsp:nvSpPr>
      <dsp:spPr>
        <a:xfrm>
          <a:off x="1219646" y="786"/>
          <a:ext cx="1567160" cy="995146"/>
        </a:xfrm>
        <a:prstGeom prst="roundRect">
          <a:avLst>
            <a:gd name="adj" fmla="val 10000"/>
          </a:avLst>
        </a:prstGeom>
        <a:solidFill>
          <a:srgbClr val="FFEC9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DD77A8-881F-4406-B2E1-00AD4AD70EAE}">
      <dsp:nvSpPr>
        <dsp:cNvPr id="0" name=""/>
        <dsp:cNvSpPr/>
      </dsp:nvSpPr>
      <dsp:spPr>
        <a:xfrm>
          <a:off x="1393775" y="166208"/>
          <a:ext cx="1567160" cy="995146"/>
        </a:xfrm>
        <a:prstGeom prst="roundRect">
          <a:avLst>
            <a:gd name="adj" fmla="val 10000"/>
          </a:avLst>
        </a:prstGeom>
        <a:solidFill>
          <a:schemeClr val="lt1">
            <a:alpha val="90000"/>
            <a:hueOff val="0"/>
            <a:satOff val="0"/>
            <a:lumOff val="0"/>
            <a:alphaOff val="0"/>
          </a:schemeClr>
        </a:solidFill>
        <a:ln w="25400" cap="flat" cmpd="sng" algn="ctr">
          <a:solidFill>
            <a:srgbClr val="FFEC9B"/>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資通安全</a:t>
          </a:r>
          <a:endParaRPr lang="en-US" altLang="zh-TW" sz="1500" kern="1200" dirty="0"/>
        </a:p>
        <a:p>
          <a:pPr marL="0" lvl="0" indent="0" algn="ctr" defTabSz="666750">
            <a:lnSpc>
              <a:spcPct val="90000"/>
            </a:lnSpc>
            <a:spcBef>
              <a:spcPct val="0"/>
            </a:spcBef>
            <a:spcAft>
              <a:spcPct val="35000"/>
            </a:spcAft>
            <a:buNone/>
          </a:pPr>
          <a:r>
            <a:rPr lang="zh-TW" altLang="en-US" sz="1500" kern="1200" dirty="0"/>
            <a:t>維護計畫</a:t>
          </a:r>
        </a:p>
      </dsp:txBody>
      <dsp:txXfrm>
        <a:off x="1422922" y="195355"/>
        <a:ext cx="1508866" cy="936852"/>
      </dsp:txXfrm>
    </dsp:sp>
    <dsp:sp modelId="{C40F8455-CF41-4860-BC69-DAF1207EF690}">
      <dsp:nvSpPr>
        <dsp:cNvPr id="0" name=""/>
        <dsp:cNvSpPr/>
      </dsp:nvSpPr>
      <dsp:spPr>
        <a:xfrm>
          <a:off x="261937" y="1451715"/>
          <a:ext cx="1567160" cy="995146"/>
        </a:xfrm>
        <a:prstGeom prst="roundRect">
          <a:avLst>
            <a:gd name="adj" fmla="val 10000"/>
          </a:avLst>
        </a:prstGeom>
        <a:solidFill>
          <a:srgbClr val="FBD5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07DAC4-B49F-43E3-BDDD-41AC0F95421D}">
      <dsp:nvSpPr>
        <dsp:cNvPr id="0" name=""/>
        <dsp:cNvSpPr/>
      </dsp:nvSpPr>
      <dsp:spPr>
        <a:xfrm>
          <a:off x="436066" y="1617137"/>
          <a:ext cx="1567160" cy="995146"/>
        </a:xfrm>
        <a:prstGeom prst="roundRect">
          <a:avLst>
            <a:gd name="adj" fmla="val 10000"/>
          </a:avLst>
        </a:prstGeom>
        <a:solidFill>
          <a:schemeClr val="lt1">
            <a:alpha val="90000"/>
            <a:hueOff val="0"/>
            <a:satOff val="0"/>
            <a:lumOff val="0"/>
            <a:alphaOff val="0"/>
          </a:schemeClr>
        </a:solidFill>
        <a:ln w="25400" cap="flat" cmpd="sng" algn="ctr">
          <a:solidFill>
            <a:srgbClr val="FBD5E7"/>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接受稽核</a:t>
          </a:r>
        </a:p>
      </dsp:txBody>
      <dsp:txXfrm>
        <a:off x="465213" y="1646284"/>
        <a:ext cx="1508866" cy="936852"/>
      </dsp:txXfrm>
    </dsp:sp>
    <dsp:sp modelId="{991EDD27-3295-4F9A-8BEA-A70389D8A6B9}">
      <dsp:nvSpPr>
        <dsp:cNvPr id="0" name=""/>
        <dsp:cNvSpPr/>
      </dsp:nvSpPr>
      <dsp:spPr>
        <a:xfrm>
          <a:off x="261937" y="2902644"/>
          <a:ext cx="1567160" cy="995146"/>
        </a:xfrm>
        <a:prstGeom prst="roundRect">
          <a:avLst>
            <a:gd name="adj" fmla="val 10000"/>
          </a:avLst>
        </a:prstGeom>
        <a:solidFill>
          <a:srgbClr val="D1E6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B0584E-BE6A-42C1-AE5A-C20C13316228}">
      <dsp:nvSpPr>
        <dsp:cNvPr id="0" name=""/>
        <dsp:cNvSpPr/>
      </dsp:nvSpPr>
      <dsp:spPr>
        <a:xfrm>
          <a:off x="436066" y="3068066"/>
          <a:ext cx="1567160" cy="995146"/>
        </a:xfrm>
        <a:prstGeom prst="roundRect">
          <a:avLst>
            <a:gd name="adj" fmla="val 10000"/>
          </a:avLst>
        </a:prstGeom>
        <a:solidFill>
          <a:schemeClr val="lt1">
            <a:alpha val="90000"/>
            <a:hueOff val="0"/>
            <a:satOff val="0"/>
            <a:lumOff val="0"/>
            <a:alphaOff val="0"/>
          </a:schemeClr>
        </a:solidFill>
        <a:ln w="25400" cap="flat" cmpd="sng" algn="ctr">
          <a:solidFill>
            <a:srgbClr val="D1E6B0"/>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提出改善報告</a:t>
          </a:r>
        </a:p>
      </dsp:txBody>
      <dsp:txXfrm>
        <a:off x="465213" y="3097213"/>
        <a:ext cx="1508866" cy="936852"/>
      </dsp:txXfrm>
    </dsp:sp>
    <dsp:sp modelId="{3071604A-08B5-465B-97EA-86A9333504A7}">
      <dsp:nvSpPr>
        <dsp:cNvPr id="0" name=""/>
        <dsp:cNvSpPr/>
      </dsp:nvSpPr>
      <dsp:spPr>
        <a:xfrm>
          <a:off x="2177355" y="1451715"/>
          <a:ext cx="1567160" cy="995146"/>
        </a:xfrm>
        <a:prstGeom prst="roundRect">
          <a:avLst>
            <a:gd name="adj" fmla="val 10000"/>
          </a:avLst>
        </a:prstGeom>
        <a:solidFill>
          <a:srgbClr val="FBD5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4AA00F-D04C-4539-8B3A-CB2F32D49273}">
      <dsp:nvSpPr>
        <dsp:cNvPr id="0" name=""/>
        <dsp:cNvSpPr/>
      </dsp:nvSpPr>
      <dsp:spPr>
        <a:xfrm>
          <a:off x="2351484" y="1617137"/>
          <a:ext cx="1567160" cy="995146"/>
        </a:xfrm>
        <a:prstGeom prst="roundRect">
          <a:avLst>
            <a:gd name="adj" fmla="val 10000"/>
          </a:avLst>
        </a:prstGeom>
        <a:solidFill>
          <a:schemeClr val="lt1">
            <a:alpha val="90000"/>
            <a:hueOff val="0"/>
            <a:satOff val="0"/>
            <a:lumOff val="0"/>
            <a:alphaOff val="0"/>
          </a:schemeClr>
        </a:solidFill>
        <a:ln w="25400" cap="flat" cmpd="sng" algn="ctr">
          <a:solidFill>
            <a:srgbClr val="FBD5E7"/>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提出實施情形</a:t>
          </a:r>
        </a:p>
      </dsp:txBody>
      <dsp:txXfrm>
        <a:off x="2380631" y="1646284"/>
        <a:ext cx="1508866" cy="936852"/>
      </dsp:txXfrm>
    </dsp:sp>
    <dsp:sp modelId="{A03FFA84-0112-40CE-BDFE-472DAA0015E9}">
      <dsp:nvSpPr>
        <dsp:cNvPr id="0" name=""/>
        <dsp:cNvSpPr/>
      </dsp:nvSpPr>
      <dsp:spPr>
        <a:xfrm>
          <a:off x="4092773" y="786"/>
          <a:ext cx="1567160" cy="995146"/>
        </a:xfrm>
        <a:prstGeom prst="roundRect">
          <a:avLst>
            <a:gd name="adj" fmla="val 10000"/>
          </a:avLst>
        </a:prstGeom>
        <a:solidFill>
          <a:srgbClr val="FFEC9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DEA11C-D072-494D-888F-1689D2ABB30A}">
      <dsp:nvSpPr>
        <dsp:cNvPr id="0" name=""/>
        <dsp:cNvSpPr/>
      </dsp:nvSpPr>
      <dsp:spPr>
        <a:xfrm>
          <a:off x="4266902" y="166208"/>
          <a:ext cx="1567160" cy="995146"/>
        </a:xfrm>
        <a:prstGeom prst="roundRect">
          <a:avLst>
            <a:gd name="adj" fmla="val 10000"/>
          </a:avLst>
        </a:prstGeom>
        <a:solidFill>
          <a:schemeClr val="lt1">
            <a:alpha val="90000"/>
            <a:hueOff val="0"/>
            <a:satOff val="0"/>
            <a:lumOff val="0"/>
            <a:alphaOff val="0"/>
          </a:schemeClr>
        </a:solidFill>
        <a:ln w="25400" cap="flat" cmpd="sng" algn="ctr">
          <a:solidFill>
            <a:srgbClr val="FFEC9B"/>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訂定通報及應變</a:t>
          </a:r>
          <a:br>
            <a:rPr lang="en-US" altLang="zh-TW" sz="1500" kern="1200" dirty="0"/>
          </a:br>
          <a:r>
            <a:rPr lang="zh-TW" altLang="en-US" sz="1500" kern="1200" dirty="0"/>
            <a:t>機制</a:t>
          </a:r>
        </a:p>
      </dsp:txBody>
      <dsp:txXfrm>
        <a:off x="4296049" y="195355"/>
        <a:ext cx="1508866" cy="936852"/>
      </dsp:txXfrm>
    </dsp:sp>
    <dsp:sp modelId="{6955C45C-B6DD-4326-B221-6F6CE4488112}">
      <dsp:nvSpPr>
        <dsp:cNvPr id="0" name=""/>
        <dsp:cNvSpPr/>
      </dsp:nvSpPr>
      <dsp:spPr>
        <a:xfrm>
          <a:off x="4092773" y="1451715"/>
          <a:ext cx="1567160" cy="995146"/>
        </a:xfrm>
        <a:prstGeom prst="roundRect">
          <a:avLst>
            <a:gd name="adj" fmla="val 10000"/>
          </a:avLst>
        </a:prstGeom>
        <a:solidFill>
          <a:srgbClr val="FBD5E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663A8C-FC57-420E-AE1B-203FB4B0F140}">
      <dsp:nvSpPr>
        <dsp:cNvPr id="0" name=""/>
        <dsp:cNvSpPr/>
      </dsp:nvSpPr>
      <dsp:spPr>
        <a:xfrm>
          <a:off x="4266902" y="1617137"/>
          <a:ext cx="1567160" cy="995146"/>
        </a:xfrm>
        <a:prstGeom prst="roundRect">
          <a:avLst>
            <a:gd name="adj" fmla="val 10000"/>
          </a:avLst>
        </a:prstGeom>
        <a:solidFill>
          <a:schemeClr val="lt1">
            <a:alpha val="90000"/>
            <a:hueOff val="0"/>
            <a:satOff val="0"/>
            <a:lumOff val="0"/>
            <a:alphaOff val="0"/>
          </a:schemeClr>
        </a:solidFill>
        <a:ln w="25400" cap="flat" cmpd="sng" algn="ctr">
          <a:solidFill>
            <a:srgbClr val="FBD5E7"/>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通報及應變資安事件</a:t>
          </a:r>
        </a:p>
      </dsp:txBody>
      <dsp:txXfrm>
        <a:off x="4296049" y="1646284"/>
        <a:ext cx="1508866" cy="936852"/>
      </dsp:txXfrm>
    </dsp:sp>
    <dsp:sp modelId="{58C3A034-FD63-45F5-BD15-BCA3D62B82CA}">
      <dsp:nvSpPr>
        <dsp:cNvPr id="0" name=""/>
        <dsp:cNvSpPr/>
      </dsp:nvSpPr>
      <dsp:spPr>
        <a:xfrm>
          <a:off x="4092773" y="2902644"/>
          <a:ext cx="1567160" cy="995146"/>
        </a:xfrm>
        <a:prstGeom prst="roundRect">
          <a:avLst>
            <a:gd name="adj" fmla="val 10000"/>
          </a:avLst>
        </a:prstGeom>
        <a:solidFill>
          <a:srgbClr val="D1E6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FBF205-EACF-4007-B008-302C873A6992}">
      <dsp:nvSpPr>
        <dsp:cNvPr id="0" name=""/>
        <dsp:cNvSpPr/>
      </dsp:nvSpPr>
      <dsp:spPr>
        <a:xfrm>
          <a:off x="4266902" y="3068066"/>
          <a:ext cx="1567160" cy="995146"/>
        </a:xfrm>
        <a:prstGeom prst="roundRect">
          <a:avLst>
            <a:gd name="adj" fmla="val 10000"/>
          </a:avLst>
        </a:prstGeom>
        <a:solidFill>
          <a:schemeClr val="lt1">
            <a:alpha val="90000"/>
            <a:hueOff val="0"/>
            <a:satOff val="0"/>
            <a:lumOff val="0"/>
            <a:alphaOff val="0"/>
          </a:schemeClr>
        </a:solidFill>
        <a:ln w="25400" cap="flat" cmpd="sng" algn="ctr">
          <a:solidFill>
            <a:srgbClr val="D1E6B0"/>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t>提出調查、處理及改善報告</a:t>
          </a:r>
        </a:p>
      </dsp:txBody>
      <dsp:txXfrm>
        <a:off x="4296049" y="3097213"/>
        <a:ext cx="1508866" cy="936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7B86D-8316-4F69-82AD-3A8ADDC962CA}">
      <dsp:nvSpPr>
        <dsp:cNvPr id="0" name=""/>
        <dsp:cNvSpPr/>
      </dsp:nvSpPr>
      <dsp:spPr>
        <a:xfrm>
          <a:off x="-2580394" y="-400541"/>
          <a:ext cx="3098414" cy="3098414"/>
        </a:xfrm>
        <a:prstGeom prst="blockArc">
          <a:avLst>
            <a:gd name="adj1" fmla="val 18900000"/>
            <a:gd name="adj2" fmla="val 2700000"/>
            <a:gd name="adj3" fmla="val 697"/>
          </a:avLst>
        </a:pr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92D16F2A-733E-479C-95C2-C5494B8DA1C0}">
      <dsp:nvSpPr>
        <dsp:cNvPr id="0" name=""/>
        <dsp:cNvSpPr/>
      </dsp:nvSpPr>
      <dsp:spPr>
        <a:xfrm>
          <a:off x="422307" y="328196"/>
          <a:ext cx="6837942" cy="656301"/>
        </a:xfrm>
        <a:prstGeom prst="rect">
          <a:avLst/>
        </a:prstGeom>
        <a:solidFill>
          <a:srgbClr val="FF656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940" tIns="60960" rIns="60960" bIns="60960" numCol="1" spcCol="1270" anchor="ctr" anchorCtr="0">
          <a:noAutofit/>
        </a:bodyPr>
        <a:lstStyle/>
        <a:p>
          <a:pPr marL="0" lvl="0" indent="0" algn="l" defTabSz="1066800">
            <a:lnSpc>
              <a:spcPct val="90000"/>
            </a:lnSpc>
            <a:spcBef>
              <a:spcPct val="0"/>
            </a:spcBef>
            <a:spcAft>
              <a:spcPct val="35000"/>
            </a:spcAft>
            <a:buNone/>
          </a:pPr>
          <a:r>
            <a:rPr lang="zh-TW" altLang="en-US" sz="2400" i="0" kern="1200" dirty="0">
              <a:solidFill>
                <a:schemeClr val="bg1"/>
              </a:solidFill>
              <a:latin typeface="微軟正黑體" panose="020B0604030504040204" pitchFamily="34" charset="-120"/>
              <a:ea typeface="微軟正黑體" panose="020B0604030504040204" pitchFamily="34" charset="-120"/>
            </a:rPr>
            <a:t>發展一致性安全組態設定</a:t>
          </a:r>
          <a:endParaRPr lang="zh-TW" altLang="en-US" sz="2400" kern="1200" dirty="0">
            <a:solidFill>
              <a:schemeClr val="bg1"/>
            </a:solidFill>
          </a:endParaRPr>
        </a:p>
      </dsp:txBody>
      <dsp:txXfrm>
        <a:off x="422307" y="328196"/>
        <a:ext cx="6837942" cy="656301"/>
      </dsp:txXfrm>
    </dsp:sp>
    <dsp:sp modelId="{C24A7F24-4529-47CC-A33F-CA9FEB97CCB1}">
      <dsp:nvSpPr>
        <dsp:cNvPr id="0" name=""/>
        <dsp:cNvSpPr/>
      </dsp:nvSpPr>
      <dsp:spPr>
        <a:xfrm>
          <a:off x="12118" y="246159"/>
          <a:ext cx="820377" cy="820377"/>
        </a:xfrm>
        <a:prstGeom prst="ellipse">
          <a:avLst/>
        </a:prstGeom>
        <a:solidFill>
          <a:schemeClr val="lt1">
            <a:hueOff val="0"/>
            <a:satOff val="0"/>
            <a:lumOff val="0"/>
            <a:alphaOff val="0"/>
          </a:schemeClr>
        </a:solidFill>
        <a:ln w="25400" cap="flat" cmpd="sng" algn="ctr">
          <a:solidFill>
            <a:srgbClr val="FF7C80"/>
          </a:solidFill>
          <a:prstDash val="solid"/>
        </a:ln>
        <a:effectLst/>
      </dsp:spPr>
      <dsp:style>
        <a:lnRef idx="2">
          <a:scrgbClr r="0" g="0" b="0"/>
        </a:lnRef>
        <a:fillRef idx="1">
          <a:scrgbClr r="0" g="0" b="0"/>
        </a:fillRef>
        <a:effectRef idx="0">
          <a:scrgbClr r="0" g="0" b="0"/>
        </a:effectRef>
        <a:fontRef idx="minor"/>
      </dsp:style>
    </dsp:sp>
    <dsp:sp modelId="{3916325C-7A1D-444F-9A5B-BE711DAF6E56}">
      <dsp:nvSpPr>
        <dsp:cNvPr id="0" name=""/>
        <dsp:cNvSpPr/>
      </dsp:nvSpPr>
      <dsp:spPr>
        <a:xfrm>
          <a:off x="422307" y="1312833"/>
          <a:ext cx="6837942" cy="656301"/>
        </a:xfrm>
        <a:prstGeom prst="rect">
          <a:avLst/>
        </a:prstGeom>
        <a:solidFill>
          <a:srgbClr val="6CA62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940" tIns="60960" rIns="60960" bIns="60960" numCol="1" spcCol="1270" anchor="ctr" anchorCtr="0">
          <a:noAutofit/>
        </a:bodyPr>
        <a:lstStyle/>
        <a:p>
          <a:pPr marL="0" lvl="0" indent="0" algn="l" defTabSz="1066800">
            <a:lnSpc>
              <a:spcPct val="90000"/>
            </a:lnSpc>
            <a:spcBef>
              <a:spcPct val="0"/>
            </a:spcBef>
            <a:spcAft>
              <a:spcPct val="35000"/>
            </a:spcAft>
            <a:buNone/>
          </a:pPr>
          <a:r>
            <a:rPr lang="zh-TW" altLang="en-US" sz="2400" i="0" kern="1200" dirty="0">
              <a:solidFill>
                <a:schemeClr val="bg1"/>
              </a:solidFill>
              <a:latin typeface="微軟正黑體" panose="020B0604030504040204" pitchFamily="34" charset="-120"/>
              <a:ea typeface="微軟正黑體" panose="020B0604030504040204" pitchFamily="34" charset="-120"/>
            </a:rPr>
            <a:t>提升政府機關資通訊設備之資安防護</a:t>
          </a:r>
          <a:endParaRPr lang="zh-TW" altLang="en-US" sz="2400" kern="1200" dirty="0">
            <a:solidFill>
              <a:schemeClr val="bg1"/>
            </a:solidFill>
          </a:endParaRPr>
        </a:p>
      </dsp:txBody>
      <dsp:txXfrm>
        <a:off x="422307" y="1312833"/>
        <a:ext cx="6837942" cy="656301"/>
      </dsp:txXfrm>
    </dsp:sp>
    <dsp:sp modelId="{0DD9C867-A684-442F-8B65-A6525D92EE6A}">
      <dsp:nvSpPr>
        <dsp:cNvPr id="0" name=""/>
        <dsp:cNvSpPr/>
      </dsp:nvSpPr>
      <dsp:spPr>
        <a:xfrm>
          <a:off x="12118" y="1230795"/>
          <a:ext cx="820377" cy="820377"/>
        </a:xfrm>
        <a:prstGeom prst="ellipse">
          <a:avLst/>
        </a:prstGeom>
        <a:solidFill>
          <a:schemeClr val="lt1">
            <a:hueOff val="0"/>
            <a:satOff val="0"/>
            <a:lumOff val="0"/>
            <a:alphaOff val="0"/>
          </a:schemeClr>
        </a:solidFill>
        <a:ln w="25400" cap="flat" cmpd="sng" algn="ctr">
          <a:solidFill>
            <a:srgbClr val="99D359"/>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ACDA4-76D3-4BBF-9FBA-B11A10F61AC4}">
      <dsp:nvSpPr>
        <dsp:cNvPr id="0" name=""/>
        <dsp:cNvSpPr/>
      </dsp:nvSpPr>
      <dsp:spPr>
        <a:xfrm rot="5400000">
          <a:off x="2593407" y="108176"/>
          <a:ext cx="1638763" cy="1425723"/>
        </a:xfrm>
        <a:prstGeom prst="hexagon">
          <a:avLst>
            <a:gd name="adj" fmla="val 25000"/>
            <a:gd name="vf" fmla="val 11547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rgbClr val="FF0000"/>
              </a:solidFill>
            </a:rPr>
            <a:t>名稱與版本</a:t>
          </a:r>
        </a:p>
      </dsp:txBody>
      <dsp:txXfrm rot="-5400000">
        <a:off x="2922102" y="257030"/>
        <a:ext cx="981373" cy="1128015"/>
      </dsp:txXfrm>
    </dsp:sp>
    <dsp:sp modelId="{28BE827F-3D18-4ADB-9871-FDEB6B0E977B}">
      <dsp:nvSpPr>
        <dsp:cNvPr id="0" name=""/>
        <dsp:cNvSpPr/>
      </dsp:nvSpPr>
      <dsp:spPr>
        <a:xfrm>
          <a:off x="4168913" y="329409"/>
          <a:ext cx="1828859" cy="98325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TW" altLang="en-US" sz="2400" b="1" kern="1200" dirty="0">
              <a:solidFill>
                <a:srgbClr val="FF0000"/>
              </a:solidFill>
            </a:rPr>
            <a:t>機密等級</a:t>
          </a:r>
        </a:p>
      </dsp:txBody>
      <dsp:txXfrm>
        <a:off x="4168913" y="329409"/>
        <a:ext cx="1828859" cy="983257"/>
      </dsp:txXfrm>
    </dsp:sp>
    <dsp:sp modelId="{ABF7C8E8-78BA-4317-84E0-4E9AAA2B28FA}">
      <dsp:nvSpPr>
        <dsp:cNvPr id="0" name=""/>
        <dsp:cNvSpPr/>
      </dsp:nvSpPr>
      <dsp:spPr>
        <a:xfrm rot="5400000">
          <a:off x="1053625" y="108176"/>
          <a:ext cx="1638763" cy="1425723"/>
        </a:xfrm>
        <a:prstGeom prst="hexagon">
          <a:avLst>
            <a:gd name="adj" fmla="val 25000"/>
            <a:gd name="vf" fmla="val 11547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TW" altLang="en-US" sz="3600" kern="1200"/>
        </a:p>
      </dsp:txBody>
      <dsp:txXfrm rot="-5400000">
        <a:off x="1382320" y="257030"/>
        <a:ext cx="981373" cy="1128015"/>
      </dsp:txXfrm>
    </dsp:sp>
    <dsp:sp modelId="{5989A11C-D8B8-4BEF-88D3-23B4980FF66A}">
      <dsp:nvSpPr>
        <dsp:cNvPr id="0" name=""/>
        <dsp:cNvSpPr/>
      </dsp:nvSpPr>
      <dsp:spPr>
        <a:xfrm rot="5400000">
          <a:off x="1820566" y="1499158"/>
          <a:ext cx="1638763" cy="1425723"/>
        </a:xfrm>
        <a:prstGeom prst="hexagon">
          <a:avLst>
            <a:gd name="adj" fmla="val 25000"/>
            <a:gd name="vf" fmla="val 11547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rgbClr val="FF0000"/>
              </a:solidFill>
            </a:rPr>
            <a:t>建立者</a:t>
          </a:r>
        </a:p>
      </dsp:txBody>
      <dsp:txXfrm rot="-5400000">
        <a:off x="2149261" y="1648012"/>
        <a:ext cx="981373" cy="1128015"/>
      </dsp:txXfrm>
    </dsp:sp>
    <dsp:sp modelId="{B936C3A1-B6F3-4044-BC1B-A4B4BDC6E80F}">
      <dsp:nvSpPr>
        <dsp:cNvPr id="0" name=""/>
        <dsp:cNvSpPr/>
      </dsp:nvSpPr>
      <dsp:spPr>
        <a:xfrm>
          <a:off x="98226" y="1720391"/>
          <a:ext cx="1769864" cy="98325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zh-TW" altLang="en-US" sz="2400" b="1" kern="1200" dirty="0">
              <a:solidFill>
                <a:srgbClr val="FF0000"/>
              </a:solidFill>
            </a:rPr>
            <a:t>建立日期</a:t>
          </a:r>
        </a:p>
      </dsp:txBody>
      <dsp:txXfrm>
        <a:off x="98226" y="1720391"/>
        <a:ext cx="1769864" cy="983257"/>
      </dsp:txXfrm>
    </dsp:sp>
    <dsp:sp modelId="{15A798FE-5E08-403B-96D8-A35ED1ED953B}">
      <dsp:nvSpPr>
        <dsp:cNvPr id="0" name=""/>
        <dsp:cNvSpPr/>
      </dsp:nvSpPr>
      <dsp:spPr>
        <a:xfrm rot="5400000">
          <a:off x="3360348" y="1499158"/>
          <a:ext cx="1638763" cy="1425723"/>
        </a:xfrm>
        <a:prstGeom prst="hexagon">
          <a:avLst>
            <a:gd name="adj" fmla="val 25000"/>
            <a:gd name="vf" fmla="val 11547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TW" altLang="en-US" sz="3600" kern="1200"/>
        </a:p>
      </dsp:txBody>
      <dsp:txXfrm rot="-5400000">
        <a:off x="3689043" y="1648012"/>
        <a:ext cx="981373" cy="1128015"/>
      </dsp:txXfrm>
    </dsp:sp>
    <dsp:sp modelId="{B1B22B5D-F9D7-47DA-9293-DBC8A94FC590}">
      <dsp:nvSpPr>
        <dsp:cNvPr id="0" name=""/>
        <dsp:cNvSpPr/>
      </dsp:nvSpPr>
      <dsp:spPr>
        <a:xfrm rot="5400000">
          <a:off x="2593407" y="2890140"/>
          <a:ext cx="1638763" cy="1425723"/>
        </a:xfrm>
        <a:prstGeom prst="hexagon">
          <a:avLst>
            <a:gd name="adj" fmla="val 25000"/>
            <a:gd name="vf" fmla="val 11547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rgbClr val="FF0000"/>
              </a:solidFill>
            </a:rPr>
            <a:t>保存期限</a:t>
          </a:r>
        </a:p>
      </dsp:txBody>
      <dsp:txXfrm rot="-5400000">
        <a:off x="2922102" y="3038994"/>
        <a:ext cx="981373" cy="1128015"/>
      </dsp:txXfrm>
    </dsp:sp>
    <dsp:sp modelId="{95136050-7F7F-4E4D-B8B0-5D2736028A8C}">
      <dsp:nvSpPr>
        <dsp:cNvPr id="0" name=""/>
        <dsp:cNvSpPr/>
      </dsp:nvSpPr>
      <dsp:spPr>
        <a:xfrm>
          <a:off x="4168913" y="3111373"/>
          <a:ext cx="1828859" cy="98325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TW" altLang="en-US" sz="2400" b="1" kern="1200" dirty="0">
              <a:solidFill>
                <a:srgbClr val="FF0000"/>
              </a:solidFill>
            </a:rPr>
            <a:t>應銷毀日期</a:t>
          </a:r>
        </a:p>
      </dsp:txBody>
      <dsp:txXfrm>
        <a:off x="4168913" y="3111373"/>
        <a:ext cx="1828859" cy="983257"/>
      </dsp:txXfrm>
    </dsp:sp>
    <dsp:sp modelId="{982AF055-AE68-4B27-8712-DAB154D7A18D}">
      <dsp:nvSpPr>
        <dsp:cNvPr id="0" name=""/>
        <dsp:cNvSpPr/>
      </dsp:nvSpPr>
      <dsp:spPr>
        <a:xfrm rot="5400000">
          <a:off x="1053625" y="2890140"/>
          <a:ext cx="1638763" cy="1425723"/>
        </a:xfrm>
        <a:prstGeom prst="hexagon">
          <a:avLst>
            <a:gd name="adj" fmla="val 25000"/>
            <a:gd name="vf" fmla="val 11547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TW" altLang="en-US" sz="3600" kern="1200"/>
        </a:p>
      </dsp:txBody>
      <dsp:txXfrm rot="-5400000">
        <a:off x="1382320" y="3038994"/>
        <a:ext cx="981373" cy="112801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F8CE8FC-7BCA-4F9B-BA32-BAFB5E34667D}"/>
              </a:ext>
            </a:extLst>
          </p:cNvPr>
          <p:cNvSpPr>
            <a:spLocks noGrp="1"/>
          </p:cNvSpPr>
          <p:nvPr>
            <p:ph type="sldNum" sz="quarter" idx="3"/>
          </p:nvPr>
        </p:nvSpPr>
        <p:spPr>
          <a:xfrm>
            <a:off x="3855488" y="9441292"/>
            <a:ext cx="2950193" cy="498046"/>
          </a:xfrm>
          <a:prstGeom prst="rect">
            <a:avLst/>
          </a:prstGeom>
        </p:spPr>
        <p:txBody>
          <a:bodyPr vert="horz" lIns="88340" tIns="44170" rIns="88340" bIns="44170" rtlCol="0" anchor="b"/>
          <a:lstStyle>
            <a:lvl1pPr algn="r">
              <a:defRPr sz="1200"/>
            </a:lvl1pPr>
          </a:lstStyle>
          <a:p>
            <a:fld id="{A4A9587B-D827-4DE8-9354-7A4A7B7FB8E9}" type="slidenum">
              <a:rPr lang="zh-TW" altLang="en-US" smtClean="0"/>
              <a:t>‹#›</a:t>
            </a:fld>
            <a:endParaRPr lang="zh-TW" altLang="en-US"/>
          </a:p>
        </p:txBody>
      </p:sp>
      <p:sp>
        <p:nvSpPr>
          <p:cNvPr id="3" name="頁尾版面配置區 2">
            <a:extLst>
              <a:ext uri="{FF2B5EF4-FFF2-40B4-BE49-F238E27FC236}">
                <a16:creationId xmlns:a16="http://schemas.microsoft.com/office/drawing/2014/main" id="{435BF177-E35B-487D-B972-5E9CD7D66E5D}"/>
              </a:ext>
            </a:extLst>
          </p:cNvPr>
          <p:cNvSpPr>
            <a:spLocks noGrp="1"/>
          </p:cNvSpPr>
          <p:nvPr>
            <p:ph type="ftr" sz="quarter" idx="2"/>
          </p:nvPr>
        </p:nvSpPr>
        <p:spPr>
          <a:xfrm>
            <a:off x="1" y="9441292"/>
            <a:ext cx="2950193" cy="498046"/>
          </a:xfrm>
          <a:prstGeom prst="rect">
            <a:avLst/>
          </a:prstGeom>
        </p:spPr>
        <p:txBody>
          <a:bodyPr vert="horz" lIns="88340" tIns="44170" rIns="88340" bIns="44170" rtlCol="0" anchor="b"/>
          <a:lstStyle>
            <a:lvl1pPr algn="l">
              <a:defRPr sz="1200"/>
            </a:lvl1pPr>
          </a:lstStyle>
          <a:p>
            <a:endParaRPr lang="zh-TW" altLang="en-US"/>
          </a:p>
        </p:txBody>
      </p:sp>
      <p:sp>
        <p:nvSpPr>
          <p:cNvPr id="4" name="頁首版面配置區 3">
            <a:extLst>
              <a:ext uri="{FF2B5EF4-FFF2-40B4-BE49-F238E27FC236}">
                <a16:creationId xmlns:a16="http://schemas.microsoft.com/office/drawing/2014/main" id="{186677F7-A0CB-423E-8468-B289DEAC60C8}"/>
              </a:ext>
            </a:extLst>
          </p:cNvPr>
          <p:cNvSpPr>
            <a:spLocks noGrp="1"/>
          </p:cNvSpPr>
          <p:nvPr>
            <p:ph type="hdr" sz="quarter"/>
          </p:nvPr>
        </p:nvSpPr>
        <p:spPr>
          <a:xfrm>
            <a:off x="1" y="3"/>
            <a:ext cx="2950193" cy="498047"/>
          </a:xfrm>
          <a:prstGeom prst="rect">
            <a:avLst/>
          </a:prstGeom>
        </p:spPr>
        <p:txBody>
          <a:bodyPr vert="horz" lIns="88340" tIns="44170" rIns="88340" bIns="44170" rtlCol="0"/>
          <a:lstStyle>
            <a:lvl1pPr algn="l">
              <a:defRPr sz="1200"/>
            </a:lvl1pPr>
          </a:lstStyle>
          <a:p>
            <a:endParaRPr lang="zh-TW" altLang="en-US"/>
          </a:p>
        </p:txBody>
      </p:sp>
      <p:sp>
        <p:nvSpPr>
          <p:cNvPr id="5" name="日期版面配置區 4">
            <a:extLst>
              <a:ext uri="{FF2B5EF4-FFF2-40B4-BE49-F238E27FC236}">
                <a16:creationId xmlns:a16="http://schemas.microsoft.com/office/drawing/2014/main" id="{0E9DA074-48D5-4742-B6D4-B80C6CD945F1}"/>
              </a:ext>
            </a:extLst>
          </p:cNvPr>
          <p:cNvSpPr>
            <a:spLocks noGrp="1"/>
          </p:cNvSpPr>
          <p:nvPr>
            <p:ph type="dt" sz="quarter" idx="1"/>
          </p:nvPr>
        </p:nvSpPr>
        <p:spPr>
          <a:xfrm>
            <a:off x="3855488" y="3"/>
            <a:ext cx="2950193" cy="498047"/>
          </a:xfrm>
          <a:prstGeom prst="rect">
            <a:avLst/>
          </a:prstGeom>
        </p:spPr>
        <p:txBody>
          <a:bodyPr vert="horz" lIns="88340" tIns="44170" rIns="88340" bIns="44170" rtlCol="0"/>
          <a:lstStyle>
            <a:lvl1pPr algn="r">
              <a:defRPr sz="1200"/>
            </a:lvl1pPr>
          </a:lstStyle>
          <a:p>
            <a:fld id="{F1B1D04F-3B27-460D-9B4D-016AA572EF28}" type="datetimeFigureOut">
              <a:rPr lang="zh-TW" altLang="en-US" smtClean="0"/>
              <a:t>2021/7/8</a:t>
            </a:fld>
            <a:endParaRPr lang="zh-TW" altLang="en-US"/>
          </a:p>
        </p:txBody>
      </p:sp>
    </p:spTree>
    <p:extLst>
      <p:ext uri="{BB962C8B-B14F-4D97-AF65-F5344CB8AC3E}">
        <p14:creationId xmlns:p14="http://schemas.microsoft.com/office/powerpoint/2010/main" val="36221653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備忘稿版面配置區 5"/>
          <p:cNvSpPr>
            <a:spLocks noGrp="1"/>
          </p:cNvSpPr>
          <p:nvPr>
            <p:ph type="body" sz="quarter" idx="3"/>
          </p:nvPr>
        </p:nvSpPr>
        <p:spPr>
          <a:xfrm>
            <a:off x="680416" y="4783895"/>
            <a:ext cx="5446369" cy="3912834"/>
          </a:xfrm>
          <a:prstGeom prst="rect">
            <a:avLst/>
          </a:prstGeom>
        </p:spPr>
        <p:txBody>
          <a:bodyPr vert="horz" lIns="88340" tIns="44170" rIns="88340" bIns="4417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圖像版面配置區 6"/>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88340" tIns="44170" rIns="88340" bIns="44170" rtlCol="0" anchor="ctr"/>
          <a:lstStyle/>
          <a:p>
            <a:endParaRPr lang="zh-TW" altLang="en-US"/>
          </a:p>
        </p:txBody>
      </p:sp>
      <p:sp>
        <p:nvSpPr>
          <p:cNvPr id="10" name="文字方塊 9"/>
          <p:cNvSpPr txBox="1"/>
          <p:nvPr/>
        </p:nvSpPr>
        <p:spPr>
          <a:xfrm>
            <a:off x="6139904" y="9578181"/>
            <a:ext cx="538930" cy="292388"/>
          </a:xfrm>
          <a:prstGeom prst="rect">
            <a:avLst/>
          </a:prstGeom>
          <a:noFill/>
        </p:spPr>
        <p:txBody>
          <a:bodyPr wrap="none" rtlCol="0">
            <a:spAutoFit/>
          </a:bodyPr>
          <a:lstStyle/>
          <a:p>
            <a:r>
              <a:rPr lang="en-US" altLang="zh-TW" sz="1300" i="0" dirty="0"/>
              <a:t>1-</a:t>
            </a:r>
            <a:fld id="{D8E7AD90-3AEA-4707-9278-2131F807C12A}" type="slidenum">
              <a:rPr lang="en-US" altLang="zh-TW" sz="1300" i="0" smtClean="0"/>
              <a:t>‹#›</a:t>
            </a:fld>
            <a:endParaRPr lang="zh-TW" altLang="en-US" sz="1300" i="0" dirty="0"/>
          </a:p>
        </p:txBody>
      </p:sp>
    </p:spTree>
    <p:extLst>
      <p:ext uri="{BB962C8B-B14F-4D97-AF65-F5344CB8AC3E}">
        <p14:creationId xmlns:p14="http://schemas.microsoft.com/office/powerpoint/2010/main" val="428261630"/>
      </p:ext>
    </p:extLst>
  </p:cSld>
  <p:clrMap bg1="lt1" tx1="dk1" bg2="lt2" tx2="dk2" accent1="accent1" accent2="accent2" accent3="accent3" accent4="accent4" accent5="accent5" accent6="accent6" hlink="hlink" folHlink="folHlink"/>
  <p:hf sldNum="0" hdr="0" ftr="0" dt="0"/>
  <p:notesStyle>
    <a:lvl1pPr marL="285750" indent="-285750" algn="l" rtl="0" eaLnBrk="0" fontAlgn="base" hangingPunct="0">
      <a:lnSpc>
        <a:spcPct val="120000"/>
      </a:lnSpc>
      <a:spcBef>
        <a:spcPts val="200"/>
      </a:spcBef>
      <a:spcAft>
        <a:spcPts val="200"/>
      </a:spcAft>
      <a:buFont typeface="Wingdings" panose="05000000000000000000" pitchFamily="2" charset="2"/>
      <a:buChar char="l"/>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1pPr>
    <a:lvl2pPr marL="573750" indent="-285750" algn="l" rtl="0" eaLnBrk="0" fontAlgn="base" hangingPunct="0">
      <a:lnSpc>
        <a:spcPct val="120000"/>
      </a:lnSpc>
      <a:spcBef>
        <a:spcPts val="200"/>
      </a:spcBef>
      <a:spcAft>
        <a:spcPts val="200"/>
      </a:spcAft>
      <a:buFont typeface="Times New Roman" panose="02020603050405020304" pitchFamily="18" charset="0"/>
      <a:buChar char="–"/>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2pPr>
    <a:lvl3pPr marL="753750" indent="-285750" algn="l" rtl="0" eaLnBrk="0" fontAlgn="base" hangingPunct="0">
      <a:lnSpc>
        <a:spcPct val="120000"/>
      </a:lnSpc>
      <a:spcBef>
        <a:spcPts val="200"/>
      </a:spcBef>
      <a:spcAft>
        <a:spcPts val="200"/>
      </a:spcAft>
      <a:buFont typeface="Wingdings" panose="05000000000000000000" pitchFamily="2" charset="2"/>
      <a:buChar char="Ø"/>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3pPr>
    <a:lvl4pPr marL="1005750" indent="-285750" algn="l" rtl="0" eaLnBrk="0" fontAlgn="base" hangingPunct="0">
      <a:lnSpc>
        <a:spcPct val="120000"/>
      </a:lnSpc>
      <a:spcBef>
        <a:spcPts val="200"/>
      </a:spcBef>
      <a:spcAft>
        <a:spcPts val="200"/>
      </a:spcAft>
      <a:buFont typeface="Wingdings" panose="05000000000000000000" pitchFamily="2" charset="2"/>
      <a:buChar char="u"/>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4pPr>
    <a:lvl5pPr marL="1185750" indent="-285750" algn="l" rtl="0" eaLnBrk="0" fontAlgn="base" hangingPunct="0">
      <a:lnSpc>
        <a:spcPct val="120000"/>
      </a:lnSpc>
      <a:spcBef>
        <a:spcPts val="200"/>
      </a:spcBef>
      <a:spcAft>
        <a:spcPts val="200"/>
      </a:spcAft>
      <a:buFont typeface="Wingdings" panose="05000000000000000000" pitchFamily="2" charset="2"/>
      <a:buChar char="n"/>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3158" userDrawn="1">
          <p15:clr>
            <a:srgbClr val="F26B43"/>
          </p15:clr>
        </p15:guide>
        <p15:guide id="2" pos="214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圖像版面配置區 5"/>
          <p:cNvSpPr>
            <a:spLocks noGrp="1" noRot="1" noChangeAspect="1"/>
          </p:cNvSpPr>
          <p:nvPr>
            <p:ph type="sldImg"/>
          </p:nvPr>
        </p:nvSpPr>
        <p:spPr/>
      </p:sp>
      <p:sp>
        <p:nvSpPr>
          <p:cNvPr id="7" name="備忘稿版面配置區 6"/>
          <p:cNvSpPr>
            <a:spLocks noGrp="1"/>
          </p:cNvSpPr>
          <p:nvPr>
            <p:ph type="body" idx="1"/>
          </p:nvPr>
        </p:nvSpPr>
        <p:spPr/>
        <p:txBody>
          <a:bodyPr/>
          <a:lstStyle/>
          <a:p>
            <a:pPr marL="0" indent="0">
              <a:buNone/>
            </a:pPr>
            <a:endParaRPr lang="zh-TW" altLang="en-US" dirty="0"/>
          </a:p>
        </p:txBody>
      </p:sp>
    </p:spTree>
    <p:extLst>
      <p:ext uri="{BB962C8B-B14F-4D97-AF65-F5344CB8AC3E}">
        <p14:creationId xmlns:p14="http://schemas.microsoft.com/office/powerpoint/2010/main" val="1127365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390668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p:txBody>
          <a:bodyPr/>
          <a:lstStyle/>
          <a:p>
            <a:r>
              <a:rPr lang="zh-TW" altLang="en-US" dirty="0"/>
              <a:t>發展復原策略是撰擬</a:t>
            </a:r>
            <a:r>
              <a:rPr lang="en-US" altLang="zh-TW" dirty="0"/>
              <a:t>BCP</a:t>
            </a:r>
            <a:r>
              <a:rPr lang="zh-TW" altLang="en-US" dirty="0"/>
              <a:t>的前置作業，復原策略發展之目的為「指導復原作業的規劃方式與規模</a:t>
            </a:r>
            <a:r>
              <a:rPr lang="en-US" altLang="zh-TW" dirty="0"/>
              <a:t>(</a:t>
            </a:r>
            <a:r>
              <a:rPr lang="zh-TW" altLang="en-US" dirty="0"/>
              <a:t>成本</a:t>
            </a:r>
            <a:r>
              <a:rPr lang="en-US" altLang="zh-TW" dirty="0"/>
              <a:t>)</a:t>
            </a:r>
            <a:r>
              <a:rPr lang="zh-TW" altLang="en-US" dirty="0"/>
              <a:t>」，並應參考最大容許中斷時間的要求訂定。例如：在核心業務最大容許中斷時間為 </a:t>
            </a:r>
            <a:r>
              <a:rPr lang="en-US" altLang="zh-TW" dirty="0"/>
              <a:t>8 </a:t>
            </a:r>
            <a:r>
              <a:rPr lang="zh-TW" altLang="en-US" dirty="0"/>
              <a:t>小時的需求下，設施場所復原策略就應該選擇以</a:t>
            </a:r>
            <a:r>
              <a:rPr lang="en-US" altLang="zh-TW" dirty="0"/>
              <a:t>Hot Site</a:t>
            </a:r>
            <a:r>
              <a:rPr lang="zh-TW" altLang="en-US" dirty="0"/>
              <a:t>的方式規劃備援場所，以利核心業務的復原確保可以在</a:t>
            </a:r>
            <a:r>
              <a:rPr lang="en-US" altLang="zh-TW" dirty="0"/>
              <a:t>8</a:t>
            </a:r>
            <a:r>
              <a:rPr lang="zh-TW" altLang="en-US" dirty="0"/>
              <a:t>小時內完成</a:t>
            </a:r>
            <a:endParaRPr lang="en-US" altLang="zh-TW" dirty="0"/>
          </a:p>
          <a:p>
            <a:pPr lvl="1">
              <a:buFont typeface="Times New Roman" panose="02020603050405020304" pitchFamily="18" charset="0"/>
              <a:buChar char="–"/>
            </a:pPr>
            <a:r>
              <a:rPr lang="zh-TW" altLang="en-US" dirty="0"/>
              <a:t>必須包含下列復原策略</a:t>
            </a:r>
          </a:p>
          <a:p>
            <a:pPr lvl="2">
              <a:buFont typeface="Wingdings" panose="05000000000000000000" pitchFamily="2" charset="2"/>
              <a:buChar char="Ø"/>
            </a:pPr>
            <a:r>
              <a:rPr lang="zh-TW" altLang="en-US" dirty="0"/>
              <a:t>業務流程復原策略</a:t>
            </a:r>
          </a:p>
          <a:p>
            <a:pPr lvl="2">
              <a:buFont typeface="Wingdings" panose="05000000000000000000" pitchFamily="2" charset="2"/>
              <a:buChar char="Ø"/>
            </a:pPr>
            <a:r>
              <a:rPr lang="zh-TW" altLang="en-US" dirty="0"/>
              <a:t>設施場所復原策略</a:t>
            </a:r>
          </a:p>
          <a:p>
            <a:pPr lvl="2">
              <a:buFont typeface="Wingdings" panose="05000000000000000000" pitchFamily="2" charset="2"/>
              <a:buChar char="Ø"/>
            </a:pPr>
            <a:r>
              <a:rPr lang="zh-TW" altLang="en-US" dirty="0"/>
              <a:t>供應與技術復原策略</a:t>
            </a:r>
          </a:p>
          <a:p>
            <a:pPr lvl="2">
              <a:buFont typeface="Wingdings" panose="05000000000000000000" pitchFamily="2" charset="2"/>
              <a:buChar char="Ø"/>
            </a:pPr>
            <a:r>
              <a:rPr lang="zh-TW" altLang="en-US" dirty="0"/>
              <a:t>使用者環境復原策略</a:t>
            </a:r>
          </a:p>
          <a:p>
            <a:pPr lvl="2">
              <a:buFont typeface="Wingdings" panose="05000000000000000000" pitchFamily="2" charset="2"/>
              <a:buChar char="Ø"/>
            </a:pPr>
            <a:r>
              <a:rPr lang="zh-TW" altLang="en-US" dirty="0"/>
              <a:t>資料復原策略</a:t>
            </a:r>
            <a:endParaRPr lang="en-US" altLang="zh-TW" dirty="0"/>
          </a:p>
          <a:p>
            <a:pPr lvl="1">
              <a:buFont typeface="Times New Roman" panose="02020603050405020304" pitchFamily="18" charset="0"/>
              <a:buChar char="–"/>
            </a:pPr>
            <a:r>
              <a:rPr lang="zh-TW" altLang="en-US" dirty="0"/>
              <a:t>業務流程復原策略</a:t>
            </a:r>
          </a:p>
          <a:p>
            <a:pPr lvl="2">
              <a:buFont typeface="Wingdings" panose="05000000000000000000" pitchFamily="2" charset="2"/>
              <a:buChar char="Ø"/>
            </a:pPr>
            <a:r>
              <a:rPr lang="zh-TW" altLang="en-US" dirty="0"/>
              <a:t>其他業務處理流程</a:t>
            </a:r>
            <a:r>
              <a:rPr lang="en-US" altLang="zh-TW" dirty="0"/>
              <a:t>(</a:t>
            </a:r>
            <a:r>
              <a:rPr lang="zh-TW" altLang="en-US" dirty="0"/>
              <a:t>自動 </a:t>
            </a:r>
            <a:r>
              <a:rPr lang="en-US" altLang="zh-TW" dirty="0"/>
              <a:t>vs </a:t>
            </a:r>
            <a:r>
              <a:rPr lang="zh-TW" altLang="en-US" dirty="0"/>
              <a:t>人工</a:t>
            </a:r>
            <a:r>
              <a:rPr lang="en-US" altLang="zh-TW" dirty="0"/>
              <a:t>)</a:t>
            </a:r>
            <a:r>
              <a:rPr lang="zh-TW" altLang="en-US" dirty="0"/>
              <a:t>：是否考量採用其他業務處理流程？例如：改用人工作業流程，也是一種可以被接受的策略，但人員訓練的內容，是否包含在沒有自動化系統的情況下，如何以人工處理流程執行核心業務？</a:t>
            </a:r>
          </a:p>
          <a:p>
            <a:pPr lvl="2">
              <a:buFont typeface="Wingdings" panose="05000000000000000000" pitchFamily="2" charset="2"/>
              <a:buChar char="Ø"/>
            </a:pPr>
            <a:r>
              <a:rPr lang="zh-TW" altLang="en-US" dirty="0"/>
              <a:t>業務處理流程重建：改用較簡單的作業流程，也許會喪失某些較不重要的控制環節，但還是可以讓核心業務順利運作</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9806778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p:txBody>
          <a:bodyPr/>
          <a:lstStyle/>
          <a:p>
            <a:pPr marL="285750" lvl="0" indent="-285750">
              <a:buFont typeface="Wingdings" panose="05000000000000000000" pitchFamily="2" charset="2"/>
              <a:buChar char="l"/>
            </a:pPr>
            <a:r>
              <a:rPr lang="zh-TW" altLang="en-US" dirty="0"/>
              <a:t>在最大容許中斷時間的考量下，應決定採用何種設施場所備援機制，通常設施場所備援方式可分</a:t>
            </a:r>
            <a:r>
              <a:rPr lang="en-US" altLang="zh-TW" dirty="0"/>
              <a:t>Hot Site</a:t>
            </a:r>
            <a:r>
              <a:rPr lang="zh-TW" altLang="en-US" dirty="0"/>
              <a:t>、</a:t>
            </a:r>
            <a:r>
              <a:rPr lang="en-US" altLang="zh-TW" dirty="0"/>
              <a:t>Warm Site</a:t>
            </a:r>
            <a:r>
              <a:rPr lang="zh-TW" altLang="en-US" dirty="0"/>
              <a:t>或</a:t>
            </a:r>
            <a:r>
              <a:rPr lang="en-US" altLang="zh-TW" dirty="0"/>
              <a:t>Cold Site</a:t>
            </a:r>
            <a:r>
              <a:rPr lang="zh-TW" altLang="en-US" dirty="0"/>
              <a:t>三種選項</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Hot Site</a:t>
            </a:r>
            <a:r>
              <a:rPr lang="zh-TW" altLang="en-US" dirty="0"/>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 已備妥大部分所需的場所、設施及軟硬體，只要花數個小時的時間就可以回復運作，但投入的成本最高</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Warm Site</a:t>
            </a:r>
            <a:r>
              <a:rPr lang="zh-TW" altLang="en-US" dirty="0"/>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 已備妥相關場所與設施，但只準備部分較難準備的軟硬體，復原時還需額外準備其他軟硬體設備，需要花費</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1</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天或更長的時間來復原，投入成本較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Hot Site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為低</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Cold Site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 只備妥相關場所與設施，缺乏軟硬體設備</a:t>
            </a:r>
            <a:r>
              <a:rPr lang="zh-TW" altLang="en-US" dirty="0"/>
              <a:t>，復原需要數天的時間，但成本是最低的</a:t>
            </a:r>
          </a:p>
          <a:p>
            <a:pPr marL="285750" lvl="0" indent="-285750">
              <a:buFont typeface="Wingdings" panose="05000000000000000000" pitchFamily="2" charset="2"/>
              <a:buChar char="l"/>
            </a:pPr>
            <a:r>
              <a:rPr lang="zh-TW" altLang="en-US" dirty="0"/>
              <a:t>機關除了向服務業者租用所需的場所外，也可以採用「同業互惠合作」、「自建備援場所」及「自建分散式多重處理機制」的方式考量設施場所的復原策略</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同業互惠合作：與其他類似性質與層級之政府機關合作，彼此分享備援場所與設備，例如：高雄市政府與高雄縣政府各規劃一個空間當作彼此的備援機房</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自建備援場所：在經費預算足夠且場所的要求有其特殊性或安全性考量時，可採用自行建立的方式</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自建分散式多重處理機制：機關本身組織夠大，有機房分散在北、中、南時，可考慮將系統分散在不同位置處理，當一個機房受到損害時，其他的機房可立即接替受損機房的所有業務</a:t>
            </a:r>
          </a:p>
          <a:p>
            <a:pPr marL="285750" lvl="0" indent="-285750">
              <a:buFont typeface="Wingdings" panose="05000000000000000000" pitchFamily="2" charset="2"/>
              <a:buChar char="l"/>
            </a:pPr>
            <a:r>
              <a:rPr lang="zh-TW" altLang="en-US" dirty="0"/>
              <a:t>機關在選擇備援場所的位置時，應與主要場所間有足夠合理的距離，以避免因同一災害反而兩邊同時受損的風險</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9004791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供應與技術復原策略，應包含下列項目，並思考所需資源是否要事先準備？或者與廠商簽訂緊急租賃合約？</a:t>
            </a:r>
          </a:p>
          <a:p>
            <a:pPr lvl="1">
              <a:buFont typeface="Times New Roman" panose="02020603050405020304" pitchFamily="18" charset="0"/>
              <a:buChar char="–"/>
            </a:pPr>
            <a:r>
              <a:rPr lang="zh-TW" altLang="en-US" dirty="0"/>
              <a:t>網路與電腦設備</a:t>
            </a:r>
          </a:p>
          <a:p>
            <a:pPr lvl="1">
              <a:buFont typeface="Times New Roman" panose="02020603050405020304" pitchFamily="18" charset="0"/>
              <a:buChar char="–"/>
            </a:pPr>
            <a:r>
              <a:rPr lang="zh-TW" altLang="en-US" dirty="0"/>
              <a:t>語音與資料通訊</a:t>
            </a:r>
          </a:p>
          <a:p>
            <a:pPr lvl="1">
              <a:buFont typeface="Times New Roman" panose="02020603050405020304" pitchFamily="18" charset="0"/>
              <a:buChar char="–"/>
            </a:pPr>
            <a:r>
              <a:rPr lang="zh-TW" altLang="en-US" dirty="0"/>
              <a:t>人力資源</a:t>
            </a:r>
          </a:p>
          <a:p>
            <a:pPr lvl="1">
              <a:buFont typeface="Times New Roman" panose="02020603050405020304" pitchFamily="18" charset="0"/>
              <a:buChar char="–"/>
            </a:pPr>
            <a:r>
              <a:rPr lang="zh-TW" altLang="en-US" dirty="0"/>
              <a:t>人員與設備的運送</a:t>
            </a:r>
          </a:p>
          <a:p>
            <a:pPr lvl="1">
              <a:buFont typeface="Times New Roman" panose="02020603050405020304" pitchFamily="18" charset="0"/>
              <a:buChar char="–"/>
            </a:pPr>
            <a:r>
              <a:rPr lang="zh-TW" altLang="en-US" dirty="0"/>
              <a:t>作業環境</a:t>
            </a:r>
            <a:r>
              <a:rPr lang="en-US" altLang="zh-TW" dirty="0"/>
              <a:t>(</a:t>
            </a:r>
            <a:r>
              <a:rPr lang="zh-TW" altLang="en-US" dirty="0"/>
              <a:t>空調等</a:t>
            </a:r>
            <a:r>
              <a:rPr lang="en-US" altLang="zh-TW" dirty="0"/>
              <a:t>)</a:t>
            </a:r>
            <a:r>
              <a:rPr lang="zh-TW" altLang="en-US" dirty="0"/>
              <a:t> </a:t>
            </a:r>
            <a:endParaRPr lang="en-US" altLang="zh-TW" dirty="0"/>
          </a:p>
          <a:p>
            <a:pPr lvl="1">
              <a:buFont typeface="Times New Roman" panose="02020603050405020304" pitchFamily="18" charset="0"/>
              <a:buChar char="–"/>
            </a:pPr>
            <a:r>
              <a:rPr lang="zh-TW" altLang="en-US" dirty="0"/>
              <a:t>資料與人員安全</a:t>
            </a:r>
          </a:p>
          <a:p>
            <a:pPr lvl="1">
              <a:buFont typeface="Times New Roman" panose="02020603050405020304" pitchFamily="18" charset="0"/>
              <a:buChar char="–"/>
            </a:pPr>
            <a:r>
              <a:rPr lang="zh-TW" altLang="en-US" dirty="0"/>
              <a:t>耗材</a:t>
            </a:r>
          </a:p>
          <a:p>
            <a:pPr lvl="1">
              <a:buFont typeface="Times New Roman" panose="02020603050405020304" pitchFamily="18" charset="0"/>
              <a:buChar char="–"/>
            </a:pPr>
            <a:r>
              <a:rPr lang="zh-TW" altLang="en-US" dirty="0"/>
              <a:t>文件</a:t>
            </a:r>
            <a:endParaRPr lang="en-US" altLang="zh-TW" dirty="0"/>
          </a:p>
          <a:p>
            <a:pPr marL="285750" lvl="1">
              <a:buFont typeface="Wingdings" panose="05000000000000000000" pitchFamily="2" charset="2"/>
              <a:buChar char="l"/>
            </a:pPr>
            <a:r>
              <a:rPr lang="zh-TW" altLang="en-US" dirty="0"/>
              <a:t>使用者環境復原策略</a:t>
            </a:r>
          </a:p>
          <a:p>
            <a:pPr lvl="1">
              <a:buFont typeface="Times New Roman" panose="02020603050405020304" pitchFamily="18" charset="0"/>
              <a:buChar char="–"/>
            </a:pPr>
            <a:r>
              <a:rPr lang="zh-TW" altLang="en-US" dirty="0"/>
              <a:t>發展災害情況下的通報網：當災害發生造成現有通報機制損害時，應如何通報相關人員？個人使用的手機應該是目前相當合適的方案</a:t>
            </a:r>
          </a:p>
          <a:p>
            <a:pPr lvl="1">
              <a:buFont typeface="Times New Roman" panose="02020603050405020304" pitchFamily="18" charset="0"/>
              <a:buChar char="–"/>
            </a:pPr>
            <a:r>
              <a:rPr lang="zh-TW" altLang="en-US" dirty="0"/>
              <a:t>識別關鍵使用者以利核心業務的運作：有哪些使用者為關鍵使用者？其備援人員是誰？應該識別清楚</a:t>
            </a:r>
            <a:endParaRPr lang="en-US" altLang="zh-TW" dirty="0"/>
          </a:p>
          <a:p>
            <a:pPr lvl="1">
              <a:buFont typeface="Times New Roman" panose="02020603050405020304" pitchFamily="18" charset="0"/>
              <a:buChar char="–"/>
            </a:pPr>
            <a:r>
              <a:rPr lang="zh-TW" altLang="en-US" dirty="0"/>
              <a:t>必要時發展人員運送至備援場所的程序：當啟用備援場所時，大部分的人員立即會面臨交通上的問題，機關可視需要集中準備交通工具</a:t>
            </a:r>
            <a:r>
              <a:rPr lang="en-US" altLang="zh-TW" dirty="0"/>
              <a:t>(</a:t>
            </a:r>
            <a:r>
              <a:rPr lang="zh-TW" altLang="en-US" dirty="0"/>
              <a:t>例如巴士</a:t>
            </a:r>
            <a:r>
              <a:rPr lang="en-US" altLang="zh-TW" dirty="0"/>
              <a:t>)</a:t>
            </a:r>
            <a:r>
              <a:rPr lang="zh-TW" altLang="en-US" dirty="0"/>
              <a:t>運送相關人員到備援場所</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9731542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資料復原策略：資料復原的方式受到其備份方式的影響，機關考量最大可容許中斷時間規劃資料備份與復原的機制</a:t>
            </a:r>
            <a:endParaRPr lang="en-US" altLang="zh-TW" dirty="0"/>
          </a:p>
          <a:p>
            <a:pPr lvl="1">
              <a:buFont typeface="Times New Roman" panose="02020603050405020304" pitchFamily="18" charset="0"/>
              <a:buChar char="–"/>
            </a:pPr>
            <a:r>
              <a:rPr lang="zh-TW" altLang="en-US" dirty="0"/>
              <a:t>線上備份：在系統提供服務時，同時進行資料備份，亦即用戶仍可存取資料，但是伺服器效能會受影響，而且</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開啟的檔案可能無法備份</a:t>
            </a:r>
            <a:endParaRPr lang="en-US" altLang="zh-TW" dirty="0"/>
          </a:p>
          <a:p>
            <a:pPr marL="573750" marR="0" lvl="1" indent="-285750" algn="l" defTabSz="914400" rtl="0" eaLnBrk="0" fontAlgn="base" latinLnBrk="0" hangingPunct="0">
              <a:lnSpc>
                <a:spcPct val="120000"/>
              </a:lnSpc>
              <a:spcBef>
                <a:spcPts val="200"/>
              </a:spcBef>
              <a:spcAft>
                <a:spcPts val="200"/>
              </a:spcAft>
              <a:buClrTx/>
              <a:buSzTx/>
              <a:buFont typeface="Times New Roman" panose="02020603050405020304" pitchFamily="18" charset="0"/>
              <a:buChar char="–"/>
              <a:tabLst/>
              <a:defRPr/>
            </a:pPr>
            <a:r>
              <a:rPr lang="zh-TW" altLang="en-US" dirty="0"/>
              <a:t>離線備份：系統必須中斷服務或在用戶暫停存取資料下進行備份，具有較佳的備份效能，而且</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可以完整的備份所有檔案</a:t>
            </a:r>
            <a:endParaRPr lang="zh-TW" altLang="en-US" dirty="0"/>
          </a:p>
          <a:p>
            <a:pPr lvl="1">
              <a:buFont typeface="Times New Roman" panose="02020603050405020304" pitchFamily="18" charset="0"/>
              <a:buChar char="–"/>
            </a:pPr>
            <a:r>
              <a:rPr lang="zh-TW" altLang="en-US" dirty="0"/>
              <a:t>異地備份：定時將備份的資料送到異地備援場所保管，備份的傳送方式可採網路傳送或備份媒體的運送。注意傳送與運輸時資料的保護</a:t>
            </a:r>
            <a:endParaRPr lang="en-US" altLang="zh-TW" dirty="0"/>
          </a:p>
          <a:p>
            <a:pPr lvl="1">
              <a:buFont typeface="Times New Roman" panose="02020603050405020304" pitchFamily="18" charset="0"/>
              <a:buChar char="–"/>
            </a:pPr>
            <a:r>
              <a:rPr lang="zh-TW" altLang="en-US" dirty="0"/>
              <a:t>異地備援：即時將資料備份到異地備援的系統，是最昂貴的作法，但資料復原的速度也最快</a:t>
            </a:r>
            <a:endParaRPr lang="en-US" altLang="zh-TW" dirty="0"/>
          </a:p>
          <a:p>
            <a:pPr marL="285750" lvl="1">
              <a:buFont typeface="Wingdings" panose="05000000000000000000" pitchFamily="2" charset="2"/>
              <a:buChar char="l"/>
            </a:pPr>
            <a:r>
              <a:rPr lang="zh-TW" altLang="en-US" dirty="0"/>
              <a:t>其他注意事項</a:t>
            </a:r>
          </a:p>
          <a:p>
            <a:pPr lvl="1">
              <a:buFont typeface="Times New Roman" panose="02020603050405020304" pitchFamily="18" charset="0"/>
              <a:buChar char="–"/>
            </a:pPr>
            <a:r>
              <a:rPr lang="zh-TW" altLang="en-US" dirty="0"/>
              <a:t>備援與復原機制的選擇應考量成本效益與復原時效</a:t>
            </a:r>
          </a:p>
          <a:p>
            <a:pPr lvl="1">
              <a:buFont typeface="Times New Roman" panose="02020603050405020304" pitchFamily="18" charset="0"/>
              <a:buChar char="–"/>
            </a:pPr>
            <a:r>
              <a:rPr lang="zh-TW" altLang="en-US" dirty="0"/>
              <a:t>備份與備援機制上的安全要求應與線上相同，備份資料也包含與線上系統相同的機敏資料</a:t>
            </a:r>
          </a:p>
          <a:p>
            <a:pPr lvl="1">
              <a:buFont typeface="Times New Roman" panose="02020603050405020304" pitchFamily="18" charset="0"/>
              <a:buChar char="–"/>
            </a:pPr>
            <a:r>
              <a:rPr lang="zh-TW" altLang="en-US" dirty="0"/>
              <a:t>備份與備援機制應定期測試與演練，確保備份資料可被正常回存後使用</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8349362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3"/>
          <p:cNvSpPr>
            <a:spLocks noGrp="1" noChangeArrowheads="1"/>
          </p:cNvSpPr>
          <p:nvPr>
            <p:ph type="body" idx="1"/>
          </p:nvPr>
        </p:nvSpPr>
        <p:spPr/>
        <p:txBody>
          <a:bodyPr/>
          <a:lstStyle/>
          <a:p>
            <a:r>
              <a:rPr lang="zh-TW" altLang="en-US" dirty="0"/>
              <a:t>營運持續計畫的工作時程，主要分為下列三個階段</a:t>
            </a:r>
            <a:endParaRPr lang="en-US" altLang="zh-TW" dirty="0"/>
          </a:p>
          <a:p>
            <a:pPr lvl="1">
              <a:buFont typeface="Times New Roman" panose="02020603050405020304" pitchFamily="18" charset="0"/>
              <a:buChar char="–"/>
            </a:pPr>
            <a:r>
              <a:rPr lang="zh-TW" altLang="en-US" dirty="0"/>
              <a:t>啟動階段：指災害發生後至決定啟動</a:t>
            </a:r>
            <a:r>
              <a:rPr lang="en-US" altLang="zh-TW" dirty="0"/>
              <a:t>BCP</a:t>
            </a:r>
            <a:r>
              <a:rPr lang="zh-TW" altLang="en-US" dirty="0"/>
              <a:t>的期間</a:t>
            </a:r>
          </a:p>
          <a:p>
            <a:pPr lvl="2">
              <a:buFont typeface="Wingdings" panose="05000000000000000000" pitchFamily="2" charset="2"/>
              <a:buChar char="Ø"/>
            </a:pPr>
            <a:r>
              <a:rPr lang="zh-TW" altLang="en-US" dirty="0"/>
              <a:t>主要工作是災害緊急處理避免災害擴大，快速評估災害損壞狀況，決定是否啟動營運持續計畫</a:t>
            </a:r>
            <a:endParaRPr lang="en-US" altLang="zh-TW" dirty="0"/>
          </a:p>
          <a:p>
            <a:pPr lvl="1">
              <a:buFont typeface="Times New Roman" panose="02020603050405020304" pitchFamily="18" charset="0"/>
              <a:buChar char="–"/>
            </a:pPr>
            <a:r>
              <a:rPr lang="zh-TW" altLang="en-US" dirty="0"/>
              <a:t>復原階段：指啟動</a:t>
            </a:r>
            <a:r>
              <a:rPr lang="en-US" altLang="zh-TW" dirty="0"/>
              <a:t>BCP</a:t>
            </a:r>
            <a:r>
              <a:rPr lang="zh-TW" altLang="en-US" dirty="0"/>
              <a:t>後至備援機制與業務開始啟動的期間</a:t>
            </a:r>
          </a:p>
          <a:p>
            <a:pPr lvl="2">
              <a:buFont typeface="Wingdings" panose="05000000000000000000" pitchFamily="2" charset="2"/>
              <a:buChar char="Ø"/>
            </a:pPr>
            <a:r>
              <a:rPr lang="zh-TW" altLang="en-US" dirty="0"/>
              <a:t>主要工作是讓核心業務可以在備援場所中運作</a:t>
            </a:r>
          </a:p>
          <a:p>
            <a:pPr lvl="1">
              <a:buFont typeface="Times New Roman" panose="02020603050405020304" pitchFamily="18" charset="0"/>
              <a:buChar char="–"/>
            </a:pPr>
            <a:r>
              <a:rPr lang="zh-TW" altLang="en-US" dirty="0"/>
              <a:t>重建階段：指啟動重建至業務回復到正常運作的期間，如果資源足夠，啟動重建的階段不見得要等到復原階段完成後</a:t>
            </a:r>
          </a:p>
          <a:p>
            <a:pPr lvl="1">
              <a:buFont typeface="Times New Roman" panose="02020603050405020304" pitchFamily="18" charset="0"/>
              <a:buChar char="–"/>
            </a:pPr>
            <a:r>
              <a:rPr lang="zh-TW" altLang="en-US" dirty="0"/>
              <a:t>文件大綱，可參考下列章節架構：</a:t>
            </a:r>
          </a:p>
          <a:p>
            <a:pPr lvl="2">
              <a:buFont typeface="Wingdings" panose="05000000000000000000" pitchFamily="2" charset="2"/>
              <a:buChar char="Ø"/>
            </a:pPr>
            <a:r>
              <a:rPr lang="zh-TW" altLang="en-US" dirty="0"/>
              <a:t>前言</a:t>
            </a:r>
          </a:p>
          <a:p>
            <a:pPr lvl="3" eaLnBrk="1" hangingPunct="1">
              <a:buSzPct val="90000"/>
            </a:pPr>
            <a:r>
              <a:rPr lang="zh-TW" altLang="en-US" dirty="0">
                <a:latin typeface="+mn-ea"/>
                <a:ea typeface="+mn-ea"/>
              </a:rPr>
              <a:t>目標、適用範圍、角色與權責及定義</a:t>
            </a:r>
          </a:p>
          <a:p>
            <a:pPr lvl="2">
              <a:buFont typeface="Wingdings" panose="05000000000000000000" pitchFamily="2" charset="2"/>
              <a:buChar char="Ø"/>
            </a:pPr>
            <a:r>
              <a:rPr lang="zh-TW" altLang="en-US" dirty="0"/>
              <a:t>啟動階段</a:t>
            </a:r>
          </a:p>
          <a:p>
            <a:pPr lvl="3" eaLnBrk="1" hangingPunct="1">
              <a:buSzPct val="90000"/>
            </a:pPr>
            <a:r>
              <a:rPr lang="zh-TW" altLang="en-US" dirty="0">
                <a:latin typeface="+mn-ea"/>
                <a:ea typeface="+mn-ea"/>
              </a:rPr>
              <a:t>通報作業程序、損害評估、計畫啟動及緊急處理程序</a:t>
            </a:r>
          </a:p>
          <a:p>
            <a:pPr lvl="2">
              <a:buFont typeface="Wingdings" panose="05000000000000000000" pitchFamily="2" charset="2"/>
              <a:buChar char="Ø"/>
            </a:pPr>
            <a:r>
              <a:rPr lang="zh-TW" altLang="en-US" dirty="0"/>
              <a:t>復原階段</a:t>
            </a:r>
          </a:p>
          <a:p>
            <a:pPr lvl="3" eaLnBrk="1" hangingPunct="1">
              <a:buSzPct val="90000"/>
            </a:pPr>
            <a:r>
              <a:rPr lang="zh-TW" altLang="en-US" dirty="0">
                <a:latin typeface="+mn-ea"/>
                <a:ea typeface="+mn-ea"/>
              </a:rPr>
              <a:t>移轉到備援系統、業務處理復原及復原程序</a:t>
            </a:r>
          </a:p>
          <a:p>
            <a:pPr lvl="2">
              <a:buFont typeface="Wingdings" panose="05000000000000000000" pitchFamily="2" charset="2"/>
              <a:buChar char="Ø"/>
            </a:pPr>
            <a:r>
              <a:rPr lang="zh-TW" altLang="en-US" dirty="0"/>
              <a:t>重建階段</a:t>
            </a:r>
          </a:p>
          <a:p>
            <a:pPr lvl="3" eaLnBrk="1" hangingPunct="1">
              <a:buSzPct val="90000"/>
            </a:pPr>
            <a:r>
              <a:rPr lang="zh-TW" altLang="en-US" dirty="0">
                <a:latin typeface="+mn-ea"/>
                <a:ea typeface="+mn-ea"/>
              </a:rPr>
              <a:t>場所復原、環境測試及作業遷移</a:t>
            </a:r>
          </a:p>
          <a:p>
            <a:pPr lvl="2">
              <a:buFont typeface="Wingdings" panose="05000000000000000000" pitchFamily="2" charset="2"/>
              <a:buChar char="Ø"/>
            </a:pPr>
            <a:r>
              <a:rPr lang="zh-TW" altLang="en-US" dirty="0"/>
              <a:t>附錄</a:t>
            </a:r>
          </a:p>
          <a:p>
            <a:pPr lvl="3" eaLnBrk="1" hangingPunct="1">
              <a:buSzPct val="90000"/>
            </a:pPr>
            <a:r>
              <a:rPr lang="zh-TW" altLang="en-US" dirty="0">
                <a:latin typeface="+mn-ea"/>
                <a:ea typeface="+mn-ea"/>
              </a:rPr>
              <a:t>通報網路與系統需求</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7630772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ChangeArrowheads="1"/>
          </p:cNvSpPr>
          <p:nvPr>
            <p:ph type="body" idx="1"/>
          </p:nvPr>
        </p:nvSpPr>
        <p:spPr/>
        <p:txBody>
          <a:bodyPr/>
          <a:lstStyle/>
          <a:p>
            <a:r>
              <a:rPr lang="zh-TW" altLang="en-US" dirty="0"/>
              <a:t>前言：本章節主要描述的內容以「適用範圍」與「角色與權責」</a:t>
            </a:r>
            <a:endParaRPr lang="en-US" altLang="zh-TW" dirty="0"/>
          </a:p>
          <a:p>
            <a:pPr lvl="1">
              <a:buFont typeface="Times New Roman" panose="02020603050405020304" pitchFamily="18" charset="0"/>
              <a:buChar char="–"/>
            </a:pPr>
            <a:r>
              <a:rPr lang="zh-TW" altLang="en-US" dirty="0"/>
              <a:t>適用範圍：可以將範圍定義為特定核心業務</a:t>
            </a:r>
            <a:r>
              <a:rPr lang="en-US" altLang="zh-TW" dirty="0"/>
              <a:t>(</a:t>
            </a:r>
            <a:r>
              <a:rPr lang="zh-TW" altLang="en-US" dirty="0"/>
              <a:t>包含人員、場所及資通系統等</a:t>
            </a:r>
            <a:r>
              <a:rPr lang="en-US" altLang="zh-TW" dirty="0"/>
              <a:t>)</a:t>
            </a:r>
            <a:r>
              <a:rPr lang="zh-TW" altLang="en-US" dirty="0"/>
              <a:t>或以持定區域的業務定義範圍</a:t>
            </a:r>
          </a:p>
          <a:p>
            <a:pPr lvl="1">
              <a:buFont typeface="Times New Roman" panose="02020603050405020304" pitchFamily="18" charset="0"/>
              <a:buChar char="–"/>
            </a:pPr>
            <a:r>
              <a:rPr lang="zh-TW" altLang="en-US" dirty="0"/>
              <a:t>角色與權責：定義當災害發生後相關部門或人員所應扮演的角色與其權責分工，可建議包含的角色：損害評估小組、法務小組、媒體公關小組、搬遷小組、復原小組、安全小組及網路與通訊小組等。並明確定義與外部關係人</a:t>
            </a:r>
            <a:r>
              <a:rPr lang="en-US" altLang="zh-TW" dirty="0"/>
              <a:t>(</a:t>
            </a:r>
            <a:r>
              <a:rPr lang="zh-TW" altLang="en-US" dirty="0"/>
              <a:t>例如：媒體、客戶、緊急救難服務及供應商等</a:t>
            </a:r>
            <a:r>
              <a:rPr lang="en-US" altLang="zh-TW" dirty="0"/>
              <a:t>)</a:t>
            </a:r>
            <a:r>
              <a:rPr lang="zh-TW" altLang="en-US" dirty="0"/>
              <a:t>溝通的窗口</a:t>
            </a: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7834368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啟動階段：指災害發生後至決定啟動</a:t>
            </a:r>
            <a:r>
              <a:rPr lang="en-US" altLang="zh-TW" dirty="0"/>
              <a:t>BCP</a:t>
            </a:r>
            <a:r>
              <a:rPr lang="zh-TW" altLang="en-US" dirty="0"/>
              <a:t>的期間，應包含下列內容</a:t>
            </a:r>
          </a:p>
          <a:p>
            <a:pPr lvl="1">
              <a:buFont typeface="Times New Roman" panose="02020603050405020304" pitchFamily="18" charset="0"/>
              <a:buChar char="–"/>
            </a:pPr>
            <a:r>
              <a:rPr lang="zh-TW" altLang="en-US" dirty="0"/>
              <a:t>緊急處理程序：當重大災害發生時首要任務就是相關緊急處理程序，目的是確保人員性命的安全並降低災害的損失，所以可視災害類型訂定不同的緊急處理程序，例如：</a:t>
            </a:r>
          </a:p>
          <a:p>
            <a:pPr lvl="2">
              <a:buFont typeface="Wingdings" panose="05000000000000000000" pitchFamily="2" charset="2"/>
              <a:buChar char="Ø"/>
            </a:pPr>
            <a:r>
              <a:rPr lang="zh-TW" altLang="en-US" dirty="0"/>
              <a:t>人員疏散程序</a:t>
            </a:r>
          </a:p>
          <a:p>
            <a:pPr lvl="2">
              <a:buFont typeface="Wingdings" panose="05000000000000000000" pitchFamily="2" charset="2"/>
              <a:buChar char="Ø"/>
            </a:pPr>
            <a:r>
              <a:rPr lang="zh-TW" altLang="en-US" dirty="0"/>
              <a:t>急救步驟</a:t>
            </a:r>
            <a:r>
              <a:rPr lang="en-US" altLang="zh-TW" dirty="0"/>
              <a:t>(CPR)</a:t>
            </a:r>
          </a:p>
          <a:p>
            <a:pPr lvl="2">
              <a:buFont typeface="Wingdings" panose="05000000000000000000" pitchFamily="2" charset="2"/>
              <a:buChar char="Ø"/>
            </a:pPr>
            <a:r>
              <a:rPr lang="zh-TW" altLang="en-US" dirty="0"/>
              <a:t>火災緊急處理程序</a:t>
            </a:r>
          </a:p>
          <a:p>
            <a:pPr lvl="2">
              <a:buFont typeface="Wingdings" panose="05000000000000000000" pitchFamily="2" charset="2"/>
              <a:buChar char="Ø"/>
            </a:pPr>
            <a:r>
              <a:rPr lang="zh-TW" altLang="en-US" dirty="0"/>
              <a:t>地震緊急處理程序</a:t>
            </a:r>
            <a:endParaRPr lang="en-US" altLang="zh-TW" dirty="0"/>
          </a:p>
          <a:p>
            <a:pPr lvl="1">
              <a:buFont typeface="Times New Roman" panose="02020603050405020304" pitchFamily="18" charset="0"/>
              <a:buChar char="–"/>
            </a:pPr>
            <a:r>
              <a:rPr lang="zh-TW" altLang="en-US" dirty="0"/>
              <a:t>損害評估程序：用來決定是否啟動</a:t>
            </a:r>
            <a:r>
              <a:rPr lang="en-US" altLang="zh-TW" dirty="0"/>
              <a:t>BCP</a:t>
            </a:r>
            <a:r>
              <a:rPr lang="zh-TW" altLang="en-US" dirty="0"/>
              <a:t>，通常定義簡單的判斷條件即可，不需要冗長的分析評估作業，因為在緊急狀況下，通常沒有足夠的時間可以做詳細的評估</a:t>
            </a:r>
            <a:endParaRPr lang="en-US" altLang="zh-TW" dirty="0"/>
          </a:p>
          <a:p>
            <a:pPr lvl="1">
              <a:buFont typeface="Times New Roman" panose="02020603050405020304" pitchFamily="18" charset="0"/>
              <a:buChar char="–"/>
            </a:pPr>
            <a:r>
              <a:rPr lang="zh-TW" altLang="en-US" dirty="0"/>
              <a:t>復原人員的通報程序：一旦決定啟動</a:t>
            </a:r>
            <a:r>
              <a:rPr lang="en-US" altLang="zh-TW" dirty="0"/>
              <a:t>BCP</a:t>
            </a:r>
            <a:r>
              <a:rPr lang="zh-TW" altLang="en-US" dirty="0"/>
              <a:t>後，相關復原人員的「通報方式」與「通報內容」，必須事先定義清楚，讓復原人員了解狀況與所需的判斷資訊</a:t>
            </a:r>
          </a:p>
          <a:p>
            <a:pPr marL="285750" lvl="1">
              <a:buFont typeface="Wingdings" panose="05000000000000000000" pitchFamily="2" charset="2"/>
              <a:buChar char="l"/>
            </a:pPr>
            <a:r>
              <a:rPr lang="zh-TW" altLang="en-US" dirty="0"/>
              <a:t>復原階段：主要目的是讓核心業務回復至暫時可運作的狀態，所以本章節內容主要以相關的復原程序為主</a:t>
            </a:r>
          </a:p>
          <a:p>
            <a:pPr lvl="1">
              <a:buFont typeface="Times New Roman" panose="02020603050405020304" pitchFamily="18" charset="0"/>
              <a:buChar char="–"/>
            </a:pPr>
            <a:r>
              <a:rPr lang="zh-TW" altLang="en-US" dirty="0"/>
              <a:t>復原程序：應包含各項「業務」與「所需資源」回復至可運作狀態的每一步動作，而且必須在可容許中斷的時間內完成</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0636097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Grp="1" noChangeArrowheads="1"/>
          </p:cNvSpPr>
          <p:nvPr>
            <p:ph type="body" idx="1"/>
          </p:nvPr>
        </p:nvSpPr>
        <p:spPr/>
        <p:txBody>
          <a:bodyPr/>
          <a:lstStyle/>
          <a:p>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9816652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5"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測試與演練之目的在檢驗</a:t>
            </a:r>
            <a:r>
              <a:rPr lang="en-US" altLang="zh-TW" dirty="0"/>
              <a:t>BCP</a:t>
            </a:r>
            <a:r>
              <a:rPr lang="zh-TW" altLang="en-US" dirty="0"/>
              <a:t>的可行性並補強未考量之缺陷，透過測試與演練的過程中，經常可以發生編撰</a:t>
            </a:r>
            <a:r>
              <a:rPr lang="en-US" altLang="zh-TW" dirty="0"/>
              <a:t>BCP</a:t>
            </a:r>
            <a:r>
              <a:rPr lang="zh-TW" altLang="en-US" dirty="0"/>
              <a:t>時沒有考慮到的問題，或者原本設計不當的地方，因此為了確保</a:t>
            </a:r>
            <a:r>
              <a:rPr lang="en-US" altLang="zh-TW" dirty="0"/>
              <a:t>BCP</a:t>
            </a:r>
            <a:r>
              <a:rPr lang="zh-TW" altLang="en-US" dirty="0"/>
              <a:t>的可行性，</a:t>
            </a:r>
            <a:r>
              <a:rPr lang="en-US" altLang="zh-TW" dirty="0"/>
              <a:t>BCP</a:t>
            </a:r>
            <a:r>
              <a:rPr lang="zh-TW" altLang="en-US" dirty="0"/>
              <a:t>的測試與演練是必要的。另外測試與演練還可確保復原計畫與步驟能在最大可容許中斷時間內完成，並且讓相關人員熟悉相關災害復原的作業</a:t>
            </a:r>
            <a:endParaRPr lang="en-US" altLang="zh-TW" dirty="0"/>
          </a:p>
          <a:p>
            <a:pPr marL="285750" lvl="1">
              <a:buFont typeface="Wingdings" panose="05000000000000000000" pitchFamily="2" charset="2"/>
              <a:buChar char="l"/>
            </a:pPr>
            <a:r>
              <a:rPr lang="zh-TW" altLang="en-US" dirty="0"/>
              <a:t>測試方式分為：</a:t>
            </a:r>
            <a:endParaRPr lang="en-US" altLang="zh-TW" dirty="0"/>
          </a:p>
          <a:p>
            <a:pPr lvl="1">
              <a:buFont typeface="Times New Roman" panose="02020603050405020304" pitchFamily="18" charset="0"/>
              <a:buChar char="–"/>
            </a:pPr>
            <a:r>
              <a:rPr lang="zh-TW" altLang="en-US" dirty="0"/>
              <a:t>檢核表測試：由部門個別由文件中檢視其所負責的</a:t>
            </a:r>
            <a:r>
              <a:rPr lang="en-US" altLang="zh-TW" dirty="0"/>
              <a:t>BCP</a:t>
            </a:r>
            <a:r>
              <a:rPr lang="zh-TW" altLang="en-US" dirty="0"/>
              <a:t>工作，動員的資源較少，但無法得知不同部門間的合作與溝通的結果</a:t>
            </a:r>
          </a:p>
          <a:p>
            <a:pPr lvl="1">
              <a:buFont typeface="Times New Roman" panose="02020603050405020304" pitchFamily="18" charset="0"/>
              <a:buChar char="–"/>
            </a:pPr>
            <a:r>
              <a:rPr lang="zh-TW" altLang="en-US" dirty="0"/>
              <a:t>整合測試：由各部門一起由文件中檢視</a:t>
            </a:r>
            <a:r>
              <a:rPr lang="en-US" altLang="zh-TW" dirty="0"/>
              <a:t>BCP</a:t>
            </a:r>
            <a:r>
              <a:rPr lang="zh-TW" altLang="en-US" dirty="0"/>
              <a:t>過程，對各部門間需相互配合的工作可進行溝通，以確定</a:t>
            </a:r>
            <a:r>
              <a:rPr lang="en-US" altLang="zh-TW" dirty="0"/>
              <a:t>BCP</a:t>
            </a:r>
            <a:r>
              <a:rPr lang="zh-TW" altLang="en-US" dirty="0"/>
              <a:t>的分工是否恰當，但無法模擬不同的災害類型或損壞情況來應變</a:t>
            </a:r>
          </a:p>
          <a:p>
            <a:pPr lvl="1">
              <a:buFont typeface="Times New Roman" panose="02020603050405020304" pitchFamily="18" charset="0"/>
              <a:buChar char="–"/>
            </a:pPr>
            <a:r>
              <a:rPr lang="zh-TW" altLang="en-US" dirty="0"/>
              <a:t>狀況模擬測試：測試演練前先假設發生災害的狀況與程度，由各部門於紙上模擬災害情境與復原過程，可以檢測出</a:t>
            </a:r>
            <a:r>
              <a:rPr lang="en-US" altLang="zh-TW" dirty="0"/>
              <a:t>BCP</a:t>
            </a:r>
            <a:r>
              <a:rPr lang="zh-TW" altLang="en-US" dirty="0"/>
              <a:t>在不同災害情況下，是否都足以應變，也可以演練出相關人員是否能依不同的狀況，做出最好的判斷與決策。但這種模擬測試還是缺乏實際執行復原與重建的經驗</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6875708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測試方式</a:t>
            </a:r>
            <a:endParaRPr lang="en-US" altLang="zh-TW" dirty="0"/>
          </a:p>
          <a:p>
            <a:pPr lvl="1">
              <a:buFont typeface="Times New Roman" panose="02020603050405020304" pitchFamily="18" charset="0"/>
              <a:buChar char="–"/>
            </a:pPr>
            <a:r>
              <a:rPr lang="zh-TW" altLang="en-US" dirty="0"/>
              <a:t>並行測試：實際將部分系統與業務移轉到備援場所，但原場所仍持續運作，可實際操作復原步驟能否順利進行，可實際測試能否在最大容許中斷時間內復原，也讓相關部門與人員都有實際的應變能力，但如果操作或規劃不當，可能出現線上部分業務因移轉或切換動作導致無法正常運作的干擾狀況</a:t>
            </a:r>
          </a:p>
          <a:p>
            <a:pPr lvl="1">
              <a:buFont typeface="Times New Roman" panose="02020603050405020304" pitchFamily="18" charset="0"/>
              <a:buChar char="–"/>
            </a:pPr>
            <a:r>
              <a:rPr lang="zh-TW" altLang="en-US" dirty="0"/>
              <a:t>完全中斷測試：實際中斷原場所系統與服務，實際模擬</a:t>
            </a:r>
            <a:r>
              <a:rPr lang="en-US" altLang="zh-TW" dirty="0"/>
              <a:t>BCP</a:t>
            </a:r>
            <a:r>
              <a:rPr lang="zh-TW" altLang="en-US" dirty="0"/>
              <a:t>的復原階段與重建階段，是唯一可以實際測試到重建階段的方式，但這種測試所需投入的資源最多，而且核心業務必須中斷一段時間，並需承擔部分業務可能無法及時復原運作；且重建階段演練時，資料若需回存到原系統，可能導致資料錯亂的風險</a:t>
            </a:r>
            <a:endParaRPr lang="en-US" altLang="zh-TW" dirty="0"/>
          </a:p>
          <a:p>
            <a:pPr marL="285750" lvl="1">
              <a:buFont typeface="Wingdings" panose="05000000000000000000" pitchFamily="2" charset="2"/>
              <a:buChar char="l"/>
            </a:pPr>
            <a:r>
              <a:rPr lang="zh-TW" altLang="en-US" dirty="0"/>
              <a:t>測試與演練的時機：建議</a:t>
            </a:r>
            <a:r>
              <a:rPr lang="en-US" altLang="zh-TW" dirty="0"/>
              <a:t>BCP</a:t>
            </a:r>
            <a:r>
              <a:rPr lang="zh-TW" altLang="en-US" dirty="0"/>
              <a:t>可每年定期進行測試與演練，但演練範圍或模擬的災害狀況每年應不一樣。或者當</a:t>
            </a:r>
            <a:r>
              <a:rPr lang="en-US" altLang="zh-TW" dirty="0"/>
              <a:t>BCP</a:t>
            </a:r>
            <a:r>
              <a:rPr lang="zh-TW" altLang="en-US" dirty="0"/>
              <a:t>有重大變更時可額外進行</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61658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TW" altLang="en-US" b="0" i="0" kern="1200" dirty="0">
                <a:solidFill>
                  <a:schemeClr val="tx1"/>
                </a:solidFill>
                <a:latin typeface="微軟正黑體" panose="020B0604030504040204" pitchFamily="34" charset="-120"/>
                <a:ea typeface="微軟正黑體" panose="020B0604030504040204" pitchFamily="34" charset="-120"/>
                <a:cs typeface="+mn-cs"/>
              </a:rPr>
              <a:t>案例詳細內容可參考以下資料：</a:t>
            </a:r>
            <a:endParaRPr kumimoji="1" lang="en-US" altLang="zh-TW" b="0" i="0" kern="1200" dirty="0">
              <a:solidFill>
                <a:schemeClr val="tx1"/>
              </a:solidFill>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b="0" i="0" kern="1200" dirty="0">
                <a:solidFill>
                  <a:schemeClr val="tx1"/>
                </a:solidFill>
                <a:latin typeface="微軟正黑體" panose="020B0604030504040204" pitchFamily="34" charset="-120"/>
                <a:ea typeface="微軟正黑體" panose="020B0604030504040204" pitchFamily="34" charset="-120"/>
                <a:cs typeface="+mn-cs"/>
              </a:rPr>
              <a:t>1.</a:t>
            </a:r>
            <a:r>
              <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英美政府警告，國家級駭客意圖竊取武漢肺炎研究成果，對醫療研究產業發動攻擊，</a:t>
            </a:r>
            <a:r>
              <a:rPr kumimoji="1" lang="en-US" altLang="zh-TW"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https://www.ithome.com.tw/news/137426</a:t>
            </a:r>
            <a:endPar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b="0" i="0" kern="1200" dirty="0">
                <a:solidFill>
                  <a:schemeClr val="tx1"/>
                </a:solidFill>
                <a:latin typeface="微軟正黑體" panose="020B0604030504040204" pitchFamily="34" charset="-120"/>
                <a:ea typeface="微軟正黑體" panose="020B0604030504040204" pitchFamily="34" charset="-120"/>
                <a:cs typeface="+mn-cs"/>
              </a:rPr>
              <a:t>2.</a:t>
            </a:r>
            <a:r>
              <a:rPr kumimoji="1" lang="en-US" altLang="zh-TW" b="0" i="0" kern="1200" baseline="0" noProof="0" dirty="0">
                <a:solidFill>
                  <a:schemeClr val="tx1"/>
                </a:solidFill>
                <a:latin typeface="微軟正黑體" panose="020B0604030504040204" pitchFamily="34" charset="-120"/>
                <a:ea typeface="微軟正黑體" panose="020B0604030504040204" pitchFamily="34" charset="-120"/>
                <a:cs typeface="+mn-cs"/>
              </a:rPr>
              <a:t> 51</a:t>
            </a:r>
            <a:r>
              <a:rPr kumimoji="1" lang="zh-TW" altLang="en-US" b="0" i="0" kern="1200" baseline="0" noProof="0" dirty="0">
                <a:solidFill>
                  <a:schemeClr val="tx1"/>
                </a:solidFill>
                <a:latin typeface="微軟正黑體" panose="020B0604030504040204" pitchFamily="34" charset="-120"/>
                <a:ea typeface="微軟正黑體" panose="020B0604030504040204" pitchFamily="34" charset="-120"/>
                <a:cs typeface="+mn-cs"/>
              </a:rPr>
              <a:t>萬台聯網裝置的</a:t>
            </a:r>
            <a:r>
              <a:rPr kumimoji="1" lang="en-US" altLang="zh-TW" b="0" i="0" kern="1200" baseline="0" noProof="0" dirty="0">
                <a:solidFill>
                  <a:schemeClr val="tx1"/>
                </a:solidFill>
                <a:latin typeface="微軟正黑體" panose="020B0604030504040204" pitchFamily="34" charset="-120"/>
                <a:ea typeface="微軟正黑體" panose="020B0604030504040204" pitchFamily="34" charset="-120"/>
                <a:cs typeface="+mn-cs"/>
              </a:rPr>
              <a:t>Telnet</a:t>
            </a:r>
            <a:r>
              <a:rPr kumimoji="1" lang="zh-TW" altLang="en-US" b="0" i="0" kern="1200" baseline="0" noProof="0" dirty="0">
                <a:solidFill>
                  <a:schemeClr val="tx1"/>
                </a:solidFill>
                <a:latin typeface="微軟正黑體" panose="020B0604030504040204" pitchFamily="34" charset="-120"/>
                <a:ea typeface="微軟正黑體" panose="020B0604030504040204" pitchFamily="34" charset="-120"/>
                <a:cs typeface="+mn-cs"/>
              </a:rPr>
              <a:t>帳密被公布，史上最多，</a:t>
            </a:r>
            <a:r>
              <a:rPr kumimoji="1" lang="en-US" altLang="zh-TW" b="0" i="0" kern="1200" baseline="0" noProof="0" dirty="0">
                <a:solidFill>
                  <a:schemeClr val="tx1"/>
                </a:solidFill>
                <a:latin typeface="微軟正黑體" panose="020B0604030504040204" pitchFamily="34" charset="-120"/>
                <a:ea typeface="微軟正黑體" panose="020B0604030504040204" pitchFamily="34" charset="-120"/>
                <a:cs typeface="+mn-cs"/>
              </a:rPr>
              <a:t>https://www.ithome.com.tw/news/135436</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b="0" i="0" kern="1200" dirty="0">
                <a:solidFill>
                  <a:schemeClr val="tx1"/>
                </a:solidFill>
                <a:latin typeface="微軟正黑體" panose="020B0604030504040204" pitchFamily="34" charset="-120"/>
                <a:ea typeface="微軟正黑體" panose="020B0604030504040204" pitchFamily="34" charset="-120"/>
                <a:cs typeface="+mn-cs"/>
              </a:rPr>
              <a:t>3.</a:t>
            </a:r>
            <a:r>
              <a:rPr kumimoji="1" lang="zh-TW" altLang="en-US" b="0" i="0" kern="1200" dirty="0">
                <a:solidFill>
                  <a:schemeClr val="tx1"/>
                </a:solidFill>
                <a:latin typeface="微軟正黑體" panose="020B0604030504040204" pitchFamily="34" charset="-120"/>
                <a:ea typeface="微軟正黑體" panose="020B0604030504040204" pitchFamily="34" charset="-120"/>
                <a:cs typeface="+mn-cs"/>
              </a:rPr>
              <a:t> </a:t>
            </a:r>
            <a:r>
              <a:rPr kumimoji="1" lang="en-US" altLang="zh-TW" b="0" i="0" kern="1200" dirty="0">
                <a:solidFill>
                  <a:schemeClr val="tx1"/>
                </a:solidFill>
                <a:latin typeface="微軟正黑體" panose="020B0604030504040204" pitchFamily="34" charset="-120"/>
                <a:ea typeface="微軟正黑體" panose="020B0604030504040204" pitchFamily="34" charset="-120"/>
                <a:cs typeface="+mn-cs"/>
              </a:rPr>
              <a:t>Philips</a:t>
            </a:r>
            <a:r>
              <a:rPr kumimoji="1" lang="zh-TW" altLang="en-US" b="0" i="0" kern="1200" dirty="0">
                <a:solidFill>
                  <a:schemeClr val="tx1"/>
                </a:solidFill>
                <a:latin typeface="微軟正黑體" panose="020B0604030504040204" pitchFamily="34" charset="-120"/>
                <a:ea typeface="微軟正黑體" panose="020B0604030504040204" pitchFamily="34" charset="-120"/>
                <a:cs typeface="+mn-cs"/>
              </a:rPr>
              <a:t>智慧燈泡漏洞將允許駭客滲透用戶網路，</a:t>
            </a:r>
            <a:r>
              <a:rPr kumimoji="1" lang="en-US" altLang="zh-TW" b="0" i="0" kern="1200" dirty="0">
                <a:solidFill>
                  <a:schemeClr val="tx1"/>
                </a:solidFill>
                <a:latin typeface="微軟正黑體" panose="020B0604030504040204" pitchFamily="34" charset="-120"/>
                <a:ea typeface="微軟正黑體" panose="020B0604030504040204" pitchFamily="34" charset="-120"/>
                <a:cs typeface="+mn-cs"/>
              </a:rPr>
              <a:t>https://www.ithome.com.tw/news/135679</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b="0" i="0" kern="1200" dirty="0">
                <a:solidFill>
                  <a:schemeClr val="tx1"/>
                </a:solidFill>
                <a:latin typeface="微軟正黑體" panose="020B0604030504040204" pitchFamily="34" charset="-120"/>
                <a:ea typeface="微軟正黑體" panose="020B0604030504040204" pitchFamily="34" charset="-120"/>
                <a:cs typeface="+mn-cs"/>
              </a:rPr>
              <a:t>4.</a:t>
            </a:r>
            <a:r>
              <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約翰尼斯堡電廠感染勒索軟體，居民半天無電可用，</a:t>
            </a:r>
            <a:r>
              <a:rPr kumimoji="1" lang="en-US" altLang="zh-TW"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https://www.ithome.com.tw/news/132058</a:t>
            </a:r>
            <a:endPar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b="0" i="0" kern="1200" dirty="0">
                <a:solidFill>
                  <a:schemeClr val="tx1"/>
                </a:solidFill>
                <a:latin typeface="微軟正黑體" panose="020B0604030504040204" pitchFamily="34" charset="-120"/>
                <a:ea typeface="微軟正黑體" panose="020B0604030504040204" pitchFamily="34" charset="-120"/>
                <a:cs typeface="+mn-cs"/>
              </a:rPr>
              <a:t>5.</a:t>
            </a:r>
            <a:r>
              <a:rPr kumimoji="1" lang="zh-TW" altLang="en-US" b="0" i="0" kern="1200" dirty="0">
                <a:solidFill>
                  <a:schemeClr val="tx1"/>
                </a:solidFill>
                <a:effectLst/>
                <a:latin typeface="微軟正黑體" panose="020B0604030504040204" pitchFamily="34" charset="-120"/>
                <a:ea typeface="微軟正黑體" panose="020B0604030504040204" pitchFamily="34" charset="-120"/>
                <a:cs typeface="+mn-cs"/>
              </a:rPr>
              <a:t>美國銀行</a:t>
            </a:r>
            <a:r>
              <a:rPr kumimoji="1" lang="en-US" altLang="zh-TW" b="0" i="0" kern="1200" dirty="0">
                <a:solidFill>
                  <a:schemeClr val="tx1"/>
                </a:solidFill>
                <a:effectLst/>
                <a:latin typeface="微軟正黑體" panose="020B0604030504040204" pitchFamily="34" charset="-120"/>
                <a:ea typeface="微軟正黑體" panose="020B0604030504040204" pitchFamily="34" charset="-120"/>
                <a:cs typeface="+mn-cs"/>
              </a:rPr>
              <a:t>Capital One</a:t>
            </a:r>
            <a:r>
              <a:rPr kumimoji="1" lang="zh-TW" altLang="en-US" b="0" i="0" kern="1200" dirty="0">
                <a:solidFill>
                  <a:schemeClr val="tx1"/>
                </a:solidFill>
                <a:effectLst/>
                <a:latin typeface="微軟正黑體" panose="020B0604030504040204" pitchFamily="34" charset="-120"/>
                <a:ea typeface="微軟正黑體" panose="020B0604030504040204" pitchFamily="34" charset="-120"/>
                <a:cs typeface="+mn-cs"/>
              </a:rPr>
              <a:t>遭駭，逾</a:t>
            </a:r>
            <a:r>
              <a:rPr kumimoji="1" lang="en-US" altLang="zh-TW" b="0" i="0" kern="1200" dirty="0">
                <a:solidFill>
                  <a:schemeClr val="tx1"/>
                </a:solidFill>
                <a:effectLst/>
                <a:latin typeface="微軟正黑體" panose="020B0604030504040204" pitchFamily="34" charset="-120"/>
                <a:ea typeface="微軟正黑體" panose="020B0604030504040204" pitchFamily="34" charset="-120"/>
                <a:cs typeface="+mn-cs"/>
              </a:rPr>
              <a:t>1</a:t>
            </a:r>
            <a:r>
              <a:rPr kumimoji="1" lang="zh-TW" altLang="en-US" b="0" i="0" kern="1200" dirty="0">
                <a:solidFill>
                  <a:schemeClr val="tx1"/>
                </a:solidFill>
                <a:effectLst/>
                <a:latin typeface="微軟正黑體" panose="020B0604030504040204" pitchFamily="34" charset="-120"/>
                <a:ea typeface="微軟正黑體" panose="020B0604030504040204" pitchFamily="34" charset="-120"/>
                <a:cs typeface="+mn-cs"/>
              </a:rPr>
              <a:t>億名北美客戶資料外洩，</a:t>
            </a:r>
            <a:r>
              <a:rPr kumimoji="1" lang="en-US" altLang="zh-TW" b="0" i="0" kern="1200" dirty="0">
                <a:solidFill>
                  <a:schemeClr val="tx1"/>
                </a:solidFill>
                <a:effectLst/>
                <a:latin typeface="微軟正黑體" panose="020B0604030504040204" pitchFamily="34" charset="-120"/>
                <a:ea typeface="微軟正黑體" panose="020B0604030504040204" pitchFamily="34" charset="-120"/>
                <a:cs typeface="+mn-cs"/>
              </a:rPr>
              <a:t>https://www.ithome.com.tw/news/132117</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b="0" i="0" kern="1200" dirty="0">
                <a:solidFill>
                  <a:schemeClr val="tx1"/>
                </a:solidFill>
                <a:effectLst/>
                <a:latin typeface="微軟正黑體" panose="020B0604030504040204" pitchFamily="34" charset="-120"/>
                <a:ea typeface="微軟正黑體" panose="020B0604030504040204" pitchFamily="34" charset="-120"/>
                <a:cs typeface="+mn-cs"/>
              </a:rPr>
              <a:t>6.</a:t>
            </a:r>
            <a:r>
              <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鎖定</a:t>
            </a:r>
            <a:r>
              <a:rPr kumimoji="1" lang="en-US" altLang="zh-TW"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Ruby</a:t>
            </a:r>
            <a:r>
              <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程式語言開發者下手，駭客在社群市集上架逾</a:t>
            </a:r>
            <a:r>
              <a:rPr kumimoji="1" lang="en-US" altLang="zh-TW"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700</a:t>
            </a:r>
            <a:r>
              <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款惡意軟體，</a:t>
            </a:r>
            <a:r>
              <a:rPr kumimoji="1" lang="en-US" altLang="zh-TW"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https://www.ithome.com.tw/news/137230</a:t>
            </a:r>
            <a:endPar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TW" altLang="en-US" b="0" i="0" kern="1200" dirty="0">
              <a:solidFill>
                <a:schemeClr val="tx1"/>
              </a:solidFill>
              <a:effectLst/>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TW" altLang="en-US" b="0" i="0" kern="1200" dirty="0">
                <a:solidFill>
                  <a:schemeClr val="tx1"/>
                </a:solidFill>
                <a:latin typeface="微軟正黑體" panose="020B0604030504040204" pitchFamily="34" charset="-120"/>
                <a:ea typeface="微軟正黑體" panose="020B0604030504040204" pitchFamily="34" charset="-120"/>
                <a:cs typeface="+mn-cs"/>
              </a:rPr>
              <a:t>其他威脅事件可參考以下資料：</a:t>
            </a:r>
            <a:endParaRPr kumimoji="1" lang="en-US" altLang="zh-TW" b="0" i="0" kern="1200" dirty="0">
              <a:solidFill>
                <a:schemeClr val="tx1"/>
              </a:solidFill>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b="0" i="0" kern="1200" dirty="0">
                <a:solidFill>
                  <a:schemeClr val="tx1"/>
                </a:solidFill>
                <a:latin typeface="微軟正黑體" panose="020B0604030504040204" pitchFamily="34" charset="-120"/>
                <a:ea typeface="微軟正黑體" panose="020B0604030504040204" pitchFamily="34" charset="-120"/>
                <a:cs typeface="+mn-cs"/>
              </a:rPr>
              <a:t>1.</a:t>
            </a:r>
            <a:r>
              <a:rPr kumimoji="1" lang="zh-TW" altLang="en-US" b="0" i="0" kern="1200" dirty="0">
                <a:solidFill>
                  <a:schemeClr val="tx1"/>
                </a:solidFill>
                <a:latin typeface="微軟正黑體" panose="020B0604030504040204" pitchFamily="34" charset="-120"/>
                <a:ea typeface="微軟正黑體" panose="020B0604030504040204" pitchFamily="34" charset="-120"/>
                <a:cs typeface="+mn-cs"/>
              </a:rPr>
              <a:t>公開的</a:t>
            </a:r>
            <a:r>
              <a:rPr kumimoji="1" lang="en-US" altLang="zh-TW" b="0" i="0" kern="1200" dirty="0" err="1">
                <a:solidFill>
                  <a:schemeClr val="tx1"/>
                </a:solidFill>
                <a:latin typeface="微軟正黑體" panose="020B0604030504040204" pitchFamily="34" charset="-120"/>
                <a:ea typeface="微軟正黑體" panose="020B0604030504040204" pitchFamily="34" charset="-120"/>
                <a:cs typeface="+mn-cs"/>
              </a:rPr>
              <a:t>Elasticsearch</a:t>
            </a:r>
            <a:r>
              <a:rPr kumimoji="1" lang="zh-TW" altLang="en-US" b="0" i="0" kern="1200" dirty="0">
                <a:solidFill>
                  <a:schemeClr val="tx1"/>
                </a:solidFill>
                <a:latin typeface="微軟正黑體" panose="020B0604030504040204" pitchFamily="34" charset="-120"/>
                <a:ea typeface="微軟正黑體" panose="020B0604030504040204" pitchFamily="34" charset="-120"/>
                <a:cs typeface="+mn-cs"/>
              </a:rPr>
              <a:t>伺服器曝露</a:t>
            </a:r>
            <a:r>
              <a:rPr kumimoji="1" lang="en-US" altLang="zh-TW" b="0" i="0" kern="1200" dirty="0">
                <a:solidFill>
                  <a:schemeClr val="tx1"/>
                </a:solidFill>
                <a:latin typeface="微軟正黑體" panose="020B0604030504040204" pitchFamily="34" charset="-120"/>
                <a:ea typeface="微軟正黑體" panose="020B0604030504040204" pitchFamily="34" charset="-120"/>
                <a:cs typeface="+mn-cs"/>
              </a:rPr>
              <a:t>12</a:t>
            </a:r>
            <a:r>
              <a:rPr kumimoji="1" lang="zh-TW" altLang="en-US" b="0" i="0" kern="1200" dirty="0">
                <a:solidFill>
                  <a:schemeClr val="tx1"/>
                </a:solidFill>
                <a:latin typeface="微軟正黑體" panose="020B0604030504040204" pitchFamily="34" charset="-120"/>
                <a:ea typeface="微軟正黑體" panose="020B0604030504040204" pitchFamily="34" charset="-120"/>
                <a:cs typeface="+mn-cs"/>
              </a:rPr>
              <a:t>億名民眾資料，</a:t>
            </a:r>
            <a:r>
              <a:rPr lang="en-US" altLang="zh-TW" b="0" dirty="0">
                <a:solidFill>
                  <a:schemeClr val="tx1"/>
                </a:solidFill>
                <a:latin typeface="微軟正黑體" panose="020B0604030504040204" pitchFamily="34" charset="-120"/>
                <a:ea typeface="微軟正黑體" panose="020B0604030504040204" pitchFamily="34" charset="-120"/>
              </a:rPr>
              <a:t>https://www.ithome.com.tw/news/134416</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dirty="0">
                <a:solidFill>
                  <a:schemeClr val="tx1"/>
                </a:solidFill>
                <a:latin typeface="微軟正黑體" panose="020B0604030504040204" pitchFamily="34" charset="-120"/>
                <a:ea typeface="微軟正黑體" panose="020B0604030504040204" pitchFamily="34" charset="-120"/>
              </a:rPr>
              <a:t>2.</a:t>
            </a:r>
            <a:r>
              <a:rPr kumimoji="1" lang="zh-TW" altLang="en-US" b="0" i="0" kern="1200" dirty="0">
                <a:solidFill>
                  <a:schemeClr val="tx1"/>
                </a:solidFill>
                <a:effectLst/>
                <a:latin typeface="微軟正黑體" panose="020B0604030504040204" pitchFamily="34" charset="-120"/>
                <a:ea typeface="微軟正黑體" panose="020B0604030504040204" pitchFamily="34" charset="-120"/>
                <a:cs typeface="+mn-cs"/>
              </a:rPr>
              <a:t>華碩更新伺服器驚傳遭駭，官方下午回應：鎖定特定機構用戶的攻擊，</a:t>
            </a:r>
            <a:r>
              <a:rPr kumimoji="1" lang="en-US" altLang="zh-TW" b="0" i="0" kern="1200" dirty="0">
                <a:solidFill>
                  <a:schemeClr val="tx1"/>
                </a:solidFill>
                <a:effectLst/>
                <a:latin typeface="微軟正黑體" panose="020B0604030504040204" pitchFamily="34" charset="-120"/>
                <a:ea typeface="微軟正黑體" panose="020B0604030504040204" pitchFamily="34" charset="-120"/>
                <a:cs typeface="+mn-cs"/>
              </a:rPr>
              <a:t>https://www.ithome.com.tw/news/129597</a:t>
            </a:r>
            <a:endParaRPr lang="en-US" altLang="zh-TW" b="0" dirty="0">
              <a:solidFill>
                <a:schemeClr val="tx1"/>
              </a:solidFill>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dirty="0">
                <a:solidFill>
                  <a:schemeClr val="tx1"/>
                </a:solidFill>
                <a:latin typeface="微軟正黑體" panose="020B0604030504040204" pitchFamily="34" charset="-120"/>
                <a:ea typeface="微軟正黑體" panose="020B0604030504040204" pitchFamily="34" charset="-120"/>
              </a:rPr>
              <a:t>3.</a:t>
            </a:r>
            <a:r>
              <a:rPr lang="zh-TW" altLang="en-US" b="0" dirty="0">
                <a:solidFill>
                  <a:schemeClr val="tx1"/>
                </a:solidFill>
                <a:latin typeface="微軟正黑體" panose="020B0604030504040204" pitchFamily="34" charset="-120"/>
                <a:ea typeface="微軟正黑體" panose="020B0604030504040204" pitchFamily="34" charset="-120"/>
              </a:rPr>
              <a:t>美聯邦機構「連環驚爆被駭」！國土安全部也中鏢　</a:t>
            </a:r>
            <a:r>
              <a:rPr lang="en-US" altLang="zh-TW" b="0" dirty="0">
                <a:solidFill>
                  <a:schemeClr val="tx1"/>
                </a:solidFill>
                <a:latin typeface="微軟正黑體" panose="020B0604030504040204" pitchFamily="34" charset="-120"/>
                <a:ea typeface="微軟正黑體" panose="020B0604030504040204" pitchFamily="34" charset="-120"/>
              </a:rPr>
              <a:t>FBI</a:t>
            </a:r>
            <a:r>
              <a:rPr lang="zh-TW" altLang="en-US" b="0" dirty="0">
                <a:solidFill>
                  <a:schemeClr val="tx1"/>
                </a:solidFill>
                <a:latin typeface="微軟正黑體" panose="020B0604030504040204" pitchFamily="34" charset="-120"/>
                <a:ea typeface="微軟正黑體" panose="020B0604030504040204" pitchFamily="34" charset="-120"/>
              </a:rPr>
              <a:t>鎖定俄國，</a:t>
            </a:r>
            <a:r>
              <a:rPr lang="en-US" altLang="zh-TW" b="0" dirty="0">
                <a:solidFill>
                  <a:schemeClr val="tx1"/>
                </a:solidFill>
                <a:latin typeface="微軟正黑體" panose="020B0604030504040204" pitchFamily="34" charset="-120"/>
                <a:ea typeface="微軟正黑體" panose="020B0604030504040204" pitchFamily="34" charset="-120"/>
              </a:rPr>
              <a:t>https://www.ettoday.net/news/20201215/1876801.htm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dirty="0">
                <a:solidFill>
                  <a:schemeClr val="tx1"/>
                </a:solidFill>
                <a:latin typeface="微軟正黑體" panose="020B0604030504040204" pitchFamily="34" charset="-120"/>
                <a:ea typeface="微軟正黑體" panose="020B0604030504040204" pitchFamily="34" charset="-120"/>
              </a:rPr>
              <a:t>4.</a:t>
            </a:r>
            <a:r>
              <a:rPr lang="zh-TW" altLang="en-US" b="0" dirty="0">
                <a:solidFill>
                  <a:schemeClr val="tx1"/>
                </a:solidFill>
                <a:latin typeface="微軟正黑體" panose="020B0604030504040204" pitchFamily="34" charset="-120"/>
                <a:ea typeface="微軟正黑體" panose="020B0604030504040204" pitchFamily="34" charset="-120"/>
              </a:rPr>
              <a:t>受思科防火牆漏洞影響，美國電廠遭網路攻擊，</a:t>
            </a:r>
            <a:r>
              <a:rPr lang="en-US" altLang="zh-TW" b="0" dirty="0">
                <a:solidFill>
                  <a:schemeClr val="tx1"/>
                </a:solidFill>
                <a:latin typeface="微軟正黑體" panose="020B0604030504040204" pitchFamily="34" charset="-120"/>
                <a:ea typeface="微軟正黑體" panose="020B0604030504040204" pitchFamily="34" charset="-120"/>
              </a:rPr>
              <a:t>https://www.mdeditor.tw/pl/pgwa/zh-tw</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b="0" i="0" kern="1200" dirty="0">
                <a:solidFill>
                  <a:schemeClr val="tx1"/>
                </a:solidFill>
                <a:effectLst/>
                <a:latin typeface="微軟正黑體" panose="020B0604030504040204" pitchFamily="34" charset="-120"/>
                <a:ea typeface="微軟正黑體" panose="020B0604030504040204" pitchFamily="34" charset="-120"/>
                <a:cs typeface="+mn-cs"/>
              </a:rPr>
              <a:t>5.</a:t>
            </a:r>
            <a:r>
              <a:rPr kumimoji="1" lang="zh-TW" altLang="en-US" b="0" i="0" kern="1200" dirty="0">
                <a:solidFill>
                  <a:schemeClr val="tx1"/>
                </a:solidFill>
                <a:effectLst/>
                <a:latin typeface="微軟正黑體" panose="020B0604030504040204" pitchFamily="34" charset="-120"/>
                <a:ea typeface="微軟正黑體" panose="020B0604030504040204" pitchFamily="34" charset="-120"/>
                <a:cs typeface="+mn-cs"/>
              </a:rPr>
              <a:t>工控環境正面臨真實發生的資安威脅，勒索軟體來勢洶洶，</a:t>
            </a:r>
            <a:r>
              <a:rPr kumimoji="1" lang="en-US" altLang="zh-TW" b="0" i="0" kern="1200" dirty="0">
                <a:solidFill>
                  <a:schemeClr val="tx1"/>
                </a:solidFill>
                <a:effectLst/>
                <a:latin typeface="微軟正黑體" panose="020B0604030504040204" pitchFamily="34" charset="-120"/>
                <a:ea typeface="微軟正黑體" panose="020B0604030504040204" pitchFamily="34" charset="-120"/>
                <a:cs typeface="+mn-cs"/>
              </a:rPr>
              <a:t>https://www.ithome.com.tw/news/135175</a:t>
            </a:r>
            <a:endParaRPr kumimoji="1" lang="zh-TW" altLang="en-US" b="0" i="0" kern="1200" dirty="0">
              <a:solidFill>
                <a:schemeClr val="tx1"/>
              </a:solidFill>
              <a:effectLst/>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b="0" i="0" kern="1200" dirty="0">
                <a:solidFill>
                  <a:schemeClr val="tx1"/>
                </a:solidFill>
                <a:effectLst/>
                <a:latin typeface="微軟正黑體" panose="020B0604030504040204" pitchFamily="34" charset="-120"/>
                <a:ea typeface="微軟正黑體" panose="020B0604030504040204" pitchFamily="34" charset="-120"/>
                <a:cs typeface="+mn-cs"/>
              </a:rPr>
              <a:t>6.</a:t>
            </a:r>
            <a:r>
              <a:rPr lang="zh-TW" altLang="en-US" b="0" dirty="0">
                <a:solidFill>
                  <a:schemeClr val="tx1"/>
                </a:solidFill>
                <a:latin typeface="微軟正黑體" panose="020B0604030504040204" pitchFamily="34" charset="-120"/>
                <a:ea typeface="微軟正黑體" panose="020B0604030504040204" pitchFamily="34" charset="-120"/>
              </a:rPr>
              <a:t>法國整型外科技術供應商外洩</a:t>
            </a:r>
            <a:r>
              <a:rPr lang="en-US" altLang="zh-TW" b="0" dirty="0">
                <a:solidFill>
                  <a:schemeClr val="tx1"/>
                </a:solidFill>
                <a:latin typeface="微軟正黑體" panose="020B0604030504040204" pitchFamily="34" charset="-120"/>
                <a:ea typeface="微軟正黑體" panose="020B0604030504040204" pitchFamily="34" charset="-120"/>
              </a:rPr>
              <a:t>10</a:t>
            </a:r>
            <a:r>
              <a:rPr lang="zh-TW" altLang="en-US" b="0" dirty="0">
                <a:solidFill>
                  <a:schemeClr val="tx1"/>
                </a:solidFill>
                <a:latin typeface="微軟正黑體" panose="020B0604030504040204" pitchFamily="34" charset="-120"/>
                <a:ea typeface="微軟正黑體" panose="020B0604030504040204" pitchFamily="34" charset="-120"/>
              </a:rPr>
              <a:t>萬張病患資料，</a:t>
            </a:r>
            <a:r>
              <a:rPr lang="en-US" altLang="zh-TW" b="0" dirty="0">
                <a:solidFill>
                  <a:schemeClr val="tx1"/>
                </a:solidFill>
                <a:latin typeface="微軟正黑體" panose="020B0604030504040204" pitchFamily="34" charset="-120"/>
                <a:ea typeface="微軟正黑體" panose="020B0604030504040204" pitchFamily="34" charset="-120"/>
              </a:rPr>
              <a:t>https://www.ithome.com.tw/news/135851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dirty="0">
                <a:solidFill>
                  <a:schemeClr val="tx1"/>
                </a:solidFill>
                <a:latin typeface="微軟正黑體" panose="020B0604030504040204" pitchFamily="34" charset="-120"/>
                <a:ea typeface="微軟正黑體" panose="020B0604030504040204" pitchFamily="34" charset="-120"/>
              </a:rPr>
              <a:t>7.</a:t>
            </a:r>
            <a:r>
              <a:rPr lang="zh-TW" altLang="en-US" b="0" dirty="0">
                <a:solidFill>
                  <a:schemeClr val="tx1"/>
                </a:solidFill>
                <a:latin typeface="微軟正黑體" panose="020B0604030504040204" pitchFamily="34" charset="-120"/>
                <a:ea typeface="微軟正黑體" panose="020B0604030504040204" pitchFamily="34" charset="-120"/>
              </a:rPr>
              <a:t>丹麥報稅網站軟體出錯，外洩</a:t>
            </a:r>
            <a:r>
              <a:rPr lang="en-US" altLang="zh-TW" b="0" dirty="0">
                <a:solidFill>
                  <a:schemeClr val="tx1"/>
                </a:solidFill>
                <a:latin typeface="微軟正黑體" panose="020B0604030504040204" pitchFamily="34" charset="-120"/>
                <a:ea typeface="微軟正黑體" panose="020B0604030504040204" pitchFamily="34" charset="-120"/>
              </a:rPr>
              <a:t>1/5</a:t>
            </a:r>
            <a:r>
              <a:rPr lang="zh-TW" altLang="en-US" b="0" dirty="0">
                <a:solidFill>
                  <a:schemeClr val="tx1"/>
                </a:solidFill>
                <a:latin typeface="微軟正黑體" panose="020B0604030504040204" pitchFamily="34" charset="-120"/>
                <a:ea typeface="微軟正黑體" panose="020B0604030504040204" pitchFamily="34" charset="-120"/>
              </a:rPr>
              <a:t>全國納稅人個資，</a:t>
            </a:r>
            <a:r>
              <a:rPr lang="en-US" altLang="zh-TW" b="0" dirty="0">
                <a:solidFill>
                  <a:schemeClr val="tx1"/>
                </a:solidFill>
                <a:latin typeface="微軟正黑體" panose="020B0604030504040204" pitchFamily="34" charset="-120"/>
                <a:ea typeface="微軟正黑體" panose="020B0604030504040204" pitchFamily="34" charset="-120"/>
              </a:rPr>
              <a:t>https://www.ithome.com.tw/news/135758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dirty="0">
                <a:solidFill>
                  <a:schemeClr val="tx1"/>
                </a:solidFill>
                <a:latin typeface="微軟正黑體" panose="020B0604030504040204" pitchFamily="34" charset="-120"/>
                <a:ea typeface="微軟正黑體" panose="020B0604030504040204" pitchFamily="34" charset="-120"/>
              </a:rPr>
              <a:t>8.</a:t>
            </a:r>
            <a:r>
              <a:rPr lang="zh-TW" altLang="en-US" b="0" dirty="0">
                <a:solidFill>
                  <a:schemeClr val="tx1"/>
                </a:solidFill>
                <a:latin typeface="微軟正黑體" panose="020B0604030504040204" pitchFamily="34" charset="-120"/>
                <a:ea typeface="微軟正黑體" panose="020B0604030504040204" pitchFamily="34" charset="-120"/>
              </a:rPr>
              <a:t>人力銀行</a:t>
            </a:r>
            <a:r>
              <a:rPr lang="en-US" altLang="zh-TW" b="0" dirty="0">
                <a:solidFill>
                  <a:schemeClr val="tx1"/>
                </a:solidFill>
                <a:latin typeface="微軟正黑體" panose="020B0604030504040204" pitchFamily="34" charset="-120"/>
                <a:ea typeface="微軟正黑體" panose="020B0604030504040204" pitchFamily="34" charset="-120"/>
              </a:rPr>
              <a:t>1111</a:t>
            </a:r>
            <a:r>
              <a:rPr lang="zh-TW" altLang="en-US" b="0" dirty="0">
                <a:solidFill>
                  <a:schemeClr val="tx1"/>
                </a:solidFill>
                <a:latin typeface="微軟正黑體" panose="020B0604030504040204" pitchFamily="34" charset="-120"/>
                <a:ea typeface="微軟正黑體" panose="020B0604030504040204" pitchFamily="34" charset="-120"/>
              </a:rPr>
              <a:t>有</a:t>
            </a:r>
            <a:r>
              <a:rPr lang="en-US" altLang="zh-TW" b="0" dirty="0">
                <a:solidFill>
                  <a:schemeClr val="tx1"/>
                </a:solidFill>
                <a:latin typeface="微軟正黑體" panose="020B0604030504040204" pitchFamily="34" charset="-120"/>
                <a:ea typeface="微軟正黑體" panose="020B0604030504040204" pitchFamily="34" charset="-120"/>
              </a:rPr>
              <a:t>20</a:t>
            </a:r>
            <a:r>
              <a:rPr lang="zh-TW" altLang="en-US" b="0" dirty="0">
                <a:solidFill>
                  <a:schemeClr val="tx1"/>
                </a:solidFill>
                <a:latin typeface="微軟正黑體" panose="020B0604030504040204" pitchFamily="34" charset="-120"/>
                <a:ea typeface="微軟正黑體" panose="020B0604030504040204" pitchFamily="34" charset="-120"/>
              </a:rPr>
              <a:t>萬筆個資遭外洩，來源同外洩銓敘部個資的論壇，</a:t>
            </a:r>
            <a:r>
              <a:rPr lang="en-US" altLang="zh-TW" b="0" dirty="0">
                <a:solidFill>
                  <a:schemeClr val="tx1"/>
                </a:solidFill>
                <a:latin typeface="微軟正黑體" panose="020B0604030504040204" pitchFamily="34" charset="-120"/>
                <a:ea typeface="微軟正黑體" panose="020B0604030504040204" pitchFamily="34" charset="-120"/>
              </a:rPr>
              <a:t>https://www.ithome.com.tw/news/131930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dirty="0">
                <a:solidFill>
                  <a:schemeClr val="tx1"/>
                </a:solidFill>
                <a:latin typeface="微軟正黑體" panose="020B0604030504040204" pitchFamily="34" charset="-120"/>
                <a:ea typeface="微軟正黑體" panose="020B0604030504040204" pitchFamily="34" charset="-120"/>
              </a:rPr>
              <a:t>9.</a:t>
            </a:r>
            <a:r>
              <a:rPr lang="zh-TW" altLang="en-US" b="0" dirty="0">
                <a:solidFill>
                  <a:schemeClr val="tx1"/>
                </a:solidFill>
                <a:latin typeface="微軟正黑體" panose="020B0604030504040204" pitchFamily="34" charset="-120"/>
                <a:ea typeface="微軟正黑體" panose="020B0604030504040204" pitchFamily="34" charset="-120"/>
              </a:rPr>
              <a:t>美國社區醫院郵件帳號外洩波及近</a:t>
            </a:r>
            <a:r>
              <a:rPr lang="en-US" altLang="zh-TW" b="0" dirty="0">
                <a:solidFill>
                  <a:schemeClr val="tx1"/>
                </a:solidFill>
                <a:latin typeface="微軟正黑體" panose="020B0604030504040204" pitchFamily="34" charset="-120"/>
                <a:ea typeface="微軟正黑體" panose="020B0604030504040204" pitchFamily="34" charset="-120"/>
              </a:rPr>
              <a:t>5</a:t>
            </a:r>
            <a:r>
              <a:rPr lang="zh-TW" altLang="en-US" b="0" dirty="0">
                <a:solidFill>
                  <a:schemeClr val="tx1"/>
                </a:solidFill>
                <a:latin typeface="微軟正黑體" panose="020B0604030504040204" pitchFamily="34" charset="-120"/>
                <a:ea typeface="微軟正黑體" panose="020B0604030504040204" pitchFamily="34" charset="-120"/>
              </a:rPr>
              <a:t>萬名病患個資，</a:t>
            </a:r>
            <a:r>
              <a:rPr lang="en-US" altLang="zh-TW" b="0" dirty="0">
                <a:solidFill>
                  <a:schemeClr val="tx1"/>
                </a:solidFill>
                <a:latin typeface="微軟正黑體" panose="020B0604030504040204" pitchFamily="34" charset="-120"/>
                <a:ea typeface="微軟正黑體" panose="020B0604030504040204" pitchFamily="34" charset="-120"/>
              </a:rPr>
              <a:t>https://www.ithome.com.tw/news/135245</a:t>
            </a:r>
          </a:p>
          <a:p>
            <a:pPr marL="0" indent="0">
              <a:buNone/>
            </a:pPr>
            <a:r>
              <a:rPr lang="en-US" altLang="zh-TW" b="0" dirty="0">
                <a:solidFill>
                  <a:schemeClr val="tx1"/>
                </a:solidFill>
                <a:latin typeface="微軟正黑體" panose="020B0604030504040204" pitchFamily="34" charset="-120"/>
                <a:ea typeface="微軟正黑體" panose="020B0604030504040204" pitchFamily="34" charset="-120"/>
              </a:rPr>
              <a:t>10.</a:t>
            </a:r>
            <a:r>
              <a:rPr lang="zh-TW" altLang="en-US" b="0" dirty="0">
                <a:solidFill>
                  <a:schemeClr val="tx1"/>
                </a:solidFill>
                <a:latin typeface="微軟正黑體" panose="020B0604030504040204" pitchFamily="34" charset="-120"/>
                <a:ea typeface="微軟正黑體" panose="020B0604030504040204" pitchFamily="34" charset="-120"/>
              </a:rPr>
              <a:t>微軟：</a:t>
            </a:r>
            <a:r>
              <a:rPr lang="en-US" altLang="zh-TW" b="0" dirty="0" err="1">
                <a:solidFill>
                  <a:schemeClr val="tx1"/>
                </a:solidFill>
                <a:latin typeface="微軟正黑體" panose="020B0604030504040204" pitchFamily="34" charset="-120"/>
                <a:ea typeface="微軟正黑體" panose="020B0604030504040204" pitchFamily="34" charset="-120"/>
              </a:rPr>
              <a:t>SolarWinds</a:t>
            </a:r>
            <a:r>
              <a:rPr lang="zh-TW" altLang="en-US" b="0" dirty="0">
                <a:solidFill>
                  <a:schemeClr val="tx1"/>
                </a:solidFill>
                <a:latin typeface="微軟正黑體" panose="020B0604030504040204" pitchFamily="34" charset="-120"/>
                <a:ea typeface="微軟正黑體" panose="020B0604030504040204" pitchFamily="34" charset="-120"/>
              </a:rPr>
              <a:t>遭第</a:t>
            </a:r>
            <a:r>
              <a:rPr lang="en-US" altLang="zh-TW" b="0" dirty="0">
                <a:solidFill>
                  <a:schemeClr val="tx1"/>
                </a:solidFill>
                <a:latin typeface="微軟正黑體" panose="020B0604030504040204" pitchFamily="34" charset="-120"/>
                <a:ea typeface="微軟正黑體" panose="020B0604030504040204" pitchFamily="34" charset="-120"/>
              </a:rPr>
              <a:t>2</a:t>
            </a:r>
            <a:r>
              <a:rPr lang="zh-TW" altLang="en-US" b="0" dirty="0">
                <a:solidFill>
                  <a:schemeClr val="tx1"/>
                </a:solidFill>
                <a:latin typeface="微軟正黑體" panose="020B0604030504040204" pitchFamily="34" charset="-120"/>
                <a:ea typeface="微軟正黑體" panose="020B0604030504040204" pitchFamily="34" charset="-120"/>
              </a:rPr>
              <a:t>個駭客組織鎖定，</a:t>
            </a:r>
            <a:r>
              <a:rPr lang="en-US" altLang="zh-TW" b="0" dirty="0">
                <a:solidFill>
                  <a:schemeClr val="tx1"/>
                </a:solidFill>
                <a:latin typeface="微軟正黑體" panose="020B0604030504040204" pitchFamily="34" charset="-120"/>
                <a:ea typeface="微軟正黑體" panose="020B0604030504040204" pitchFamily="34" charset="-120"/>
              </a:rPr>
              <a:t>https://udn.com/news/story/6813/5106726</a:t>
            </a:r>
          </a:p>
          <a:p>
            <a:pPr marL="0" marR="0" lvl="0" indent="0" algn="l" defTabSz="914400" rtl="0" eaLnBrk="0" fontAlgn="base" latinLnBrk="0" hangingPunct="0">
              <a:lnSpc>
                <a:spcPct val="120000"/>
              </a:lnSpc>
              <a:spcBef>
                <a:spcPts val="200"/>
              </a:spcBef>
              <a:spcAft>
                <a:spcPts val="200"/>
              </a:spcAft>
              <a:buClrTx/>
              <a:buSzTx/>
              <a:buFont typeface="Wingdings" panose="05000000000000000000" pitchFamily="2" charset="2"/>
              <a:buNone/>
              <a:tabLst/>
              <a:defRPr/>
            </a:pPr>
            <a:r>
              <a:rPr lang="en-US" altLang="zh-TW" b="0" dirty="0">
                <a:solidFill>
                  <a:schemeClr val="tx1"/>
                </a:solidFill>
                <a:latin typeface="微軟正黑體" panose="020B0604030504040204" pitchFamily="34" charset="-120"/>
                <a:ea typeface="微軟正黑體" panose="020B0604030504040204" pitchFamily="34" charset="-120"/>
              </a:rPr>
              <a:t>11.</a:t>
            </a:r>
            <a:r>
              <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調查局證實，近期多起臺灣企業遭受勒索軟體攻擊事件是特定駭客組織發動，恐怕還有第二波攻擊行動，要企業及早防備，</a:t>
            </a:r>
            <a:r>
              <a:rPr kumimoji="1" lang="en-US" altLang="zh-TW"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https://www.ithome.com.tw/news/137659</a:t>
            </a:r>
            <a:endPar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marL="0" indent="0">
              <a:buNone/>
            </a:pPr>
            <a:r>
              <a:rPr lang="en-US" altLang="zh-TW" b="0" dirty="0">
                <a:solidFill>
                  <a:schemeClr val="tx1"/>
                </a:solidFill>
                <a:latin typeface="微軟正黑體" panose="020B0604030504040204" pitchFamily="34" charset="-120"/>
                <a:ea typeface="微軟正黑體" panose="020B0604030504040204" pitchFamily="34" charset="-120"/>
              </a:rPr>
              <a:t>12.</a:t>
            </a:r>
            <a:r>
              <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 </a:t>
            </a:r>
            <a:r>
              <a:rPr kumimoji="1" lang="en-US" altLang="zh-TW"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Windows</a:t>
            </a:r>
            <a:r>
              <a:rPr kumimoji="1" lang="zh-TW" altLang="en-US"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勒索軟體回歸！變種病毒再進化 用戶登入連密碼都被改掉，</a:t>
            </a:r>
            <a:r>
              <a:rPr kumimoji="1" lang="en-US" altLang="zh-TW"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https://cnews.com.tw/134200502a02/</a:t>
            </a:r>
            <a:endParaRPr lang="en-US" altLang="zh-TW" b="0" dirty="0">
              <a:solidFill>
                <a:schemeClr val="tx1"/>
              </a:solidFill>
              <a:latin typeface="微軟正黑體" panose="020B0604030504040204" pitchFamily="34" charset="-120"/>
              <a:ea typeface="微軟正黑體" panose="020B0604030504040204" pitchFamily="34" charset="-120"/>
            </a:endParaRPr>
          </a:p>
          <a:p>
            <a:endParaRPr lang="zh-TW" altLang="en-US" dirty="0">
              <a:solidFill>
                <a:schemeClr val="tx1"/>
              </a:solidFill>
            </a:endParaRPr>
          </a:p>
        </p:txBody>
      </p:sp>
      <p:sp>
        <p:nvSpPr>
          <p:cNvPr id="4" name="投影片編號版面配置區 3"/>
          <p:cNvSpPr>
            <a:spLocks noGrp="1"/>
          </p:cNvSpPr>
          <p:nvPr>
            <p:ph type="sldNum" sz="quarter" idx="10"/>
          </p:nvPr>
        </p:nvSpPr>
        <p:spPr/>
        <p:txBody>
          <a:bodyPr/>
          <a:lstStyle/>
          <a:p>
            <a:pPr>
              <a:defRPr/>
            </a:pPr>
            <a:endParaRPr lang="en-US" altLang="zh-TW" dirty="0"/>
          </a:p>
        </p:txBody>
      </p:sp>
    </p:spTree>
    <p:extLst>
      <p:ext uri="{BB962C8B-B14F-4D97-AF65-F5344CB8AC3E}">
        <p14:creationId xmlns:p14="http://schemas.microsoft.com/office/powerpoint/2010/main" val="3489948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人員訓練的需求：對人員進行</a:t>
            </a:r>
            <a:r>
              <a:rPr lang="en-US" altLang="zh-TW" dirty="0"/>
              <a:t>BCP</a:t>
            </a:r>
            <a:r>
              <a:rPr lang="zh-TW" altLang="en-US" dirty="0"/>
              <a:t>的訓練時，應於課程中說明下列與人員相關的</a:t>
            </a:r>
            <a:r>
              <a:rPr lang="en-US" altLang="zh-TW" dirty="0"/>
              <a:t>BCP</a:t>
            </a:r>
            <a:r>
              <a:rPr lang="zh-TW" altLang="en-US" dirty="0"/>
              <a:t>工作內容</a:t>
            </a:r>
          </a:p>
          <a:p>
            <a:pPr lvl="1">
              <a:buFont typeface="Times New Roman" panose="02020603050405020304" pitchFamily="18" charset="0"/>
              <a:buChar char="–"/>
            </a:pPr>
            <a:r>
              <a:rPr lang="en-US" altLang="zh-TW" dirty="0"/>
              <a:t>BCP</a:t>
            </a:r>
            <a:r>
              <a:rPr lang="zh-TW" altLang="en-US" dirty="0"/>
              <a:t>的目的</a:t>
            </a:r>
          </a:p>
          <a:p>
            <a:pPr lvl="1">
              <a:buFont typeface="Times New Roman" panose="02020603050405020304" pitchFamily="18" charset="0"/>
              <a:buChar char="–"/>
            </a:pPr>
            <a:r>
              <a:rPr lang="en-US" altLang="zh-TW" dirty="0"/>
              <a:t>BCP</a:t>
            </a:r>
            <a:r>
              <a:rPr lang="zh-TW" altLang="en-US" dirty="0"/>
              <a:t>的角色與權責：了解分工內容與權責</a:t>
            </a:r>
          </a:p>
          <a:p>
            <a:pPr lvl="1">
              <a:buFont typeface="Times New Roman" panose="02020603050405020304" pitchFamily="18" charset="0"/>
              <a:buChar char="–"/>
            </a:pPr>
            <a:r>
              <a:rPr lang="zh-TW" altLang="en-US" dirty="0"/>
              <a:t>復原小組間的協調與溝通：了解緊急狀況下溝通與協調的方法</a:t>
            </a:r>
          </a:p>
          <a:p>
            <a:pPr lvl="1">
              <a:buFont typeface="Times New Roman" panose="02020603050405020304" pitchFamily="18" charset="0"/>
              <a:buChar char="–"/>
            </a:pPr>
            <a:r>
              <a:rPr lang="zh-TW" altLang="en-US" dirty="0"/>
              <a:t>處理回報程序：回報</a:t>
            </a:r>
            <a:r>
              <a:rPr lang="en-US" altLang="zh-TW" dirty="0"/>
              <a:t>BCP</a:t>
            </a:r>
            <a:r>
              <a:rPr lang="zh-TW" altLang="en-US" dirty="0"/>
              <a:t>執行狀況的方法與步驟</a:t>
            </a:r>
          </a:p>
          <a:p>
            <a:pPr lvl="1">
              <a:buFont typeface="Times New Roman" panose="02020603050405020304" pitchFamily="18" charset="0"/>
              <a:buChar char="–"/>
            </a:pPr>
            <a:r>
              <a:rPr lang="zh-TW" altLang="en-US" dirty="0"/>
              <a:t>安全要求：人員在執行</a:t>
            </a:r>
            <a:r>
              <a:rPr lang="en-US" altLang="zh-TW" dirty="0"/>
              <a:t>BCP</a:t>
            </a:r>
            <a:r>
              <a:rPr lang="zh-TW" altLang="en-US" dirty="0"/>
              <a:t>時應遵守的安全規範</a:t>
            </a:r>
            <a:endParaRPr lang="en-US" altLang="zh-TW" dirty="0"/>
          </a:p>
          <a:p>
            <a:pPr lvl="1">
              <a:buFont typeface="Times New Roman" panose="02020603050405020304" pitchFamily="18" charset="0"/>
              <a:buChar char="–"/>
            </a:pPr>
            <a:r>
              <a:rPr lang="zh-TW" altLang="en-US" dirty="0"/>
              <a:t>各小組在不同階段中的工作</a:t>
            </a:r>
          </a:p>
          <a:p>
            <a:pPr lvl="1">
              <a:buFont typeface="Times New Roman" panose="02020603050405020304" pitchFamily="18" charset="0"/>
              <a:buChar char="–"/>
            </a:pPr>
            <a:r>
              <a:rPr lang="zh-TW" altLang="en-US" dirty="0"/>
              <a:t>特定人員在不同階段中的責任</a:t>
            </a:r>
            <a:endParaRPr lang="en-US" altLang="zh-TW" dirty="0"/>
          </a:p>
          <a:p>
            <a:pPr marL="285750" lvl="1">
              <a:buFont typeface="Wingdings" panose="05000000000000000000" pitchFamily="2" charset="2"/>
              <a:buChar char="l"/>
            </a:pPr>
            <a:r>
              <a:rPr lang="zh-TW" altLang="en-US" dirty="0"/>
              <a:t>在測試與演練中學習</a:t>
            </a:r>
          </a:p>
          <a:p>
            <a:pPr lvl="1">
              <a:buFont typeface="Times New Roman" panose="02020603050405020304" pitchFamily="18" charset="0"/>
              <a:buChar char="–"/>
            </a:pPr>
            <a:r>
              <a:rPr lang="zh-TW" altLang="en-US" dirty="0"/>
              <a:t>測試結果與經驗應被記錄：在測試過程中，應記錄相關的測試或演練過程與結果，以利後續的測試與演練結果的檢討</a:t>
            </a:r>
            <a:endParaRPr lang="en-US" altLang="zh-TW" dirty="0"/>
          </a:p>
          <a:p>
            <a:pPr lvl="1">
              <a:buFont typeface="Times New Roman" panose="02020603050405020304" pitchFamily="18" charset="0"/>
              <a:buChar char="–"/>
            </a:pPr>
            <a:r>
              <a:rPr lang="zh-TW" altLang="en-US" dirty="0"/>
              <a:t>彙整測試結果並於測試後進行檢討，以改善現有</a:t>
            </a:r>
            <a:r>
              <a:rPr lang="en-US" altLang="zh-TW" dirty="0"/>
              <a:t>BCP</a:t>
            </a:r>
            <a:r>
              <a:rPr lang="zh-TW" altLang="en-US" dirty="0"/>
              <a:t>的缺失：辦理測試或演練成果的檢討會議，蒐集測試相關的缺失，並討論解決問題的方案</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4284942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9" name="Rectangle 3"/>
          <p:cNvSpPr>
            <a:spLocks noGrp="1" noChangeArrowheads="1"/>
          </p:cNvSpPr>
          <p:nvPr>
            <p:ph type="body" idx="1"/>
          </p:nvPr>
        </p:nvSpPr>
        <p:spPr/>
        <p:txBody>
          <a:bodyPr/>
          <a:lstStyle/>
          <a:p>
            <a:pPr marL="285750" lvl="1">
              <a:buFont typeface="Wingdings" panose="05000000000000000000" pitchFamily="2" charset="2"/>
              <a:buChar char="l"/>
            </a:pPr>
            <a:r>
              <a:rPr lang="en-US" altLang="zh-TW" dirty="0"/>
              <a:t>BCP</a:t>
            </a:r>
            <a:r>
              <a:rPr lang="zh-TW" altLang="en-US" dirty="0"/>
              <a:t>會因下列因素變成不符現況需求</a:t>
            </a:r>
          </a:p>
          <a:p>
            <a:pPr lvl="1">
              <a:buFont typeface="Times New Roman" panose="02020603050405020304" pitchFamily="18" charset="0"/>
              <a:buChar char="–"/>
            </a:pPr>
            <a:r>
              <a:rPr lang="zh-TW" altLang="en-US" dirty="0"/>
              <a:t>科技的快速變動或軟體升級：因科技的快速變動，備援與回存的方法與技術更有效率，或者軟體升級導致原有的備援方案無法支援新的環境</a:t>
            </a:r>
          </a:p>
          <a:p>
            <a:pPr lvl="1">
              <a:buFont typeface="Times New Roman" panose="02020603050405020304" pitchFamily="18" charset="0"/>
              <a:buChar char="–"/>
            </a:pPr>
            <a:r>
              <a:rPr lang="zh-TW" altLang="en-US" dirty="0"/>
              <a:t>機關組織變更：因為組織的分工方式改變、合併或裁減部門與人員，也需調整</a:t>
            </a:r>
            <a:r>
              <a:rPr lang="en-US" altLang="zh-TW" dirty="0"/>
              <a:t>BCP</a:t>
            </a:r>
            <a:r>
              <a:rPr lang="zh-TW" altLang="en-US" dirty="0"/>
              <a:t>的權責</a:t>
            </a:r>
            <a:endParaRPr lang="en-US" altLang="zh-TW" dirty="0"/>
          </a:p>
          <a:p>
            <a:pPr marL="285750" lvl="1">
              <a:buFont typeface="Wingdings" panose="05000000000000000000" pitchFamily="2" charset="2"/>
              <a:buChar char="l"/>
            </a:pPr>
            <a:r>
              <a:rPr lang="zh-TW" altLang="en-US" dirty="0"/>
              <a:t>如何確保</a:t>
            </a:r>
            <a:r>
              <a:rPr lang="en-US" altLang="zh-TW" dirty="0"/>
              <a:t>BCP</a:t>
            </a:r>
            <a:r>
              <a:rPr lang="zh-TW" altLang="en-US" dirty="0"/>
              <a:t>可符合現況</a:t>
            </a:r>
          </a:p>
          <a:p>
            <a:pPr lvl="1">
              <a:buFont typeface="Times New Roman" panose="02020603050405020304" pitchFamily="18" charset="0"/>
              <a:buChar char="–"/>
            </a:pPr>
            <a:r>
              <a:rPr lang="zh-TW" altLang="en-US" dirty="0"/>
              <a:t>指派專責人員或部門負責持續更新：將更新</a:t>
            </a:r>
            <a:r>
              <a:rPr lang="en-US" altLang="zh-TW" dirty="0"/>
              <a:t>BCP</a:t>
            </a:r>
            <a:r>
              <a:rPr lang="zh-TW" altLang="en-US" dirty="0"/>
              <a:t>視為人員或部門的工作職責</a:t>
            </a:r>
          </a:p>
          <a:p>
            <a:pPr lvl="1">
              <a:buFont typeface="Times New Roman" panose="02020603050405020304" pitchFamily="18" charset="0"/>
              <a:buChar char="–"/>
            </a:pPr>
            <a:r>
              <a:rPr lang="zh-TW" altLang="en-US" dirty="0"/>
              <a:t>將計畫的審查加入機關定期稽核項目：由稽核體系強化</a:t>
            </a:r>
            <a:r>
              <a:rPr lang="en-US" altLang="zh-TW" dirty="0"/>
              <a:t>BCP</a:t>
            </a:r>
            <a:r>
              <a:rPr lang="zh-TW" altLang="en-US" dirty="0"/>
              <a:t>的有效性</a:t>
            </a:r>
          </a:p>
          <a:p>
            <a:pPr lvl="1">
              <a:buFont typeface="Times New Roman" panose="02020603050405020304" pitchFamily="18" charset="0"/>
              <a:buChar char="–"/>
            </a:pPr>
            <a:r>
              <a:rPr lang="zh-TW" altLang="en-US" dirty="0"/>
              <a:t>在變更控制程序中審查是否需要更新</a:t>
            </a:r>
            <a:r>
              <a:rPr lang="en-US" altLang="zh-TW" dirty="0"/>
              <a:t>BCP</a:t>
            </a:r>
            <a:r>
              <a:rPr lang="zh-TW" altLang="en-US" dirty="0"/>
              <a:t>：以利</a:t>
            </a:r>
            <a:r>
              <a:rPr lang="en-US" altLang="zh-TW" dirty="0"/>
              <a:t>BCP</a:t>
            </a:r>
            <a:r>
              <a:rPr lang="zh-TW" altLang="en-US" dirty="0"/>
              <a:t>可被隨時更新以符合現況</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8237110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type="body" idx="1"/>
          </p:nvPr>
        </p:nvSpPr>
        <p:spPr/>
        <p:txBody>
          <a:bodyPr/>
          <a:lstStyle/>
          <a:p>
            <a:r>
              <a:rPr lang="zh-TW" altLang="en-US" dirty="0"/>
              <a:t>滿足下列條件之</a:t>
            </a:r>
            <a:r>
              <a:rPr lang="en-US" altLang="zh-TW" dirty="0"/>
              <a:t>BCP</a:t>
            </a:r>
            <a:r>
              <a:rPr lang="zh-TW" altLang="en-US" dirty="0"/>
              <a:t>才能視為正確有效的計畫</a:t>
            </a:r>
          </a:p>
          <a:p>
            <a:pPr lvl="1">
              <a:buFont typeface="Times New Roman" panose="02020603050405020304" pitchFamily="18" charset="0"/>
              <a:buChar char="–"/>
            </a:pPr>
            <a:r>
              <a:rPr lang="zh-TW" altLang="en-US" dirty="0"/>
              <a:t>在可容許中斷時間內可以復原</a:t>
            </a:r>
            <a:r>
              <a:rPr lang="en-US" altLang="zh-TW" dirty="0"/>
              <a:t>(</a:t>
            </a:r>
            <a:r>
              <a:rPr lang="zh-TW" altLang="en-US" dirty="0"/>
              <a:t>這是最重要的項目</a:t>
            </a:r>
            <a:r>
              <a:rPr lang="en-US" altLang="zh-TW" dirty="0"/>
              <a:t>)</a:t>
            </a:r>
            <a:endParaRPr lang="zh-TW" altLang="en-US" dirty="0"/>
          </a:p>
          <a:p>
            <a:pPr lvl="1">
              <a:buFont typeface="Times New Roman" panose="02020603050405020304" pitchFamily="18" charset="0"/>
              <a:buChar char="–"/>
            </a:pPr>
            <a:r>
              <a:rPr lang="zh-TW" altLang="en-US" dirty="0"/>
              <a:t>在暫時備援環境中的作業是適當可行的</a:t>
            </a:r>
          </a:p>
          <a:p>
            <a:pPr lvl="1">
              <a:buFont typeface="Times New Roman" panose="02020603050405020304" pitchFamily="18" charset="0"/>
              <a:buChar char="–"/>
            </a:pPr>
            <a:r>
              <a:rPr lang="zh-TW" altLang="en-US" dirty="0"/>
              <a:t>備份資料可以被成功回存</a:t>
            </a:r>
          </a:p>
          <a:p>
            <a:pPr lvl="1">
              <a:buFont typeface="Times New Roman" panose="02020603050405020304" pitchFamily="18" charset="0"/>
              <a:buChar char="–"/>
            </a:pPr>
            <a:r>
              <a:rPr lang="zh-TW" altLang="en-US" dirty="0"/>
              <a:t>緊急處理人員、服務人員及合約要求人員在可接受的時間內能到達</a:t>
            </a:r>
          </a:p>
          <a:p>
            <a:pPr lvl="1">
              <a:buFont typeface="Times New Roman" panose="02020603050405020304" pitchFamily="18" charset="0"/>
              <a:buChar char="–"/>
            </a:pPr>
            <a:r>
              <a:rPr lang="zh-TW" altLang="en-US" dirty="0"/>
              <a:t>小組成員了解現有</a:t>
            </a:r>
            <a:r>
              <a:rPr lang="en-US" altLang="zh-TW" dirty="0"/>
              <a:t>BCP</a:t>
            </a:r>
            <a:r>
              <a:rPr lang="zh-TW" altLang="en-US" dirty="0"/>
              <a:t>內容</a:t>
            </a:r>
          </a:p>
          <a:p>
            <a:pPr lvl="1">
              <a:buFont typeface="Times New Roman" panose="02020603050405020304" pitchFamily="18" charset="0"/>
              <a:buChar char="–"/>
            </a:pPr>
            <a:r>
              <a:rPr lang="zh-TW" altLang="en-US" dirty="0"/>
              <a:t>小組成員可執行</a:t>
            </a:r>
            <a:r>
              <a:rPr lang="en-US" altLang="zh-TW" dirty="0"/>
              <a:t>BCP</a:t>
            </a:r>
            <a:r>
              <a:rPr lang="zh-TW" altLang="en-US" dirty="0"/>
              <a:t>中的職責</a:t>
            </a:r>
          </a:p>
          <a:p>
            <a:pPr lvl="1">
              <a:buFont typeface="Times New Roman" panose="02020603050405020304" pitchFamily="18" charset="0"/>
              <a:buChar char="–"/>
            </a:pPr>
            <a:r>
              <a:rPr lang="en-US" altLang="zh-TW" dirty="0"/>
              <a:t>BCP</a:t>
            </a:r>
            <a:r>
              <a:rPr lang="zh-TW" altLang="en-US" dirty="0"/>
              <a:t>與現況需求是符合的</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40648270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310778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7283839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878655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type="body" idx="1"/>
          </p:nvPr>
        </p:nvSpPr>
        <p:spPr/>
        <p:txBody>
          <a:bodyPr/>
          <a:lstStyle/>
          <a:p>
            <a:pPr marL="0" indent="0">
              <a:buNone/>
            </a:pPr>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6231861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1442923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p:txBody>
          <a:bodyPr/>
          <a:lstStyle/>
          <a:p>
            <a:pPr marL="285750" indent="-285750">
              <a:buFont typeface="Wingdings" panose="05000000000000000000" pitchFamily="2" charset="2"/>
              <a:buChar char="l"/>
            </a:pPr>
            <a:r>
              <a:rPr lang="zh-TW" altLang="en-US" dirty="0"/>
              <a:t>資通系統的日常營運期間，可能因各種原因或理由，例如：軟體安裝、硬體維護、修補或更新程式等，需要改變原有系統的組態</a:t>
            </a:r>
            <a:r>
              <a:rPr lang="en-US" altLang="zh-TW" dirty="0"/>
              <a:t>(Configuration)</a:t>
            </a:r>
            <a:r>
              <a:rPr lang="zh-TW" altLang="en-US" dirty="0"/>
              <a:t>，變更的動作可能導致原有安全的狀態有了改變，為避免因變更而造成安全問題或漏洞，機關應落實組態與變更管理的作業，在變更時依組態現況審查對安全的影響，並於變更確認後更新組態現況</a:t>
            </a:r>
            <a:endParaRPr lang="en-US" altLang="zh-TW" dirty="0"/>
          </a:p>
          <a:p>
            <a:pPr marL="285750" indent="-285750">
              <a:buFont typeface="Wingdings" panose="05000000000000000000" pitchFamily="2" charset="2"/>
              <a:buChar char="l"/>
            </a:pPr>
            <a:r>
              <a:rPr lang="zh-TW" altLang="en-US" dirty="0"/>
              <a:t>監控的目的主要是希望能發現異常，並針對異常進行處理與改善。而弱點掃描、滲透測試及稽核作業、都是為了發現缺失，進而修補缺失的積極性作為</a:t>
            </a: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5698238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p:txBody>
          <a:bodyPr/>
          <a:lstStyle/>
          <a:p>
            <a:pPr marL="285750" indent="-285750">
              <a:buFont typeface="Wingdings" panose="05000000000000000000" pitchFamily="2" charset="2"/>
              <a:buChar char="l"/>
            </a:pPr>
            <a:r>
              <a:rPr lang="zh-TW" altLang="en-US" dirty="0"/>
              <a:t>資料的備份也是日常營運期間相當重要的工作，備份資料的安全性應與線上系統受到相同等級的控管與保護</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215245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endParaRPr lang="en-US" altLang="zh-TW"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373509784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5" name="Rectangle 3"/>
          <p:cNvSpPr>
            <a:spLocks noGrp="1" noChangeArrowheads="1"/>
          </p:cNvSpPr>
          <p:nvPr>
            <p:ph type="body" idx="1"/>
          </p:nvPr>
        </p:nvSpPr>
        <p:spPr/>
        <p:txBody>
          <a:bodyPr/>
          <a:lstStyle/>
          <a:p>
            <a:pPr marL="285750" lvl="0" indent="-285750">
              <a:buFont typeface="Wingdings" panose="05000000000000000000" pitchFamily="2" charset="2"/>
              <a:buChar char="l"/>
            </a:pPr>
            <a:r>
              <a:rPr lang="zh-TW" altLang="en-US" dirty="0"/>
              <a:t>硬體維護</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定期維護以確保硬體設備之可用性，提早發現問題以避免問題的發生，例如：</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RAID 5</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的磁碟陣列壞了一顆不影響正常運作，但在定期維護或異常偵測時應發現這種狀況，儘快更換故障硬碟，以避免第二顆硬碟故障，導致資料毀損與服務中斷</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特殊硬體設備若不易取得替代品或故障率較高需立即更換之硬體，可考量準備適當的備品</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573750" marR="0" lvl="1" indent="-285750" algn="l" defTabSz="914400" rtl="0" eaLnBrk="0" fontAlgn="base" latinLnBrk="0" hangingPunct="0">
              <a:lnSpc>
                <a:spcPct val="120000"/>
              </a:lnSpc>
              <a:spcBef>
                <a:spcPts val="200"/>
              </a:spcBef>
              <a:spcAft>
                <a:spcPts val="200"/>
              </a:spcAft>
              <a:buClrTx/>
              <a:buSzTx/>
              <a:buFont typeface="Times New Roman" panose="02020603050405020304" pitchFamily="18" charset="0"/>
              <a:buChar char="–"/>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設備、伺服器、其他硬體設備及網路線路應置於安全與控管的區域，例如：機房與上鎖的機櫃 </a:t>
            </a:r>
          </a:p>
          <a:p>
            <a:pPr lvl="2">
              <a:buFont typeface="Wingdings" panose="05000000000000000000" pitchFamily="2" charset="2"/>
              <a:buChar char="Ø"/>
            </a:pP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72227705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68309049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7" name="Rectangle 3"/>
          <p:cNvSpPr>
            <a:spLocks noGrp="1" noChangeArrowheads="1"/>
          </p:cNvSpPr>
          <p:nvPr>
            <p:ph type="body" idx="1"/>
          </p:nvPr>
        </p:nvSpPr>
        <p:spPr/>
        <p:txBody>
          <a:bodyPr/>
          <a:lstStyle/>
          <a:p>
            <a:pPr marL="285750" lvl="0" indent="-285750">
              <a:buFont typeface="Wingdings" panose="05000000000000000000" pitchFamily="2" charset="2"/>
              <a:buChar char="l"/>
            </a:pPr>
            <a:r>
              <a:rPr lang="zh-TW" altLang="en-US" dirty="0"/>
              <a:t>組態為</a:t>
            </a:r>
            <a:r>
              <a:rPr lang="en-US" altLang="zh-TW" dirty="0"/>
              <a:t>IT</a:t>
            </a:r>
            <a:r>
              <a:rPr lang="zh-TW" altLang="en-US" dirty="0"/>
              <a:t>系統的邏輯模型，包含：服務、軟體、硬體、設定、文件及</a:t>
            </a:r>
            <a:r>
              <a:rPr lang="en-US" altLang="zh-TW" dirty="0"/>
              <a:t>IT</a:t>
            </a:r>
            <a:r>
              <a:rPr lang="zh-TW" altLang="en-US" dirty="0"/>
              <a:t>人員等組態項目</a:t>
            </a:r>
            <a:r>
              <a:rPr lang="en-US" altLang="zh-TW" dirty="0"/>
              <a:t>(CI)</a:t>
            </a:r>
            <a:r>
              <a:rPr lang="zh-TW" altLang="en-US" dirty="0"/>
              <a:t>，這些組態項目間是有互動與關聯的，若組態變更有可能導致其他組態要一起變更，例如：資料庫通行碼變更，所有存取該資料庫的應用系統與報表產生系統必須一併更改資料庫的存取通行碼</a:t>
            </a:r>
          </a:p>
          <a:p>
            <a:pPr marL="285750" lvl="0" indent="-285750">
              <a:buFont typeface="Wingdings" panose="05000000000000000000" pitchFamily="2" charset="2"/>
              <a:buChar char="l"/>
            </a:pPr>
            <a:r>
              <a:rPr lang="zh-TW" altLang="en-US" dirty="0"/>
              <a:t>組態管理就是用來識別、控制、維護及檢查現有</a:t>
            </a:r>
            <a:r>
              <a:rPr lang="en-US" altLang="zh-TW" dirty="0"/>
              <a:t>IT</a:t>
            </a:r>
            <a:r>
              <a:rPr lang="zh-TW" altLang="en-US" dirty="0"/>
              <a:t>系統中所有的組態元件與其之間關聯性的方法與程序</a:t>
            </a:r>
          </a:p>
          <a:p>
            <a:pPr marL="285750" lvl="0" indent="-285750">
              <a:buFont typeface="Wingdings" panose="05000000000000000000" pitchFamily="2" charset="2"/>
              <a:buChar char="l"/>
            </a:pPr>
            <a:r>
              <a:rPr lang="zh-TW" altLang="en-US" dirty="0"/>
              <a:t>組態管理資料庫</a:t>
            </a:r>
            <a:r>
              <a:rPr lang="en-US" altLang="zh-TW" dirty="0"/>
              <a:t>(Configuration Management Database,</a:t>
            </a:r>
            <a:r>
              <a:rPr lang="zh-TW" altLang="en-US" dirty="0"/>
              <a:t>簡稱 </a:t>
            </a:r>
            <a:r>
              <a:rPr lang="en-US" altLang="zh-TW" dirty="0"/>
              <a:t>CMDB)</a:t>
            </a:r>
            <a:r>
              <a:rPr lang="zh-TW" altLang="en-US" dirty="0"/>
              <a:t>是用來儲存最新</a:t>
            </a:r>
            <a:r>
              <a:rPr lang="en-US" altLang="zh-TW" dirty="0"/>
              <a:t>IT</a:t>
            </a:r>
            <a:r>
              <a:rPr lang="zh-TW" altLang="en-US" dirty="0"/>
              <a:t>系統所有組態項目與其關聯性的資料庫，機關應隨時更新</a:t>
            </a:r>
            <a:r>
              <a:rPr lang="en-US" altLang="zh-TW" dirty="0"/>
              <a:t>CMDB</a:t>
            </a:r>
            <a:r>
              <a:rPr lang="zh-TW" altLang="en-US" dirty="0"/>
              <a:t>內容以反應系統組態現況，而</a:t>
            </a:r>
            <a:r>
              <a:rPr lang="en-US" altLang="zh-TW" dirty="0"/>
              <a:t>CMDB</a:t>
            </a:r>
            <a:r>
              <a:rPr lang="zh-TW" altLang="en-US" dirty="0"/>
              <a:t>之儲存形式可以是文件、檔案或</a:t>
            </a:r>
            <a:r>
              <a:rPr lang="zh-TW" altLang="en-US" sz="1400" dirty="0"/>
              <a:t>關</a:t>
            </a:r>
            <a:r>
              <a:rPr lang="zh-TW" altLang="en-US" dirty="0"/>
              <a:t>聯式資料庫</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8906775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3"/>
          <p:cNvSpPr>
            <a:spLocks noGrp="1" noChangeArrowheads="1"/>
          </p:cNvSpPr>
          <p:nvPr>
            <p:ph type="body" idx="1"/>
          </p:nvPr>
        </p:nvSpPr>
        <p:spPr/>
        <p:txBody>
          <a:bodyPr/>
          <a:lstStyle/>
          <a:p>
            <a:pPr marL="285750" lvl="0" indent="-285750">
              <a:buFont typeface="Wingdings" panose="05000000000000000000" pitchFamily="2" charset="2"/>
              <a:buChar char="l"/>
            </a:pPr>
            <a:r>
              <a:rPr lang="zh-TW" altLang="en-US" dirty="0"/>
              <a:t>組態管理的目的除了</a:t>
            </a:r>
            <a:r>
              <a:rPr lang="en-US" altLang="zh-TW" dirty="0"/>
              <a:t>IT</a:t>
            </a:r>
            <a:r>
              <a:rPr lang="zh-TW" altLang="en-US" dirty="0"/>
              <a:t>資產管理的目的外，主要用途是提供</a:t>
            </a:r>
            <a:r>
              <a:rPr lang="en-US" altLang="zh-TW" dirty="0"/>
              <a:t>IT</a:t>
            </a:r>
            <a:r>
              <a:rPr lang="zh-TW" altLang="en-US" dirty="0"/>
              <a:t>服務管理作業中所需的精確資訊，例如：當變更作業進行前應透過組態資訊了解變更可能影響的範圍</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2029721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1"/>
          </p:nvPr>
        </p:nvSpPr>
        <p:spPr/>
        <p:txBody>
          <a:bodyPr/>
          <a:lstStyle/>
          <a:p>
            <a:r>
              <a:rPr lang="zh-TW" altLang="en-US" dirty="0"/>
              <a:t>凡是會更動系統組態現況的動作，都可以稱為「變更」</a:t>
            </a:r>
            <a:endParaRPr lang="en-US" altLang="zh-TW" dirty="0"/>
          </a:p>
          <a:p>
            <a:r>
              <a:rPr lang="zh-TW" altLang="en-US" dirty="0"/>
              <a:t>變更管理的目的是希望降低變更對系統造成的各類負面影響，例如：因變更導致不可預期的服務中斷、變更導致存取控制的漏洞及變更導致系統安全問題等</a:t>
            </a:r>
            <a:endParaRPr lang="en-US" altLang="zh-TW" dirty="0"/>
          </a:p>
          <a:p>
            <a:pPr lvl="1">
              <a:buFont typeface="Times New Roman" panose="02020603050405020304" pitchFamily="18" charset="0"/>
              <a:buChar char="–"/>
            </a:pPr>
            <a:r>
              <a:rPr lang="zh-TW" altLang="en-US" dirty="0"/>
              <a:t>變更管理包含下列項目</a:t>
            </a:r>
          </a:p>
          <a:p>
            <a:pPr lvl="2">
              <a:buFont typeface="Wingdings" panose="05000000000000000000" pitchFamily="2" charset="2"/>
              <a:buChar char="Ø"/>
            </a:pPr>
            <a:r>
              <a:rPr lang="zh-TW" altLang="en-US" dirty="0"/>
              <a:t>記錄變更內容與過程：所有變更的內容與過程應被記錄與保存，以利事後稽核，也提供變更組態資料庫的依據</a:t>
            </a:r>
          </a:p>
          <a:p>
            <a:pPr lvl="2">
              <a:buFont typeface="Wingdings" panose="05000000000000000000" pitchFamily="2" charset="2"/>
              <a:buChar char="Ø"/>
            </a:pPr>
            <a:r>
              <a:rPr lang="zh-TW" altLang="en-US" dirty="0"/>
              <a:t>評估變更的衝擊、成本、效益、資源需求及風險：應於變更前，對於變更的內容進行風險分析，了解變更可能造成的衝擊、成本、效益、資源需求及風險，以利系統管理人員與授權主管評斷</a:t>
            </a:r>
          </a:p>
          <a:p>
            <a:pPr lvl="2">
              <a:buFont typeface="Wingdings" panose="05000000000000000000" pitchFamily="2" charset="2"/>
              <a:buChar char="Ø"/>
            </a:pPr>
            <a:r>
              <a:rPr lang="zh-TW" altLang="en-US" dirty="0"/>
              <a:t>取得授權與核准：變更的內容應經過申請，並取得授權主管的核准與授權才能進行變更動作</a:t>
            </a:r>
          </a:p>
          <a:p>
            <a:pPr lvl="2">
              <a:buFont typeface="Wingdings" panose="05000000000000000000" pitchFamily="2" charset="2"/>
              <a:buChar char="Ø"/>
            </a:pPr>
            <a:r>
              <a:rPr lang="zh-TW" altLang="en-US" dirty="0"/>
              <a:t>管理與協調變更的實作：變更若與其他系統、人員及部門相關時，應事先協調取得共識</a:t>
            </a:r>
          </a:p>
          <a:p>
            <a:pPr lvl="2">
              <a:buFont typeface="Wingdings" panose="05000000000000000000" pitchFamily="2" charset="2"/>
              <a:buChar char="Ø"/>
            </a:pPr>
            <a:r>
              <a:rPr lang="zh-TW" altLang="en-US" dirty="0"/>
              <a:t>變更實作監督與回報：變更作業若由廠商進行時，應監督其實際變更的項目，並要求回報變更內容與結果</a:t>
            </a:r>
            <a:endParaRPr lang="en-US" altLang="zh-TW" dirty="0"/>
          </a:p>
          <a:p>
            <a:pPr lvl="1">
              <a:buFont typeface="Times New Roman" panose="02020603050405020304" pitchFamily="18" charset="0"/>
              <a:buChar char="–"/>
            </a:pPr>
            <a:r>
              <a:rPr lang="zh-TW" altLang="en-US" dirty="0"/>
              <a:t>變更組態管理資料庫</a:t>
            </a:r>
            <a:r>
              <a:rPr lang="en-US" altLang="zh-TW" dirty="0"/>
              <a:t>(CMDB)</a:t>
            </a:r>
            <a:r>
              <a:rPr lang="zh-TW" altLang="en-US" dirty="0"/>
              <a:t>以反映變更後現況：變更完成後應儘速於組態管理資料庫中反應變更後的組態現況，以免其他</a:t>
            </a:r>
            <a:r>
              <a:rPr lang="en-US" altLang="zh-TW" dirty="0"/>
              <a:t>IT</a:t>
            </a:r>
            <a:r>
              <a:rPr lang="zh-TW" altLang="en-US" dirty="0"/>
              <a:t>管理服務參考到舊有的組態資訊，而造成錯誤</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3798725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Rectangle 3"/>
          <p:cNvSpPr>
            <a:spLocks noGrp="1" noChangeArrowheads="1"/>
          </p:cNvSpPr>
          <p:nvPr>
            <p:ph type="body" idx="1"/>
          </p:nvPr>
        </p:nvSpPr>
        <p:spPr/>
        <p:txBody>
          <a:bodyPr/>
          <a:lstStyle/>
          <a:p>
            <a:pPr marL="285750" lvl="0" indent="-285750">
              <a:buFont typeface="Wingdings" panose="05000000000000000000" pitchFamily="2" charset="2"/>
              <a:buChar char="l"/>
            </a:pPr>
            <a:r>
              <a:rPr lang="zh-TW" altLang="en-US" dirty="0"/>
              <a:t>當</a:t>
            </a:r>
            <a:r>
              <a:rPr lang="en-US" altLang="zh-TW" dirty="0"/>
              <a:t>IT</a:t>
            </a:r>
            <a:r>
              <a:rPr lang="zh-TW" altLang="en-US" dirty="0"/>
              <a:t>系統之組態變更時，應考量對系統營運的安全影響</a:t>
            </a:r>
            <a:endParaRPr lang="en-US" altLang="zh-TW" dirty="0"/>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用性影響：變更是否對系統正常營運產生影響？影響範圍多大？影響的時間預估？是否需要變更前的測試？若無法成功完成變更時的備援計畫應如何？通常在變更前可利用組態資料庫的內容釐清組態項目間的關聯性，並進而評估變更造成的影響</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安全組態影響：安全組態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例如：建立帳號與設定通行碼政策等</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變更之前，應進行風險的分析，例如：將使用者通行碼長度由</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10</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碼降為</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8</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碼，可能提高通行碼猜測成功的機率</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存取控制影響：存取控制</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例如：防火牆存取規則、應用系統的授權與稽核紀錄</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變更之前，應進行風險分析，並取得授權主管的核准</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9259220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r>
              <a:rPr lang="zh-TW" altLang="en-US" dirty="0"/>
              <a:t>組態的管理看似簡單，事實上卻一直是很多機關問題的根源，耗費許多人力與時間來解決。以電腦的作業系統與一般人常用的網際網路瀏覽程式為例，每逢改版、更新、修補，都有可能造成使用者端的各種問題。假如能透過</a:t>
            </a:r>
            <a:r>
              <a:rPr lang="en-US" altLang="zh-TW" dirty="0"/>
              <a:t>GCB</a:t>
            </a:r>
            <a:r>
              <a:rPr lang="zh-TW" altLang="en-US" dirty="0"/>
              <a:t>來維持一致性安全設定，比較容易維持各種系統使用的穩定性</a:t>
            </a:r>
            <a:endParaRPr lang="en-US" altLang="zh-TW" dirty="0"/>
          </a:p>
          <a:p>
            <a:endParaRPr lang="zh-TW" altLang="en-US"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3248807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pPr marL="0" indent="0">
              <a:buNone/>
            </a:pPr>
            <a:endParaRPr lang="zh-TW" altLang="en-US"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20106345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950202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pPr marL="285750" indent="-285750">
              <a:buFont typeface="Wingdings" panose="05000000000000000000" pitchFamily="2" charset="2"/>
              <a:buChar char="l"/>
            </a:pPr>
            <a:r>
              <a:rPr lang="zh-TW" altLang="en-US" dirty="0"/>
              <a:t>學員可參考以下網址</a:t>
            </a:r>
            <a:r>
              <a:rPr lang="en-US" altLang="zh-TW" dirty="0"/>
              <a:t>:</a:t>
            </a:r>
            <a:r>
              <a:rPr lang="zh-TW" altLang="en-US" dirty="0"/>
              <a:t> </a:t>
            </a:r>
            <a:r>
              <a:rPr lang="en-US" altLang="zh-TW" dirty="0"/>
              <a:t>https://www.nccst.nat.gov.tw/Vans</a:t>
            </a:r>
            <a:endParaRPr lang="zh-TW" altLang="en-US"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60816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p:txBody>
          <a:bodyPr/>
          <a:lstStyle/>
          <a:p>
            <a:r>
              <a:rPr lang="zh-TW" altLang="en-US" dirty="0">
                <a:solidFill>
                  <a:schemeClr val="tx1"/>
                </a:solidFill>
              </a:rPr>
              <a:t>資通安全的主要目標，基本上就是保護資訊的「機密性</a:t>
            </a:r>
            <a:r>
              <a:rPr lang="en-US" altLang="zh-TW" dirty="0">
                <a:solidFill>
                  <a:schemeClr val="tx1"/>
                </a:solidFill>
              </a:rPr>
              <a:t>(Confidentiality)</a:t>
            </a:r>
            <a:r>
              <a:rPr lang="zh-TW" altLang="en-US" dirty="0">
                <a:solidFill>
                  <a:schemeClr val="tx1"/>
                </a:solidFill>
              </a:rPr>
              <a:t>」、「完整性</a:t>
            </a:r>
            <a:r>
              <a:rPr lang="en-US" altLang="zh-TW" dirty="0">
                <a:solidFill>
                  <a:schemeClr val="tx1"/>
                </a:solidFill>
              </a:rPr>
              <a:t>(Integrity)</a:t>
            </a:r>
            <a:r>
              <a:rPr lang="zh-TW" altLang="en-US" dirty="0">
                <a:solidFill>
                  <a:schemeClr val="tx1"/>
                </a:solidFill>
              </a:rPr>
              <a:t>」及「可用性</a:t>
            </a:r>
            <a:r>
              <a:rPr lang="en-US" altLang="zh-TW" dirty="0">
                <a:solidFill>
                  <a:schemeClr val="tx1"/>
                </a:solidFill>
              </a:rPr>
              <a:t>(Availability)</a:t>
            </a:r>
            <a:r>
              <a:rPr lang="zh-TW" altLang="en-US" dirty="0">
                <a:solidFill>
                  <a:schemeClr val="tx1"/>
                </a:solidFill>
              </a:rPr>
              <a:t>」</a:t>
            </a:r>
            <a:r>
              <a:rPr lang="en-US" altLang="zh-TW" dirty="0">
                <a:solidFill>
                  <a:schemeClr val="tx1"/>
                </a:solidFill>
              </a:rPr>
              <a:t>(</a:t>
            </a:r>
            <a:r>
              <a:rPr lang="zh-TW" altLang="en-US" dirty="0">
                <a:solidFill>
                  <a:schemeClr val="tx1"/>
                </a:solidFill>
              </a:rPr>
              <a:t>簡稱</a:t>
            </a:r>
            <a:r>
              <a:rPr lang="en-US" altLang="zh-TW" dirty="0">
                <a:solidFill>
                  <a:schemeClr val="tx1"/>
                </a:solidFill>
              </a:rPr>
              <a:t>C.I.A.)</a:t>
            </a:r>
          </a:p>
          <a:p>
            <a:pPr marL="468000" marR="0" lvl="1" indent="-180000" algn="l" defTabSz="914400" rtl="0" eaLnBrk="1" fontAlgn="base" latinLnBrk="0" hangingPunct="1">
              <a:lnSpc>
                <a:spcPct val="120000"/>
              </a:lnSpc>
              <a:spcBef>
                <a:spcPts val="200"/>
              </a:spcBef>
              <a:spcAft>
                <a:spcPts val="200"/>
              </a:spcAft>
              <a:buClrTx/>
              <a:buSzTx/>
              <a:buFont typeface="Times New Roman" panose="02020603050405020304" pitchFamily="18" charset="0"/>
              <a:buChar char="–"/>
              <a:tabLst/>
              <a:defRPr/>
            </a:pPr>
            <a:r>
              <a:rPr lang="zh-TW" altLang="en-US" dirty="0">
                <a:solidFill>
                  <a:schemeClr val="tx1"/>
                </a:solidFill>
                <a:latin typeface="Microsoft JhengHei" panose="020B0604030504040204" pitchFamily="34" charset="-120"/>
                <a:ea typeface="Microsoft JhengHei" panose="020B0604030504040204" pitchFamily="34" charset="-120"/>
              </a:rPr>
              <a:t>機密性：</a:t>
            </a:r>
            <a:r>
              <a:rPr kumimoji="1" lang="zh-TW" altLang="en-US" sz="1400" i="0" kern="1200" baseline="0" noProof="0" dirty="0">
                <a:solidFill>
                  <a:schemeClr val="tx1"/>
                </a:solidFill>
                <a:latin typeface="+mn-ea"/>
                <a:ea typeface="微軟正黑體" panose="020B0604030504040204" pitchFamily="34" charset="-120"/>
                <a:cs typeface="+mn-cs"/>
              </a:rPr>
              <a:t>防止非授權人員存取資訊，確保資訊秘密性</a:t>
            </a:r>
            <a:endParaRPr lang="zh-TW" altLang="en-US" dirty="0">
              <a:solidFill>
                <a:schemeClr val="tx1"/>
              </a:solidFill>
              <a:latin typeface="Microsoft JhengHei" panose="020B0604030504040204" pitchFamily="34" charset="-120"/>
              <a:ea typeface="Microsoft JhengHei" panose="020B0604030504040204" pitchFamily="34" charset="-120"/>
            </a:endParaRPr>
          </a:p>
          <a:p>
            <a:pPr marL="468000" marR="0" lvl="1" indent="-180000" algn="l" defTabSz="914400" rtl="0" eaLnBrk="1" fontAlgn="base" latinLnBrk="0" hangingPunct="1">
              <a:lnSpc>
                <a:spcPct val="120000"/>
              </a:lnSpc>
              <a:spcBef>
                <a:spcPts val="200"/>
              </a:spcBef>
              <a:spcAft>
                <a:spcPts val="200"/>
              </a:spcAft>
              <a:buClrTx/>
              <a:buSzTx/>
              <a:buFont typeface="Times New Roman" panose="02020603050405020304" pitchFamily="18" charset="0"/>
              <a:buChar char="–"/>
              <a:tabLst/>
              <a:defRPr/>
            </a:pPr>
            <a:r>
              <a:rPr lang="zh-TW" altLang="en-US" dirty="0">
                <a:solidFill>
                  <a:schemeClr val="tx1"/>
                </a:solidFill>
                <a:latin typeface="Microsoft JhengHei" panose="020B0604030504040204" pitchFamily="34" charset="-120"/>
                <a:ea typeface="Microsoft JhengHei" panose="020B0604030504040204" pitchFamily="34" charset="-120"/>
              </a:rPr>
              <a:t>完整性：</a:t>
            </a:r>
            <a:r>
              <a:rPr kumimoji="1" lang="zh-TW" altLang="en-US" sz="1400" i="0" kern="1200" baseline="0" noProof="0" dirty="0">
                <a:solidFill>
                  <a:schemeClr val="tx1"/>
                </a:solidFill>
                <a:latin typeface="+mn-ea"/>
                <a:ea typeface="微軟正黑體" panose="020B0604030504040204" pitchFamily="34" charset="-120"/>
                <a:cs typeface="+mn-cs"/>
              </a:rPr>
              <a:t>防止非授權人員竄改資訊，確保資訊正確性</a:t>
            </a:r>
            <a:endParaRPr lang="zh-TW" altLang="en-US" dirty="0">
              <a:solidFill>
                <a:schemeClr val="tx1"/>
              </a:solidFill>
              <a:latin typeface="Microsoft JhengHei" panose="020B0604030504040204" pitchFamily="34" charset="-120"/>
              <a:ea typeface="Microsoft JhengHei" panose="020B0604030504040204" pitchFamily="34" charset="-120"/>
            </a:endParaRPr>
          </a:p>
          <a:p>
            <a:pPr marL="468000" marR="0" lvl="1" indent="-180000" algn="l" defTabSz="914400" rtl="0" eaLnBrk="1" fontAlgn="base" latinLnBrk="0" hangingPunct="1">
              <a:lnSpc>
                <a:spcPct val="120000"/>
              </a:lnSpc>
              <a:spcBef>
                <a:spcPts val="200"/>
              </a:spcBef>
              <a:spcAft>
                <a:spcPts val="200"/>
              </a:spcAft>
              <a:buClrTx/>
              <a:buSzTx/>
              <a:buFont typeface="Times New Roman" panose="02020603050405020304" pitchFamily="18" charset="0"/>
              <a:buChar char="–"/>
              <a:tabLst/>
              <a:defRPr/>
            </a:pPr>
            <a:r>
              <a:rPr lang="zh-TW" altLang="en-US" dirty="0">
                <a:solidFill>
                  <a:schemeClr val="tx1"/>
                </a:solidFill>
                <a:latin typeface="Microsoft JhengHei" panose="020B0604030504040204" pitchFamily="34" charset="-120"/>
                <a:ea typeface="Microsoft JhengHei" panose="020B0604030504040204" pitchFamily="34" charset="-120"/>
              </a:rPr>
              <a:t>可用性：</a:t>
            </a:r>
            <a:r>
              <a:rPr kumimoji="1" lang="zh-TW" altLang="en-US" sz="1400" i="0" kern="1200" baseline="0" noProof="0" dirty="0">
                <a:solidFill>
                  <a:schemeClr val="tx1"/>
                </a:solidFill>
                <a:latin typeface="+mn-ea"/>
                <a:ea typeface="微軟正黑體" panose="020B0604030504040204" pitchFamily="34" charset="-120"/>
                <a:cs typeface="+mn-cs"/>
              </a:rPr>
              <a:t>防止系統故障或人為惡意阻斷服務，確保資訊與資訊處理的可獲得性</a:t>
            </a:r>
            <a:endParaRPr lang="en-US" altLang="zh-TW" dirty="0">
              <a:solidFill>
                <a:schemeClr val="tx1"/>
              </a:solidFill>
              <a:latin typeface="Microsoft JhengHei" panose="020B0604030504040204" pitchFamily="34" charset="-120"/>
              <a:ea typeface="Microsoft JhengHei" panose="020B0604030504040204" pitchFamily="34" charset="-120"/>
            </a:endParaRPr>
          </a:p>
          <a:p>
            <a:r>
              <a:rPr lang="zh-TW" altLang="en-US" dirty="0">
                <a:solidFill>
                  <a:schemeClr val="tx1"/>
                </a:solidFill>
              </a:rPr>
              <a:t>在分析資訊面臨的安全問題與風險時，可以從這三個目標個別分析威脅對資訊</a:t>
            </a:r>
            <a:r>
              <a:rPr lang="en-US" altLang="zh-TW" dirty="0">
                <a:solidFill>
                  <a:schemeClr val="tx1"/>
                </a:solidFill>
              </a:rPr>
              <a:t>C.I.A.</a:t>
            </a:r>
            <a:r>
              <a:rPr lang="zh-TW" altLang="en-US" dirty="0">
                <a:solidFill>
                  <a:schemeClr val="tx1"/>
                </a:solidFill>
              </a:rPr>
              <a:t>的損害或在</a:t>
            </a:r>
            <a:r>
              <a:rPr lang="en-US" altLang="zh-TW" dirty="0">
                <a:solidFill>
                  <a:schemeClr val="tx1"/>
                </a:solidFill>
              </a:rPr>
              <a:t>C.I.A.</a:t>
            </a:r>
            <a:r>
              <a:rPr lang="zh-TW" altLang="en-US" dirty="0">
                <a:solidFill>
                  <a:schemeClr val="tx1"/>
                </a:solidFill>
              </a:rPr>
              <a:t>上產生的風險</a:t>
            </a:r>
            <a:endParaRPr lang="en-US" altLang="zh-TW" dirty="0">
              <a:solidFill>
                <a:schemeClr val="tx1"/>
              </a:solidFill>
            </a:endParaRPr>
          </a:p>
          <a:p>
            <a:r>
              <a:rPr kumimoji="1" lang="zh-TW" altLang="en-US" sz="1400" b="1" i="0" kern="1200" baseline="0" noProof="0" dirty="0">
                <a:solidFill>
                  <a:schemeClr val="tx1"/>
                </a:solidFill>
                <a:latin typeface="+mn-ea"/>
                <a:ea typeface="微軟正黑體" panose="020B0604030504040204" pitchFamily="34" charset="-120"/>
                <a:cs typeface="+mn-cs"/>
              </a:rPr>
              <a:t>對於機關</a:t>
            </a:r>
            <a:r>
              <a:rPr kumimoji="1" lang="en-US" altLang="zh-TW" sz="1400" b="1" i="0" kern="1200" baseline="0" noProof="0" dirty="0">
                <a:solidFill>
                  <a:schemeClr val="tx1"/>
                </a:solidFill>
                <a:latin typeface="+mn-ea"/>
                <a:ea typeface="微軟正黑體" panose="020B0604030504040204" pitchFamily="34" charset="-120"/>
                <a:cs typeface="+mn-cs"/>
              </a:rPr>
              <a:t>(</a:t>
            </a:r>
            <a:r>
              <a:rPr kumimoji="1" lang="zh-TW" altLang="en-US" sz="1400" b="1" i="0" kern="1200" baseline="0" noProof="0" dirty="0">
                <a:solidFill>
                  <a:schemeClr val="tx1"/>
                </a:solidFill>
                <a:latin typeface="+mn-ea"/>
                <a:ea typeface="微軟正黑體" panose="020B0604030504040204" pitchFamily="34" charset="-120"/>
                <a:cs typeface="+mn-cs"/>
              </a:rPr>
              <a:t>構</a:t>
            </a:r>
            <a:r>
              <a:rPr kumimoji="1" lang="en-US" altLang="zh-TW" sz="1400" b="1" i="0" kern="1200" baseline="0" noProof="0" dirty="0">
                <a:solidFill>
                  <a:schemeClr val="tx1"/>
                </a:solidFill>
                <a:latin typeface="+mn-ea"/>
                <a:ea typeface="微軟正黑體" panose="020B0604030504040204" pitchFamily="34" charset="-120"/>
                <a:cs typeface="+mn-cs"/>
              </a:rPr>
              <a:t>)</a:t>
            </a:r>
            <a:r>
              <a:rPr kumimoji="1" lang="zh-TW" altLang="en-US" sz="1400" b="1" i="0" kern="1200" baseline="0" noProof="0" dirty="0">
                <a:solidFill>
                  <a:schemeClr val="tx1"/>
                </a:solidFill>
                <a:latin typeface="+mn-ea"/>
                <a:ea typeface="微軟正黑體" panose="020B0604030504040204" pitchFamily="34" charset="-120"/>
                <a:cs typeface="+mn-cs"/>
              </a:rPr>
              <a:t>來說還要做到法規的遵循</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a:t>
            </a:r>
            <a:r>
              <a:rPr lang="zh-TW" altLang="en-US" dirty="0">
                <a:solidFill>
                  <a:schemeClr val="tx1"/>
                </a:solidFill>
              </a:rPr>
              <a:t>依「國家機密保護法施行細則」第</a:t>
            </a:r>
            <a:r>
              <a:rPr lang="en-US" altLang="zh-TW" dirty="0">
                <a:solidFill>
                  <a:schemeClr val="tx1"/>
                </a:solidFill>
              </a:rPr>
              <a:t>28</a:t>
            </a:r>
            <a:r>
              <a:rPr lang="zh-TW" altLang="en-US" dirty="0">
                <a:solidFill>
                  <a:schemeClr val="tx1"/>
                </a:solidFill>
              </a:rPr>
              <a:t>條第</a:t>
            </a:r>
            <a:r>
              <a:rPr lang="en-US" altLang="zh-TW" dirty="0">
                <a:solidFill>
                  <a:schemeClr val="tx1"/>
                </a:solidFill>
              </a:rPr>
              <a:t>4</a:t>
            </a:r>
            <a:r>
              <a:rPr lang="zh-TW" altLang="en-US" dirty="0">
                <a:solidFill>
                  <a:schemeClr val="tx1"/>
                </a:solidFill>
              </a:rPr>
              <a:t>款規定，國家機密之保管方式直接儲存於資訊系統者，須將資料以政府權責主管機關認可之加密技術處理，該資訊系統並不得與外界連線。因此，機關若未依循規定儲存資料，將涉及從根本上違反法律之遵循性</a:t>
            </a:r>
          </a:p>
          <a:p>
            <a:endParaRPr lang="zh-TW" altLang="en-US" dirty="0">
              <a:solidFill>
                <a:schemeClr val="tx1"/>
              </a:solidFill>
            </a:endParaRP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8920621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pPr marL="0" indent="0">
              <a:buNone/>
            </a:pPr>
            <a:endParaRPr lang="zh-TW" altLang="en-US"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17640046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pPr marL="0" indent="0">
              <a:buNone/>
            </a:pPr>
            <a:endParaRPr lang="zh-TW" altLang="en-US"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29923508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1257888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Rectangle 3"/>
          <p:cNvSpPr>
            <a:spLocks noGrp="1" noChangeArrowheads="1"/>
          </p:cNvSpPr>
          <p:nvPr>
            <p:ph type="body" idx="1"/>
          </p:nvPr>
        </p:nvSpPr>
        <p:spPr/>
        <p:txBody>
          <a:bodyPr/>
          <a:lstStyle/>
          <a:p>
            <a:r>
              <a:rPr lang="zh-TW" altLang="en-US" dirty="0"/>
              <a:t>異常的監控包含下列類型：</a:t>
            </a:r>
            <a:endParaRPr lang="en-US" altLang="zh-TW" dirty="0"/>
          </a:p>
          <a:p>
            <a:pPr lvl="1">
              <a:buFont typeface="Times New Roman" panose="02020603050405020304" pitchFamily="18" charset="0"/>
              <a:buChar char="–"/>
            </a:pPr>
            <a:r>
              <a:rPr lang="zh-TW" altLang="en-US" dirty="0"/>
              <a:t>可用性監控：用來監控資通系統的可用性，當系統故障或異常時可立即發出警訊，例如：</a:t>
            </a:r>
          </a:p>
          <a:p>
            <a:pPr lvl="2">
              <a:buFont typeface="Wingdings" panose="05000000000000000000" pitchFamily="2" charset="2"/>
              <a:buChar char="Ø"/>
            </a:pPr>
            <a:r>
              <a:rPr lang="zh-TW" altLang="en-US" dirty="0"/>
              <a:t>網路連線</a:t>
            </a:r>
            <a:r>
              <a:rPr lang="en-US" altLang="zh-TW" dirty="0"/>
              <a:t>(Ping)</a:t>
            </a:r>
          </a:p>
          <a:p>
            <a:pPr lvl="2">
              <a:buFont typeface="Wingdings" panose="05000000000000000000" pitchFamily="2" charset="2"/>
              <a:buChar char="Ø"/>
            </a:pPr>
            <a:r>
              <a:rPr lang="zh-TW" altLang="en-US" dirty="0"/>
              <a:t>網路服務</a:t>
            </a:r>
            <a:r>
              <a:rPr lang="en-US" altLang="zh-TW" dirty="0"/>
              <a:t>(HTTP</a:t>
            </a:r>
            <a:r>
              <a:rPr lang="zh-TW" altLang="en-US" dirty="0"/>
              <a:t>、</a:t>
            </a:r>
            <a:r>
              <a:rPr lang="en-US" altLang="zh-TW" dirty="0"/>
              <a:t>SMTP</a:t>
            </a:r>
            <a:r>
              <a:rPr lang="zh-TW" altLang="en-US" dirty="0"/>
              <a:t>及</a:t>
            </a:r>
            <a:r>
              <a:rPr lang="en-US" altLang="zh-TW" dirty="0"/>
              <a:t>Database</a:t>
            </a:r>
            <a:r>
              <a:rPr lang="zh-TW" altLang="en-US" dirty="0"/>
              <a:t>等</a:t>
            </a:r>
            <a:r>
              <a:rPr lang="en-US" altLang="zh-TW" dirty="0"/>
              <a:t>)</a:t>
            </a:r>
          </a:p>
          <a:p>
            <a:pPr lvl="2">
              <a:buFont typeface="Wingdings" panose="05000000000000000000" pitchFamily="2" charset="2"/>
              <a:buChar char="Ø"/>
            </a:pPr>
            <a:r>
              <a:rPr lang="zh-TW" altLang="en-US" dirty="0"/>
              <a:t>存取效能</a:t>
            </a:r>
          </a:p>
          <a:p>
            <a:pPr lvl="2">
              <a:buFont typeface="Wingdings" panose="05000000000000000000" pitchFamily="2" charset="2"/>
              <a:buChar char="Ø"/>
            </a:pPr>
            <a:r>
              <a:rPr lang="zh-TW" altLang="en-US" dirty="0"/>
              <a:t>系統資源使用率</a:t>
            </a:r>
            <a:r>
              <a:rPr lang="en-US" altLang="zh-TW" dirty="0"/>
              <a:t>(CPU</a:t>
            </a:r>
            <a:r>
              <a:rPr lang="zh-TW" altLang="en-US" dirty="0"/>
              <a:t>、</a:t>
            </a:r>
            <a:r>
              <a:rPr lang="en-US" altLang="zh-TW" dirty="0"/>
              <a:t>Memory</a:t>
            </a:r>
            <a:r>
              <a:rPr lang="zh-TW" altLang="en-US" dirty="0"/>
              <a:t>及</a:t>
            </a:r>
            <a:r>
              <a:rPr lang="en-US" altLang="zh-TW" dirty="0"/>
              <a:t>Hard Disk</a:t>
            </a:r>
            <a:r>
              <a:rPr lang="zh-TW" altLang="en-US" dirty="0"/>
              <a:t>等</a:t>
            </a:r>
            <a:r>
              <a:rPr lang="en-US" altLang="zh-TW" dirty="0"/>
              <a:t>)</a:t>
            </a:r>
          </a:p>
          <a:p>
            <a:pPr lvl="1">
              <a:buFont typeface="Times New Roman" panose="02020603050405020304" pitchFamily="18" charset="0"/>
              <a:buChar char="–"/>
            </a:pPr>
            <a:r>
              <a:rPr lang="zh-TW" altLang="en-US" dirty="0"/>
              <a:t>完整性監控：用來監控設定檔案或重要資料是否有被非授權更動的狀況，當發現非授權更動時可立即發出警訊或自動回復原來的組態設定。 例如：</a:t>
            </a:r>
          </a:p>
          <a:p>
            <a:pPr lvl="2">
              <a:buFont typeface="Wingdings" panose="05000000000000000000" pitchFamily="2" charset="2"/>
              <a:buChar char="Ø"/>
            </a:pPr>
            <a:r>
              <a:rPr lang="zh-TW" altLang="en-US" dirty="0"/>
              <a:t>作業系統組態</a:t>
            </a:r>
          </a:p>
          <a:p>
            <a:pPr lvl="2">
              <a:buFont typeface="Wingdings" panose="05000000000000000000" pitchFamily="2" charset="2"/>
              <a:buChar char="Ø"/>
            </a:pPr>
            <a:r>
              <a:rPr lang="zh-TW" altLang="en-US" dirty="0"/>
              <a:t>重要系統資料或檔案</a:t>
            </a:r>
          </a:p>
          <a:p>
            <a:pPr lvl="1"/>
            <a:r>
              <a:rPr lang="zh-TW" altLang="en-US" dirty="0"/>
              <a:t>入侵偵測監控：用來監控是否有非授權入侵的異常行為，例如：</a:t>
            </a:r>
          </a:p>
          <a:p>
            <a:pPr lvl="2">
              <a:buFont typeface="Wingdings" panose="05000000000000000000" pitchFamily="2" charset="2"/>
              <a:buChar char="Ø"/>
            </a:pPr>
            <a:r>
              <a:rPr lang="zh-TW" altLang="en-US" dirty="0"/>
              <a:t>登入通行碼猜測</a:t>
            </a:r>
          </a:p>
          <a:p>
            <a:pPr lvl="2">
              <a:buFont typeface="Wingdings" panose="05000000000000000000" pitchFamily="2" charset="2"/>
              <a:buChar char="Ø"/>
            </a:pPr>
            <a:r>
              <a:rPr lang="zh-TW" altLang="en-US" dirty="0"/>
              <a:t>阻斷服務</a:t>
            </a:r>
          </a:p>
          <a:p>
            <a:pPr lvl="2">
              <a:buFont typeface="Wingdings" panose="05000000000000000000" pitchFamily="2" charset="2"/>
              <a:buChar char="Ø"/>
            </a:pPr>
            <a:r>
              <a:rPr lang="zh-TW" altLang="en-US" dirty="0"/>
              <a:t>弱點掃描</a:t>
            </a:r>
          </a:p>
          <a:p>
            <a:pPr lvl="2">
              <a:buFont typeface="Wingdings" panose="05000000000000000000" pitchFamily="2" charset="2"/>
              <a:buChar char="Ø"/>
            </a:pPr>
            <a:r>
              <a:rPr lang="zh-TW" altLang="en-US" dirty="0"/>
              <a:t>病毒感染</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6042888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異常管理流程</a:t>
            </a:r>
            <a:r>
              <a:rPr lang="en-US" altLang="zh-TW" dirty="0"/>
              <a:t>(incident handling)</a:t>
            </a:r>
            <a:r>
              <a:rPr lang="zh-TW" altLang="en-US" dirty="0"/>
              <a:t>：在異常監控過程中發現的異常狀況，應有適當的處理流程，以降低異常所造成的損失與發生的頻率</a:t>
            </a:r>
            <a:endParaRPr lang="en-US" altLang="zh-TW" dirty="0"/>
          </a:p>
          <a:p>
            <a:pPr lvl="1">
              <a:buFont typeface="Times New Roman" panose="02020603050405020304" pitchFamily="18" charset="0"/>
              <a:buChar char="–"/>
            </a:pPr>
            <a:r>
              <a:rPr lang="zh-TW" altLang="en-US" dirty="0"/>
              <a:t>異常的嚴重性判斷：當異常發生時應設定嚴重性的判斷準則，例如：重要伺服器若發生異常，其嚴重性應較一般個人電腦更為嚴重，也可將異常區分為不同等級</a:t>
            </a:r>
          </a:p>
          <a:p>
            <a:pPr lvl="1">
              <a:buFont typeface="Times New Roman" panose="02020603050405020304" pitchFamily="18" charset="0"/>
              <a:buChar char="–"/>
            </a:pPr>
            <a:r>
              <a:rPr lang="zh-TW" altLang="en-US" dirty="0"/>
              <a:t>誤判的調整：若為誤判的異常事件，應進行調整，以避免誤判事件過多而淹没了真正重要的異常事件。通常誤判事件過多時也會造成處理的負擔，更可能導致監控人員誤認為所有的事件都是誤判而忽略重要的事件</a:t>
            </a:r>
          </a:p>
          <a:p>
            <a:pPr lvl="1">
              <a:buFont typeface="Times New Roman" panose="02020603050405020304" pitchFamily="18" charset="0"/>
              <a:buChar char="–"/>
            </a:pPr>
            <a:r>
              <a:rPr lang="zh-TW" altLang="en-US" dirty="0"/>
              <a:t>異常的警告與通報：異常事件應有明確的通報程序，以確定負責之管理人員可以收到異常通報，不同等級之異常通報也可以設定不同層級的通報對象</a:t>
            </a:r>
          </a:p>
          <a:p>
            <a:pPr lvl="1">
              <a:buFont typeface="Times New Roman" panose="02020603050405020304" pitchFamily="18" charset="0"/>
              <a:buChar char="–"/>
            </a:pPr>
            <a:r>
              <a:rPr lang="zh-TW" altLang="en-US" dirty="0"/>
              <a:t>異常處理與回報：負責處理之管理人員應回報異常處理結果，若能詳細描述異常的原因與處理方式，就可以累積異常處理的經驗與制定事件處理程序</a:t>
            </a:r>
          </a:p>
          <a:p>
            <a:pPr lvl="1">
              <a:buFont typeface="Times New Roman" panose="02020603050405020304" pitchFamily="18" charset="0"/>
              <a:buChar char="–"/>
            </a:pPr>
            <a:r>
              <a:rPr lang="zh-TW" altLang="en-US" dirty="0"/>
              <a:t>異常的統計與長期性分析：針對異常事件發生的類型、嚴重性、頻率及處理的時效，應有更長期性的分析，例如：每季或每年，以找出潛在性的問題</a:t>
            </a:r>
          </a:p>
          <a:p>
            <a:pPr marL="285750" lvl="1">
              <a:buFont typeface="Wingdings" panose="05000000000000000000" pitchFamily="2" charset="2"/>
              <a:buChar char="l"/>
            </a:pPr>
            <a:r>
              <a:rPr lang="zh-TW" altLang="en-US" dirty="0"/>
              <a:t>問題管理流程</a:t>
            </a:r>
            <a:r>
              <a:rPr lang="en-US" altLang="zh-TW" dirty="0"/>
              <a:t>(problem handling)</a:t>
            </a:r>
            <a:r>
              <a:rPr lang="zh-TW" altLang="en-US" dirty="0"/>
              <a:t>：對於經常發生或嚴重的異常事件，應將事件提升到問題管理的層次，問題管理流程的目的是要能找出問題發生的真正原因，進而改善問題，讓問題不再發生</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6802912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type="body" idx="1"/>
          </p:nvPr>
        </p:nvSpPr>
        <p:spPr/>
        <p:txBody>
          <a:bodyPr/>
          <a:lstStyle/>
          <a:p>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9731514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3"/>
          <p:cNvSpPr>
            <a:spLocks noGrp="1" noChangeArrowheads="1"/>
          </p:cNvSpPr>
          <p:nvPr>
            <p:ph type="body" idx="1"/>
          </p:nvPr>
        </p:nvSpPr>
        <p:spPr/>
        <p:txBody>
          <a:bodyPr/>
          <a:lstStyle/>
          <a:p>
            <a:r>
              <a:rPr lang="zh-TW" altLang="en-US" dirty="0"/>
              <a:t>弱點評估可透過自動化之工具或專業安全人員的實地審查或測試來進行，目的是藉由定期弱點評估發現目前已知且存在的弱點，並透過弱點修補或強化防護降低系統風險。弱點評估也是發現問題的方法之一</a:t>
            </a:r>
            <a:endParaRPr lang="en-US" altLang="zh-TW" dirty="0"/>
          </a:p>
          <a:p>
            <a:pPr lvl="1">
              <a:buFont typeface="Times New Roman" panose="02020603050405020304" pitchFamily="18" charset="0"/>
              <a:buChar char="–"/>
            </a:pPr>
            <a:r>
              <a:rPr lang="zh-TW" altLang="en-US" dirty="0"/>
              <a:t>弱點評估的類型，包含：</a:t>
            </a:r>
          </a:p>
          <a:p>
            <a:pPr lvl="2">
              <a:buFont typeface="Wingdings" panose="05000000000000000000" pitchFamily="2" charset="2"/>
              <a:buChar char="Ø"/>
            </a:pPr>
            <a:r>
              <a:rPr lang="zh-TW" altLang="en-US" dirty="0"/>
              <a:t>人員弱點：由專業人員審查員工執行的工作內容識別弱點，或者透過社交工程演練發現相關人員的弱點</a:t>
            </a:r>
          </a:p>
          <a:p>
            <a:pPr lvl="2">
              <a:buFont typeface="Wingdings" panose="05000000000000000000" pitchFamily="2" charset="2"/>
              <a:buChar char="Ø"/>
            </a:pPr>
            <a:r>
              <a:rPr lang="zh-TW" altLang="en-US" dirty="0"/>
              <a:t>實體弱點：由專業人員審查工作場所與邊界防護機制、審查內部門禁與隔間防護或垃圾桶清查，確認實體防護符合機關安全的需求</a:t>
            </a:r>
          </a:p>
          <a:p>
            <a:pPr lvl="2">
              <a:buFont typeface="Wingdings" panose="05000000000000000000" pitchFamily="2" charset="2"/>
              <a:buChar char="Ø"/>
            </a:pPr>
            <a:r>
              <a:rPr lang="zh-TW" altLang="en-US" dirty="0"/>
              <a:t>系統與網站弱點：透過自動化弱點掃描工具，發現作業系統與網路設備的弱點</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737980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type="body" idx="1"/>
          </p:nvPr>
        </p:nvSpPr>
        <p:spPr/>
        <p:txBody>
          <a:bodyPr/>
          <a:lstStyle/>
          <a:p>
            <a:pPr marL="285750" lvl="0" indent="-285750">
              <a:buFont typeface="Wingdings" panose="05000000000000000000" pitchFamily="2" charset="2"/>
              <a:buChar char="l"/>
            </a:pPr>
            <a:r>
              <a:rPr lang="zh-TW" altLang="en-US" dirty="0"/>
              <a:t>弱點評估報告：</a:t>
            </a:r>
            <a:endParaRPr lang="en-US" altLang="zh-TW" dirty="0"/>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應依弱點「暴露情形</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例如系統弱點的暴露情形</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」、「揭露後的損害程度</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例如有些弱點可用來取得系統權限，有些只會造成系統當機，對系統影響的程度不一樣</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」及「所在資產之重要程度</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例如相同弱點在重要伺服器上的風險比在一般使用者電腦上的風險為大</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」排定修補的優先次序。由於弱點屬潛在可能的風險，機關可依安全需求或資源現況，選擇必須修補的弱點</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0" indent="-285750">
              <a:buFont typeface="Wingdings" panose="05000000000000000000" pitchFamily="2" charset="2"/>
              <a:buChar char="l"/>
            </a:pPr>
            <a:r>
              <a:rPr lang="zh-TW" altLang="en-US" dirty="0"/>
              <a:t>弱點修補：</a:t>
            </a:r>
            <a:endParaRPr lang="en-US" altLang="zh-TW" dirty="0"/>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在弱點評估報告中所發現的弱點應進行修補才能降低風險，只發現弱點而不進行改善則無法降低潛在風險</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弱點修補方式有：「上修補程式</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消除</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」、「調整設定</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消除</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」、「關閉服務</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避免</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」或「強化防禦降低弱點暴露率」</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弱點可能無法修補除採「接受風險」方式外，亦可考量採補充性作法實施，例如：安裝</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WAF</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等方式</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81575764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9" name="Rectangle 3"/>
          <p:cNvSpPr>
            <a:spLocks noGrp="1" noChangeArrowheads="1"/>
          </p:cNvSpPr>
          <p:nvPr>
            <p:ph type="body" idx="1"/>
          </p:nvPr>
        </p:nvSpPr>
        <p:spPr/>
        <p:txBody>
          <a:bodyPr/>
          <a:lstStyle/>
          <a:p>
            <a:r>
              <a:rPr lang="zh-TW" altLang="en-US" dirty="0"/>
              <a:t>滲透測試是模擬駭客手法進行弱點評估，可用來檢測安全防護機制被突破的可能性。滲透測試也是發現問題的方法之一</a:t>
            </a:r>
            <a:endParaRPr lang="en-US" altLang="zh-TW" dirty="0"/>
          </a:p>
          <a:p>
            <a:pPr lvl="1">
              <a:buFont typeface="Times New Roman" panose="02020603050405020304" pitchFamily="18" charset="0"/>
              <a:buChar char="–"/>
            </a:pPr>
            <a:r>
              <a:rPr lang="zh-TW" altLang="en-US" dirty="0"/>
              <a:t>滲透測試的類型包含下列兩種</a:t>
            </a:r>
            <a:endParaRPr lang="en-US" altLang="zh-TW" dirty="0"/>
          </a:p>
          <a:p>
            <a:pPr lvl="2">
              <a:buFont typeface="Wingdings" panose="05000000000000000000" pitchFamily="2" charset="2"/>
              <a:buChar char="Ø"/>
            </a:pPr>
            <a:r>
              <a:rPr lang="zh-TW" altLang="en-US" dirty="0"/>
              <a:t>人員與實體的滲透測試：透過社交工程攻擊手法，騙取機密資訊或入侵工作場所</a:t>
            </a:r>
          </a:p>
          <a:p>
            <a:pPr lvl="2">
              <a:buFont typeface="Wingdings" panose="05000000000000000000" pitchFamily="2" charset="2"/>
              <a:buChar char="Ø"/>
            </a:pPr>
            <a:r>
              <a:rPr lang="zh-TW" altLang="en-US" dirty="0"/>
              <a:t>系統與網站滲透測試：對資通系統與網路進行攻擊測試，可採被動式的封包監聽技術側錄網路內容，取得機密資訊或登入用帳號與通行碼。也可以採主動式的通行碼猜測、弱點掃描、權限跳脫及異常輸入等攻擊手法</a:t>
            </a:r>
            <a:endParaRPr lang="en-US" altLang="zh-TW" dirty="0"/>
          </a:p>
          <a:p>
            <a:pPr lvl="1">
              <a:buFont typeface="Times New Roman" panose="02020603050405020304" pitchFamily="18" charset="0"/>
              <a:buChar char="–"/>
            </a:pPr>
            <a:r>
              <a:rPr lang="zh-TW" altLang="en-US" dirty="0"/>
              <a:t>滲透測試的範圍：由於滲透測試為人工模擬駭客手法之攻擊測試行為，對於滲透測試人員進行測試時，應訂定明確的測試範圍。例如：</a:t>
            </a:r>
            <a:endParaRPr lang="en-US" altLang="zh-TW" dirty="0"/>
          </a:p>
          <a:p>
            <a:pPr lvl="2">
              <a:buFont typeface="Wingdings" panose="05000000000000000000" pitchFamily="2" charset="2"/>
              <a:buChar char="Ø"/>
            </a:pPr>
            <a:r>
              <a:rPr lang="zh-TW" altLang="en-US" dirty="0"/>
              <a:t>應被限定在特定區域與時段</a:t>
            </a:r>
          </a:p>
          <a:p>
            <a:pPr lvl="2">
              <a:buFont typeface="Wingdings" panose="05000000000000000000" pitchFamily="2" charset="2"/>
              <a:buChar char="Ø"/>
            </a:pPr>
            <a:r>
              <a:rPr lang="zh-TW" altLang="en-US" dirty="0"/>
              <a:t>測試項目應事先取得認同</a:t>
            </a:r>
            <a:r>
              <a:rPr lang="en-US" altLang="zh-TW" dirty="0"/>
              <a:t>(</a:t>
            </a:r>
            <a:r>
              <a:rPr lang="zh-TW" altLang="en-US" dirty="0"/>
              <a:t>例如：是否進行阻斷服務攻擊測試</a:t>
            </a:r>
            <a:r>
              <a:rPr lang="en-US" altLang="zh-TW" dirty="0"/>
              <a:t>)</a:t>
            </a:r>
            <a:endParaRPr lang="zh-TW" altLang="en-US" dirty="0"/>
          </a:p>
          <a:p>
            <a:pPr lvl="2">
              <a:buFont typeface="Wingdings" panose="05000000000000000000" pitchFamily="2" charset="2"/>
              <a:buChar char="Ø"/>
            </a:pPr>
            <a:r>
              <a:rPr lang="zh-TW" altLang="en-US" dirty="0"/>
              <a:t>滲透測試不應存取機密資訊</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65116175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7" name="Rectangle 3"/>
          <p:cNvSpPr>
            <a:spLocks noGrp="1" noChangeArrowheads="1"/>
          </p:cNvSpPr>
          <p:nvPr>
            <p:ph type="body" idx="1"/>
          </p:nvPr>
        </p:nvSpPr>
        <p:spPr/>
        <p:txBody>
          <a:bodyPr/>
          <a:lstStyle/>
          <a:p>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35828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p:txBody>
          <a:bodyPr/>
          <a:lstStyle/>
          <a:p>
            <a:r>
              <a:rPr lang="zh-TW" altLang="en-US" dirty="0"/>
              <a:t>保護資訊的</a:t>
            </a:r>
            <a:r>
              <a:rPr lang="en-US" altLang="zh-TW" dirty="0"/>
              <a:t>C.I.A</a:t>
            </a:r>
            <a:r>
              <a:rPr lang="zh-TW" altLang="en-US" dirty="0"/>
              <a:t>，實務上通常沒有辦法使用一種技術或方法，就可以同時達到保護資訊</a:t>
            </a:r>
            <a:r>
              <a:rPr lang="en-US" altLang="zh-TW" dirty="0"/>
              <a:t>C.I.A.</a:t>
            </a:r>
            <a:r>
              <a:rPr lang="zh-TW" altLang="en-US" dirty="0"/>
              <a:t>的三大目標。針對保護資訊的不同目標，會採用不同的技術或方法</a:t>
            </a:r>
          </a:p>
          <a:p>
            <a:pPr lvl="1">
              <a:buFont typeface="Times New Roman" panose="02020603050405020304" pitchFamily="18" charset="0"/>
              <a:buChar char="–"/>
            </a:pPr>
            <a:r>
              <a:rPr lang="zh-TW" altLang="en-US" dirty="0"/>
              <a:t>機密性保護：可採用加解密技術，例如：</a:t>
            </a:r>
            <a:r>
              <a:rPr lang="en-US" altLang="zh-TW" dirty="0"/>
              <a:t>DES</a:t>
            </a:r>
            <a:r>
              <a:rPr lang="zh-TW" altLang="en-US" dirty="0"/>
              <a:t>、</a:t>
            </a:r>
            <a:r>
              <a:rPr lang="en-US" altLang="zh-TW" dirty="0"/>
              <a:t>AES</a:t>
            </a:r>
            <a:r>
              <a:rPr lang="zh-TW" altLang="en-US" dirty="0"/>
              <a:t>或</a:t>
            </a:r>
            <a:r>
              <a:rPr lang="en-US" altLang="zh-TW" dirty="0"/>
              <a:t>RC</a:t>
            </a:r>
            <a:r>
              <a:rPr lang="zh-TW" altLang="en-US" dirty="0"/>
              <a:t>加解密演算法對資料進行加密保護，只有具備解密金鑰的人員才得以解密，或者運用存取控制技術，讓非授權人員無法存取到機密資訊</a:t>
            </a:r>
          </a:p>
          <a:p>
            <a:pPr lvl="1">
              <a:buFont typeface="Times New Roman" panose="02020603050405020304" pitchFamily="18" charset="0"/>
              <a:buChar char="–"/>
            </a:pPr>
            <a:r>
              <a:rPr lang="zh-TW" altLang="en-US" dirty="0"/>
              <a:t>完整性保護：可採用雜湊函數與數位簽章技術，例如：</a:t>
            </a:r>
            <a:r>
              <a:rPr lang="en-US" altLang="zh-TW" dirty="0"/>
              <a:t>SHA</a:t>
            </a:r>
            <a:r>
              <a:rPr lang="zh-TW" altLang="en-US" dirty="0"/>
              <a:t>、</a:t>
            </a:r>
            <a:r>
              <a:rPr lang="en-US" altLang="zh-TW" dirty="0"/>
              <a:t>MD</a:t>
            </a:r>
            <a:r>
              <a:rPr lang="zh-TW" altLang="en-US" dirty="0"/>
              <a:t>雜湊函數或</a:t>
            </a:r>
            <a:r>
              <a:rPr lang="en-US" altLang="zh-TW" dirty="0"/>
              <a:t>RSA</a:t>
            </a:r>
            <a:r>
              <a:rPr lang="zh-TW" altLang="en-US" dirty="0"/>
              <a:t>數位簽章演算法，檢驗資訊在傳遞過程或保存期間是否被竄改，或者也可運用存取控制技術，讓非授權人員無法竄改資訊的內容</a:t>
            </a:r>
          </a:p>
          <a:p>
            <a:pPr lvl="1">
              <a:buFont typeface="Times New Roman" panose="02020603050405020304" pitchFamily="18" charset="0"/>
              <a:buChar char="–"/>
            </a:pPr>
            <a:r>
              <a:rPr lang="zh-TW" altLang="en-US" dirty="0"/>
              <a:t>可用性保護：可透過妥善的容量規劃確保系統資源</a:t>
            </a:r>
            <a:r>
              <a:rPr lang="en-US" altLang="zh-TW" dirty="0"/>
              <a:t>(</a:t>
            </a:r>
            <a:r>
              <a:rPr lang="zh-TW" altLang="en-US" dirty="0"/>
              <a:t>例如：磁碟空間、頻寬及記憶體</a:t>
            </a:r>
            <a:r>
              <a:rPr lang="en-US" altLang="zh-TW" dirty="0"/>
              <a:t>)</a:t>
            </a:r>
            <a:r>
              <a:rPr lang="zh-TW" altLang="en-US" dirty="0"/>
              <a:t>有足夠的容量可使用。透過備份機制，當系統故障時可藉由回存作業回復正常運作，透過容錯能力、備援及負載平衡技術，讓系統即使故障了也可以立即回復持續運作。也可透過存取控制技術，讓惡意破壞系統運作的行為無法發生，確保資訊的可用性</a:t>
            </a:r>
          </a:p>
          <a:p>
            <a:r>
              <a:rPr lang="zh-TW" altLang="en-US" dirty="0"/>
              <a:t>建議學員在分析資通安全的問題與思考其解決方案時，可以先將問題歸類，確定是屬於「機密性問題」、「完整性問題」或「可用性問題」後，就會比較容易對應到合適的解決方案。在同一個問題中可能同時包含有多重類別，例如：電腦被植入後門程式的問題，即同時破壞了電腦系統的「機密性」、「完整性」及「可用性」，因為後門程式的非授權植入，先破壞了電腦系統的完整性，接下來後門程式將電腦中的檔案外傳，就喪失了電腦系統的機密性，若後門程式具備蠕蟲密集感染的行為，也會導致電腦系統效能降低，網路頻寬被塞爆，因而降低了電腦系統的可用性</a:t>
            </a: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55771092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3"/>
          <p:cNvSpPr>
            <a:spLocks noGrp="1" noChangeArrowheads="1"/>
          </p:cNvSpPr>
          <p:nvPr>
            <p:ph type="body" idx="1"/>
          </p:nvPr>
        </p:nvSpPr>
        <p:spPr/>
        <p:txBody>
          <a:bodyPr/>
          <a:lstStyle/>
          <a:p>
            <a:r>
              <a:rPr lang="zh-TW" altLang="en-US" dirty="0"/>
              <a:t>定期性的系統稽核紀錄分析，是發現潛在問題的方法之一</a:t>
            </a:r>
            <a:endParaRPr lang="en-US" altLang="zh-TW" dirty="0"/>
          </a:p>
          <a:p>
            <a:pPr lvl="1">
              <a:buFont typeface="Times New Roman" panose="02020603050405020304" pitchFamily="18" charset="0"/>
              <a:buChar char="–"/>
            </a:pPr>
            <a:r>
              <a:rPr lang="zh-TW" altLang="en-US" dirty="0"/>
              <a:t>系統稽核紀錄，包含：所有存取行為紀錄</a:t>
            </a:r>
            <a:r>
              <a:rPr lang="en-US" altLang="zh-TW" dirty="0"/>
              <a:t>(</a:t>
            </a:r>
            <a:r>
              <a:rPr lang="zh-TW" altLang="en-US" dirty="0"/>
              <a:t>例如：防火牆存取紀錄</a:t>
            </a:r>
            <a:r>
              <a:rPr lang="en-US" altLang="zh-TW" dirty="0"/>
              <a:t>)</a:t>
            </a:r>
            <a:r>
              <a:rPr lang="zh-TW" altLang="en-US" dirty="0"/>
              <a:t>、安全相關紀錄</a:t>
            </a:r>
            <a:r>
              <a:rPr lang="en-US" altLang="zh-TW" dirty="0"/>
              <a:t>(</a:t>
            </a:r>
            <a:r>
              <a:rPr lang="zh-TW" altLang="en-US" dirty="0"/>
              <a:t>例如：登入與安全組態變更</a:t>
            </a:r>
            <a:r>
              <a:rPr lang="en-US" altLang="zh-TW" dirty="0"/>
              <a:t>)</a:t>
            </a:r>
            <a:r>
              <a:rPr lang="zh-TW" altLang="en-US" dirty="0"/>
              <a:t>及異常</a:t>
            </a:r>
            <a:r>
              <a:rPr lang="en-US" altLang="zh-TW" dirty="0"/>
              <a:t>/</a:t>
            </a:r>
            <a:r>
              <a:rPr lang="zh-TW" altLang="en-US" dirty="0"/>
              <a:t>錯誤</a:t>
            </a:r>
            <a:r>
              <a:rPr lang="en-US" altLang="zh-TW" dirty="0"/>
              <a:t>/</a:t>
            </a:r>
            <a:r>
              <a:rPr lang="zh-TW" altLang="en-US" dirty="0"/>
              <a:t>除錯訊息</a:t>
            </a:r>
          </a:p>
          <a:p>
            <a:pPr lvl="1">
              <a:buFont typeface="Times New Roman" panose="02020603050405020304" pitchFamily="18" charset="0"/>
              <a:buChar char="–"/>
            </a:pPr>
            <a:r>
              <a:rPr lang="zh-TW" altLang="en-US" dirty="0"/>
              <a:t>稽核紀錄分析的目的可發現異常行為，或者進行資安事件的追查</a:t>
            </a:r>
          </a:p>
          <a:p>
            <a:pPr lvl="1">
              <a:buFont typeface="Times New Roman" panose="02020603050405020304" pitchFamily="18" charset="0"/>
              <a:buChar char="–"/>
            </a:pPr>
            <a:r>
              <a:rPr lang="zh-TW" altLang="en-US" dirty="0"/>
              <a:t>稽核紀錄分析應定期執行，通常系統稽核紀錄相常多，以人工進行分析是相當大的管理負擔，機關可運用自動化統計分析或關聯分析降低分析的負擔</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4325198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type="body" idx="1"/>
          </p:nvPr>
        </p:nvSpPr>
        <p:spPr/>
        <p:txBody>
          <a:bodyPr/>
          <a:lstStyle/>
          <a:p>
            <a:r>
              <a:rPr lang="zh-TW" altLang="en-US" dirty="0"/>
              <a:t>系統稽核紀錄應被妥善的保護，以維護紀錄的完整性與可追究責任性。避免特權管理人員或攻擊者竄改或刪除稽核紀錄。相關保護的內容如下：</a:t>
            </a:r>
            <a:endParaRPr lang="en-US" altLang="zh-TW" dirty="0"/>
          </a:p>
          <a:p>
            <a:pPr lvl="1">
              <a:buFont typeface="Times New Roman" panose="02020603050405020304" pitchFamily="18" charset="0"/>
              <a:buChar char="–"/>
            </a:pPr>
            <a:r>
              <a:rPr lang="zh-TW" altLang="en-US" dirty="0"/>
              <a:t>保存期限應符合相關法規及政策要求</a:t>
            </a:r>
          </a:p>
          <a:p>
            <a:pPr lvl="1">
              <a:buFont typeface="Times New Roman" panose="02020603050405020304" pitchFamily="18" charset="0"/>
              <a:buChar char="–"/>
            </a:pPr>
            <a:r>
              <a:rPr lang="zh-TW" altLang="en-US" dirty="0"/>
              <a:t>保護方式應包含</a:t>
            </a:r>
          </a:p>
          <a:p>
            <a:pPr lvl="2">
              <a:buFont typeface="Wingdings" panose="05000000000000000000" pitchFamily="2" charset="2"/>
              <a:buChar char="Ø"/>
            </a:pPr>
            <a:r>
              <a:rPr lang="zh-TW" altLang="en-US" dirty="0"/>
              <a:t>規劃足夠的儲存空間並監控稽核紀錄儲存空間的使用率，當儲存空間不足時應發出警告，以避免稽核紀錄因空間不足而無法正常運作</a:t>
            </a:r>
          </a:p>
          <a:p>
            <a:pPr lvl="2">
              <a:buFont typeface="Wingdings" panose="05000000000000000000" pitchFamily="2" charset="2"/>
              <a:buChar char="Ø"/>
            </a:pPr>
            <a:r>
              <a:rPr lang="zh-TW" altLang="en-US" dirty="0"/>
              <a:t>防止非授權存取與變動，可採用「存取控管」技術以避免非授權存取，例如採用「雜湊」與「簽章技術」檢查非授權變動、或採用「唯讀儲存媒體」以避免非授權變動</a:t>
            </a:r>
          </a:p>
          <a:p>
            <a:pPr lvl="2">
              <a:buFont typeface="Wingdings" panose="05000000000000000000" pitchFamily="2" charset="2"/>
              <a:buChar char="Ø"/>
            </a:pPr>
            <a:r>
              <a:rPr lang="zh-TW" altLang="en-US" dirty="0"/>
              <a:t>系統之時間應定期同步，以確保稽核紀錄的時戳能代表事實發生的時間序，以利問題追查與分析</a:t>
            </a:r>
          </a:p>
          <a:p>
            <a:pPr lvl="2">
              <a:buFont typeface="Wingdings" panose="05000000000000000000" pitchFamily="2" charset="2"/>
              <a:buChar char="Ø"/>
            </a:pPr>
            <a:r>
              <a:rPr lang="zh-TW" altLang="en-US" dirty="0"/>
              <a:t>避免系統管理者竄改或刪除稽核紀錄，可將稽核紀錄以「即時匯出」至稽核紀錄伺服器的方式來保存</a:t>
            </a: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4541903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917180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8930400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電子郵件隱藏惡意程式</a:t>
            </a:r>
            <a:r>
              <a:rPr lang="en-US" altLang="zh-TW" dirty="0"/>
              <a:t>:</a:t>
            </a:r>
            <a:r>
              <a:rPr lang="zh-TW" altLang="en-US" dirty="0"/>
              <a:t>攻擊者</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將惡意程式隱藏在電子郵件中，</a:t>
            </a:r>
            <a:r>
              <a:rPr lang="zh-TW" altLang="en-US" dirty="0"/>
              <a:t>郵件主旨則加入收件者感興趣的標題，誘使收件者開啟郵件。</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過去造成重大災害的</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I LOVE YOU</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蠕蟲，就是一種利用社交工程散播的電腦病毒</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網路釣魚</a:t>
            </a:r>
            <a:r>
              <a:rPr lang="zh-TW" altLang="en-US" dirty="0"/>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偽裝知名企業或機關單位寄發電子郵件，通知收件者帳戶有安全疑慮，必須重新驗證密碼或登入某網址輸入個人資料。收件人若點選郵件中的鏈結，就下載了惡意程式，或在假網頁上輸入了帳號密碼或信用卡資料，造成銀行戶頭被盜領或盜刷等嚴重後果。有些假網頁與真實網站一模一樣，目的就是要誘騙受害者上當</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電話詐騙</a:t>
            </a:r>
            <a:r>
              <a:rPr lang="zh-TW" altLang="en-US" dirty="0"/>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攻擊者利用電話方式進行詐騙，例如</a:t>
            </a:r>
            <a:r>
              <a:rPr lang="zh-TW" altLang="en-US" dirty="0"/>
              <a:t>：</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lvl="1"/>
            <a:r>
              <a:rPr lang="zh-TW" altLang="en-US" dirty="0"/>
              <a:t>偽裝銀行人員，通知你銀行帳戶有問題，需重新輸入帳號密碼</a:t>
            </a:r>
            <a:endParaRPr lang="en-US" altLang="zh-TW" dirty="0"/>
          </a:p>
          <a:p>
            <a:pPr lvl="1"/>
            <a:r>
              <a:rPr lang="zh-TW" altLang="en-US" dirty="0"/>
              <a:t>偽裝某公司上司，因帳密忘記，要求你提供帳號密碼</a:t>
            </a:r>
            <a:endParaRPr lang="en-US" altLang="zh-TW" dirty="0"/>
          </a:p>
          <a:p>
            <a:pPr lvl="1"/>
            <a:r>
              <a:rPr lang="zh-TW" altLang="en-US" dirty="0"/>
              <a:t>偽裝網路商場人員，通知你公司作業疏失，多扣了款項</a:t>
            </a:r>
            <a:endParaRPr lang="en-US" altLang="zh-TW" dirty="0"/>
          </a:p>
          <a:p>
            <a:pPr lvl="1"/>
            <a:r>
              <a:rPr lang="zh-TW" altLang="en-US" dirty="0"/>
              <a:t>偽裝成國民年金承辦人員，聲稱國民年金要倒閉了，可幫你控管或以不同投資方式獲利</a:t>
            </a:r>
            <a:endParaRPr lang="en-US" altLang="zh-TW" dirty="0"/>
          </a:p>
          <a:p>
            <a:pPr marL="573750" marR="0" lvl="1" indent="-285750" algn="l" defTabSz="914400" rtl="0" eaLnBrk="0" fontAlgn="base" latinLnBrk="0" hangingPunct="0">
              <a:lnSpc>
                <a:spcPct val="120000"/>
              </a:lnSpc>
              <a:spcBef>
                <a:spcPts val="200"/>
              </a:spcBef>
              <a:spcAft>
                <a:spcPts val="200"/>
              </a:spcAft>
              <a:buClrTx/>
              <a:buSzTx/>
              <a:buFont typeface="Times New Roman" panose="02020603050405020304" pitchFamily="18" charset="0"/>
              <a:buChar char="–"/>
              <a:tabLst/>
              <a:defRPr/>
            </a:pPr>
            <a:r>
              <a:rPr lang="zh-TW" altLang="en-US" dirty="0"/>
              <a:t>偽裝某公司正進行抽獎，通知你抽中大獎，需事先支付稅金</a:t>
            </a:r>
          </a:p>
          <a:p>
            <a:pPr lvl="1"/>
            <a:endParaRPr lang="en-US" altLang="zh-TW" dirty="0"/>
          </a:p>
          <a:p>
            <a:pPr lvl="1"/>
            <a:endParaRPr lang="en-US" altLang="zh-TW" dirty="0"/>
          </a:p>
          <a:p>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endParaRPr lang="zh-TW" altLang="en-US" dirty="0"/>
          </a:p>
        </p:txBody>
      </p:sp>
    </p:spTree>
    <p:extLst>
      <p:ext uri="{BB962C8B-B14F-4D97-AF65-F5344CB8AC3E}">
        <p14:creationId xmlns:p14="http://schemas.microsoft.com/office/powerpoint/2010/main" val="28627794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偽裝修補程式：將惡意程式偽裝成微軟的修補程式，使用者若點選了這個檔案，並不會修補作業系統的漏洞，卻被安裝了竊取資料的木馬程式</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r>
              <a:rPr lang="en-US" altLang="zh-TW" dirty="0"/>
              <a:t>WIFI</a:t>
            </a:r>
            <a:r>
              <a:rPr lang="zh-TW" altLang="en-US" dirty="0"/>
              <a:t>免費熱點：攻擊者在公共場所設置免費熱點，使用者登入熱點後，個人資料及隱私將落入駭客手中</a:t>
            </a:r>
            <a:endParaRPr lang="en-US" altLang="zh-TW" dirty="0"/>
          </a:p>
          <a:p>
            <a:r>
              <a:rPr lang="zh-TW" altLang="en-US" dirty="0"/>
              <a:t>即時通訊：攻擊者發送詐騙訊息，吸引民眾點選釣魚網站連結。例如駭客</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偽造「瘋傳</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7-11</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限時發送</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100</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元禮券」、「</a:t>
            </a:r>
            <a:r>
              <a:rPr kumimoji="1" lang="en-US" altLang="zh-TW" sz="1400" b="0" i="0" kern="1200" baseline="0" noProof="0" dirty="0" err="1">
                <a:solidFill>
                  <a:schemeClr val="tx1"/>
                </a:solidFill>
                <a:effectLst/>
                <a:latin typeface="微軟正黑體" panose="020B0604030504040204" pitchFamily="34" charset="-120"/>
                <a:ea typeface="微軟正黑體" panose="020B0604030504040204" pitchFamily="34" charset="-120"/>
                <a:cs typeface="+mn-cs"/>
              </a:rPr>
              <a:t>FamilyMart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送全家千元禮券」等等詐騙帳號，吸引民眾加入好友或點選釣魚網站連結。</a:t>
            </a:r>
            <a:endParaRPr lang="zh-TW" altLang="en-US" dirty="0"/>
          </a:p>
        </p:txBody>
      </p:sp>
    </p:spTree>
    <p:extLst>
      <p:ext uri="{BB962C8B-B14F-4D97-AF65-F5344CB8AC3E}">
        <p14:creationId xmlns:p14="http://schemas.microsoft.com/office/powerpoint/2010/main" val="34345609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128681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6729863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4517657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059187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p:txBody>
          <a:bodyPr/>
          <a:lstStyle/>
          <a:p>
            <a:r>
              <a:rPr lang="zh-TW" altLang="en-US" dirty="0"/>
              <a:t>資通安全防護的課程，基本上就是圍繞在資通安全風險管理的議題上，因此透過這張風險關聯圖，可以清楚了解資訊風險產生的原因，哪些因素會使風險增加？哪些因素會使風險降低？</a:t>
            </a:r>
          </a:p>
          <a:p>
            <a:pPr lvl="1">
              <a:buFont typeface="Times New Roman" panose="02020603050405020304" pitchFamily="18" charset="0"/>
              <a:buChar char="–"/>
            </a:pPr>
            <a:r>
              <a:rPr lang="zh-TW" altLang="en-US" dirty="0"/>
              <a:t>資訊資產</a:t>
            </a:r>
            <a:r>
              <a:rPr lang="en-US" altLang="zh-TW" dirty="0"/>
              <a:t>(</a:t>
            </a:r>
            <a:r>
              <a:rPr lang="zh-TW" altLang="en-US" dirty="0"/>
              <a:t>資產</a:t>
            </a:r>
            <a:r>
              <a:rPr lang="en-US" altLang="zh-TW" dirty="0"/>
              <a:t>)</a:t>
            </a:r>
            <a:r>
              <a:rPr lang="zh-TW" altLang="en-US" dirty="0"/>
              <a:t>包含硬體</a:t>
            </a:r>
            <a:r>
              <a:rPr lang="en-US" altLang="zh-TW" dirty="0"/>
              <a:t>(</a:t>
            </a:r>
            <a:r>
              <a:rPr lang="zh-TW" altLang="en-US" dirty="0"/>
              <a:t>電腦、路由器、印表機等</a:t>
            </a:r>
            <a:r>
              <a:rPr lang="en-US" altLang="zh-TW" dirty="0"/>
              <a:t>)</a:t>
            </a:r>
            <a:r>
              <a:rPr lang="zh-TW" altLang="en-US" dirty="0"/>
              <a:t>、軟體及機密資訊，這些資產都具有「價值」</a:t>
            </a:r>
            <a:endParaRPr lang="en-US" altLang="zh-TW" dirty="0"/>
          </a:p>
          <a:p>
            <a:pPr lvl="1">
              <a:buFont typeface="Times New Roman" panose="02020603050405020304" pitchFamily="18" charset="0"/>
              <a:buChar char="–"/>
            </a:pPr>
            <a:r>
              <a:rPr lang="zh-TW" altLang="en-US" dirty="0"/>
              <a:t>所以本質上「資產價值」愈高的資訊，其潛在的「風險」也就愈高，通常國家軍事機密的價值，就比個人資料的價值高很多</a:t>
            </a:r>
          </a:p>
          <a:p>
            <a:pPr lvl="1">
              <a:buFont typeface="Times New Roman" panose="02020603050405020304" pitchFamily="18" charset="0"/>
              <a:buChar char="–"/>
            </a:pPr>
            <a:r>
              <a:rPr lang="zh-TW" altLang="en-US" dirty="0"/>
              <a:t>資訊資產可能面臨外在的「威脅」，例如：駭客入侵、地震及人為疏失，都會導致「風險」增加，所以「威脅」愈多愈大，資產的「風險」也愈高</a:t>
            </a:r>
          </a:p>
          <a:p>
            <a:pPr lvl="1">
              <a:buFont typeface="Times New Roman" panose="02020603050405020304" pitchFamily="18" charset="0"/>
              <a:buChar char="–"/>
            </a:pPr>
            <a:r>
              <a:rPr lang="zh-TW" altLang="en-US" dirty="0"/>
              <a:t>資訊資產本身暴露的「弱點」，例如：系統安全漏洞與登入帳號沒有設定通行碼，都會導致「風險」增加，所以「弱點」愈多，資產的「風險」也愈高</a:t>
            </a:r>
          </a:p>
          <a:p>
            <a:pPr lvl="1">
              <a:buFont typeface="Times New Roman" panose="02020603050405020304" pitchFamily="18" charset="0"/>
              <a:buChar char="–"/>
            </a:pPr>
            <a:r>
              <a:rPr lang="zh-TW" altLang="en-US" dirty="0"/>
              <a:t>「威脅」必須要能利用到資產本身可以運用到的「弱點」才會產生風險，例如：通行碼猜測攻擊的「威脅」，利用到沒有設定好系統通行碼的「弱點」，就會產生風險，如果系統設定了強固的通行碼，那通行碼猜測的攻擊，就不容易攻擊成功</a:t>
            </a:r>
          </a:p>
          <a:p>
            <a:pPr lvl="1">
              <a:buFont typeface="Times New Roman" panose="02020603050405020304" pitchFamily="18" charset="0"/>
              <a:buChar char="–"/>
            </a:pPr>
            <a:r>
              <a:rPr lang="zh-TW" altLang="en-US" dirty="0"/>
              <a:t>資訊資產面臨的潛在「風險」高低顯示其「安全要求」的程度高低</a:t>
            </a:r>
          </a:p>
          <a:p>
            <a:pPr lvl="1">
              <a:buFont typeface="Times New Roman" panose="02020603050405020304" pitchFamily="18" charset="0"/>
              <a:buChar char="–"/>
            </a:pPr>
            <a:r>
              <a:rPr lang="zh-TW" altLang="en-US" dirty="0"/>
              <a:t>要滿足資訊資產的「安全要求」，必須採用符合的「控制措施」，例如：強制通行碼複雜度、定期更換通行碼及連續登入失敗鎖定螢幕等方式</a:t>
            </a:r>
            <a:endParaRPr lang="en-US" altLang="zh-TW" dirty="0"/>
          </a:p>
          <a:p>
            <a:pPr lvl="1">
              <a:buFont typeface="Times New Roman" panose="02020603050405020304" pitchFamily="18" charset="0"/>
              <a:buChar char="–"/>
            </a:pPr>
            <a:r>
              <a:rPr lang="zh-TW" altLang="en-US" dirty="0"/>
              <a:t>運用安全「控制措施」降低「風險」</a:t>
            </a:r>
          </a:p>
          <a:p>
            <a:pPr lvl="1">
              <a:buFont typeface="Times New Roman" panose="02020603050405020304" pitchFamily="18" charset="0"/>
              <a:buChar char="–"/>
            </a:pPr>
            <a:r>
              <a:rPr lang="zh-TW" altLang="en-US" dirty="0"/>
              <a:t>同時也運用安全「控制措施」讓「威脅」發生時，資產能有足夠的預防抵抗能力</a:t>
            </a:r>
            <a:endParaRPr lang="en-US" altLang="zh-TW" dirty="0"/>
          </a:p>
          <a:p>
            <a:pPr marL="285750" indent="-285750">
              <a:buFont typeface="Wingdings" panose="05000000000000000000" pitchFamily="2" charset="2"/>
              <a:buChar char="l"/>
            </a:pPr>
            <a:r>
              <a:rPr lang="zh-TW" altLang="en-US" dirty="0"/>
              <a:t>名詞定義：</a:t>
            </a:r>
            <a:endParaRPr lang="en-US" altLang="zh-TW" dirty="0"/>
          </a:p>
          <a:p>
            <a:pPr lvl="1">
              <a:buFont typeface="Times New Roman" panose="02020603050405020304" pitchFamily="18" charset="0"/>
              <a:buChar char="–"/>
            </a:pPr>
            <a:r>
              <a:rPr lang="zh-TW" altLang="en-US" dirty="0"/>
              <a:t>資產</a:t>
            </a:r>
            <a:r>
              <a:rPr lang="en-US" altLang="zh-TW" dirty="0"/>
              <a:t>(Asset)</a:t>
            </a:r>
            <a:r>
              <a:rPr lang="zh-TW" altLang="en-US" dirty="0"/>
              <a:t>：一種實體或邏輯的資源，對組織而言是有價值的</a:t>
            </a:r>
            <a:r>
              <a:rPr lang="en-US" altLang="zh-TW" dirty="0"/>
              <a:t>(</a:t>
            </a:r>
            <a:r>
              <a:rPr lang="zh-TW" altLang="en-US" dirty="0"/>
              <a:t>包含：軟體、人員、設施、服務及信譽等</a:t>
            </a:r>
            <a:r>
              <a:rPr lang="en-US" altLang="zh-TW" dirty="0"/>
              <a:t>)</a:t>
            </a:r>
            <a:endParaRPr lang="zh-TW" altLang="en-US" dirty="0"/>
          </a:p>
          <a:p>
            <a:pPr lvl="1">
              <a:buFont typeface="Times New Roman" panose="02020603050405020304" pitchFamily="18" charset="0"/>
              <a:buChar char="–"/>
            </a:pPr>
            <a:r>
              <a:rPr lang="zh-TW" altLang="en-US" dirty="0"/>
              <a:t>弱點</a:t>
            </a:r>
            <a:r>
              <a:rPr lang="en-US" altLang="zh-TW" dirty="0"/>
              <a:t>(Vulnerability)</a:t>
            </a:r>
            <a:r>
              <a:rPr lang="zh-TW" altLang="en-US" dirty="0"/>
              <a:t>：資產本身具備的脆弱性，若被揭露會造成資訊機密性、完整性及可用性的損害</a:t>
            </a:r>
          </a:p>
          <a:p>
            <a:pPr lvl="1" algn="just"/>
            <a:r>
              <a:rPr lang="zh-TW" altLang="en-US" dirty="0"/>
              <a:t>威脅</a:t>
            </a:r>
            <a:r>
              <a:rPr lang="en-US" altLang="zh-TW" dirty="0"/>
              <a:t>(Threat)</a:t>
            </a:r>
            <a:r>
              <a:rPr lang="zh-TW" altLang="en-US" dirty="0"/>
              <a:t>：</a:t>
            </a:r>
            <a:r>
              <a:rPr lang="zh-TW" altLang="en-US" sz="1400" dirty="0"/>
              <a:t>可能會對資產造成損害的個體</a:t>
            </a:r>
          </a:p>
          <a:p>
            <a:pPr lvl="1">
              <a:buFont typeface="Times New Roman" panose="02020603050405020304" pitchFamily="18" charset="0"/>
              <a:buChar char="–"/>
            </a:pPr>
            <a:r>
              <a:rPr lang="zh-TW" altLang="en-US" dirty="0"/>
              <a:t>風險</a:t>
            </a:r>
            <a:r>
              <a:rPr lang="en-US" altLang="zh-TW" dirty="0"/>
              <a:t>(Risk)</a:t>
            </a:r>
            <a:r>
              <a:rPr lang="zh-TW" altLang="en-US" dirty="0"/>
              <a:t>：當威脅成功揭露弱點後可能產生的損害程度</a:t>
            </a:r>
          </a:p>
          <a:p>
            <a:pPr lvl="1">
              <a:buFont typeface="Times New Roman" panose="02020603050405020304" pitchFamily="18" charset="0"/>
              <a:buChar char="–"/>
            </a:pPr>
            <a:r>
              <a:rPr lang="zh-TW" altLang="en-US" dirty="0"/>
              <a:t>控制措施</a:t>
            </a:r>
            <a:r>
              <a:rPr lang="en-US" altLang="zh-TW" dirty="0"/>
              <a:t>(Control</a:t>
            </a:r>
            <a:r>
              <a:rPr lang="zh-TW" altLang="en-US" dirty="0"/>
              <a:t>、</a:t>
            </a:r>
            <a:r>
              <a:rPr lang="en-US" altLang="zh-TW" dirty="0"/>
              <a:t>Safeguards</a:t>
            </a:r>
            <a:r>
              <a:rPr lang="zh-TW" altLang="en-US" dirty="0"/>
              <a:t>或</a:t>
            </a:r>
            <a:r>
              <a:rPr lang="en-US" altLang="zh-TW" dirty="0"/>
              <a:t>Countermeasure)</a:t>
            </a:r>
            <a:r>
              <a:rPr lang="zh-TW" altLang="en-US" dirty="0"/>
              <a:t>：用來降低風險發生的措施或防護機制</a:t>
            </a:r>
          </a:p>
          <a:p>
            <a:pPr lvl="0">
              <a:buFont typeface="Times New Roman" panose="02020603050405020304" pitchFamily="18" charset="0"/>
              <a:buChar char="–"/>
            </a:pPr>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8435225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903288" y="739775"/>
            <a:ext cx="4935537" cy="3702050"/>
          </a:xfrm>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7266168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903288" y="739775"/>
            <a:ext cx="4935537" cy="3702050"/>
          </a:xfrm>
          <a:ln/>
        </p:spPr>
      </p:sp>
      <p:sp>
        <p:nvSpPr>
          <p:cNvPr id="16793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lgn="just">
              <a:lnSpc>
                <a:spcPct val="80000"/>
              </a:lnSpc>
              <a:defRPr/>
            </a:pPr>
            <a:endParaRPr lang="zh-TW" altLang="en-US" dirty="0"/>
          </a:p>
        </p:txBody>
      </p:sp>
    </p:spTree>
    <p:extLst>
      <p:ext uri="{BB962C8B-B14F-4D97-AF65-F5344CB8AC3E}">
        <p14:creationId xmlns:p14="http://schemas.microsoft.com/office/powerpoint/2010/main" val="237894461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xfrm>
            <a:off x="977900" y="763588"/>
            <a:ext cx="5086350" cy="3816350"/>
          </a:xfrm>
          <a:ln/>
        </p:spPr>
      </p:sp>
      <p:sp>
        <p:nvSpPr>
          <p:cNvPr id="603139" name="Rectangle 3"/>
          <p:cNvSpPr>
            <a:spLocks noGrp="1" noChangeArrowheads="1"/>
          </p:cNvSpPr>
          <p:nvPr>
            <p:ph type="body" idx="1"/>
          </p:nvPr>
        </p:nvSpPr>
        <p:spPr/>
        <p:txBody>
          <a:bodyPr/>
          <a:lstStyle/>
          <a:p>
            <a:pPr algn="just">
              <a:defRPr/>
            </a:pPr>
            <a:r>
              <a:rPr lang="zh-TW" altLang="en-US" dirty="0"/>
              <a:t>備份方式大致可區分為下列三種：</a:t>
            </a:r>
            <a:endParaRPr lang="en-US" altLang="zh-TW" dirty="0"/>
          </a:p>
          <a:p>
            <a:pPr lvl="1">
              <a:defRPr/>
            </a:pPr>
            <a:r>
              <a:rPr lang="zh-TW" altLang="en-US" dirty="0"/>
              <a:t>完整備份：將要備份的檔案完整地複製一份保存在備份儲存媒體中，通常備份所需要花的時間較久，但備份的資料較完整</a:t>
            </a:r>
          </a:p>
          <a:p>
            <a:pPr lvl="1">
              <a:defRPr/>
            </a:pPr>
            <a:r>
              <a:rPr lang="zh-TW" altLang="en-US" dirty="0"/>
              <a:t>差異備份：針對前次執行完整備份後，內容有變更或新增的檔案進行備份，其備份效率較完整備份佳，回復時將前一次完整備分回復後，再將最新的差異備份回復</a:t>
            </a:r>
          </a:p>
          <a:p>
            <a:pPr lvl="1">
              <a:defRPr/>
            </a:pPr>
            <a:r>
              <a:rPr lang="zh-TW" altLang="en-US" dirty="0"/>
              <a:t>增量備份：指對上一次完整備份或增量備份後，內容有變更或新增的檔案進行備份，其備份效率最佳。回復時除了回復完整備份，還需將每一次的增量備份都回復回去</a:t>
            </a:r>
            <a:endParaRPr lang="en-US" altLang="zh-TW" dirty="0"/>
          </a:p>
          <a:p>
            <a:pPr marL="177750" lvl="0" indent="-285750" algn="just">
              <a:buFont typeface="Wingdings" panose="05000000000000000000" pitchFamily="2" charset="2"/>
              <a:buChar char="l"/>
              <a:defRPr/>
            </a:pPr>
            <a:r>
              <a:rPr lang="zh-TW" altLang="en-US" dirty="0"/>
              <a:t>差異備份回復速度快也比較簡單，但通常備份的時間比較久</a:t>
            </a:r>
          </a:p>
          <a:p>
            <a:pPr lvl="0">
              <a:defRPr/>
            </a:pPr>
            <a:r>
              <a:rPr lang="zh-TW" altLang="en-US" dirty="0"/>
              <a:t>增量備份回復比較複雜，需依序將所有增量備份回復才能回復資料，但是通常每次的備份時間比較短</a:t>
            </a:r>
          </a:p>
          <a:p>
            <a:pPr marL="177750" lvl="0" indent="-285750" algn="just">
              <a:buFont typeface="Wingdings" panose="05000000000000000000" pitchFamily="2" charset="2"/>
              <a:buChar char="l"/>
              <a:defRPr/>
            </a:pPr>
            <a:r>
              <a:rPr lang="zh-TW" altLang="en-US" dirty="0"/>
              <a:t>可依照個人或各機關的需求選擇合適的備份模式</a:t>
            </a:r>
          </a:p>
          <a:p>
            <a:pPr marL="468000" lvl="1" indent="-288000" algn="just">
              <a:buFont typeface="Wingdings" panose="05000000000000000000" pitchFamily="2" charset="2"/>
              <a:buChar char="ü"/>
              <a:defRPr/>
            </a:pPr>
            <a:endParaRPr lang="zh-TW" altLang="en-US" dirty="0"/>
          </a:p>
        </p:txBody>
      </p:sp>
    </p:spTree>
    <p:extLst>
      <p:ext uri="{BB962C8B-B14F-4D97-AF65-F5344CB8AC3E}">
        <p14:creationId xmlns:p14="http://schemas.microsoft.com/office/powerpoint/2010/main" val="415273568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xfrm>
            <a:off x="977900" y="763588"/>
            <a:ext cx="5086350" cy="3816350"/>
          </a:xfrm>
          <a:ln/>
        </p:spPr>
      </p:sp>
      <p:sp>
        <p:nvSpPr>
          <p:cNvPr id="323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TW" altLang="en-US" dirty="0"/>
          </a:p>
        </p:txBody>
      </p:sp>
    </p:spTree>
    <p:extLst>
      <p:ext uri="{BB962C8B-B14F-4D97-AF65-F5344CB8AC3E}">
        <p14:creationId xmlns:p14="http://schemas.microsoft.com/office/powerpoint/2010/main" val="3440958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noChangeArrowheads="1" noTextEdit="1"/>
          </p:cNvSpPr>
          <p:nvPr>
            <p:ph type="sldImg"/>
          </p:nvPr>
        </p:nvSpPr>
        <p:spPr>
          <a:xfrm>
            <a:off x="977900" y="763588"/>
            <a:ext cx="5086350" cy="3816350"/>
          </a:xfrm>
          <a:ln/>
        </p:spPr>
      </p:sp>
      <p:sp>
        <p:nvSpPr>
          <p:cNvPr id="325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TW" altLang="en-US" dirty="0"/>
          </a:p>
        </p:txBody>
      </p:sp>
    </p:spTree>
    <p:extLst>
      <p:ext uri="{BB962C8B-B14F-4D97-AF65-F5344CB8AC3E}">
        <p14:creationId xmlns:p14="http://schemas.microsoft.com/office/powerpoint/2010/main" val="331604253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noTextEdit="1"/>
          </p:cNvSpPr>
          <p:nvPr>
            <p:ph type="sldImg"/>
          </p:nvPr>
        </p:nvSpPr>
        <p:spPr>
          <a:xfrm>
            <a:off x="977900" y="763588"/>
            <a:ext cx="5086350" cy="3816350"/>
          </a:xfrm>
          <a:ln/>
        </p:spPr>
      </p:sp>
      <p:sp>
        <p:nvSpPr>
          <p:cNvPr id="327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TW" altLang="en-US" dirty="0"/>
              <a:t>備份模式分為異地與本地兩種，也就是備份檔案與實際檔案之實體環境是否在一起</a:t>
            </a:r>
          </a:p>
          <a:p>
            <a:pPr algn="just"/>
            <a:r>
              <a:rPr lang="zh-TW" altLang="en-US" dirty="0"/>
              <a:t>本地備份將檔案儲存至備份媒體後，保存於原地點，如果使用的備份媒體存在於同一部電腦的硬碟中，雖然備份的程序最簡便，但是當電腦硬碟故障時，備份資料亦同時受損，則備份的效能無法發揮。又如備份媒體使用光碟片，但保存於同一機房中，雖然可以避免前例硬碟故障的問題，但若機房發生火警，則備份資料亦可能同時毀損。因此本地備份的優點是：備份與回存的速度最快且成本較低，但其缺點是備份資料與線上原始資料一起被毀損的機會較大</a:t>
            </a:r>
            <a:endParaRPr lang="en-US" altLang="zh-TW" dirty="0"/>
          </a:p>
          <a:p>
            <a:pPr algn="just"/>
            <a:endParaRPr lang="en-US" altLang="zh-TW" dirty="0"/>
          </a:p>
        </p:txBody>
      </p:sp>
    </p:spTree>
    <p:extLst>
      <p:ext uri="{BB962C8B-B14F-4D97-AF65-F5344CB8AC3E}">
        <p14:creationId xmlns:p14="http://schemas.microsoft.com/office/powerpoint/2010/main" val="234876043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Rot="1" noChangeAspect="1" noChangeArrowheads="1" noTextEdit="1"/>
          </p:cNvSpPr>
          <p:nvPr>
            <p:ph type="sldImg"/>
          </p:nvPr>
        </p:nvSpPr>
        <p:spPr>
          <a:xfrm>
            <a:off x="977900" y="763588"/>
            <a:ext cx="5086350" cy="3816350"/>
          </a:xfrm>
          <a:ln/>
        </p:spPr>
      </p:sp>
      <p:sp>
        <p:nvSpPr>
          <p:cNvPr id="329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just"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t>異地備份是將檔案儲存至備份媒體後，保存於不同地點，此模式的備份程序較複雜且所耗費成本較高，但可避免本地備份同時被毀損的安全問題。若異地備份地點與線上原始資料的距離愈遠，其遭受實體威脅而同時毀損的機會也較低，例如：當地震發生時，相距</a:t>
            </a:r>
            <a:r>
              <a:rPr lang="en-US" altLang="zh-TW" dirty="0"/>
              <a:t>10</a:t>
            </a:r>
            <a:r>
              <a:rPr lang="zh-TW" altLang="en-US" dirty="0"/>
              <a:t>公里內的距離可能遭受同樣程度的毀損，但相隔</a:t>
            </a:r>
            <a:r>
              <a:rPr lang="en-US" altLang="zh-TW" dirty="0"/>
              <a:t>100</a:t>
            </a:r>
            <a:r>
              <a:rPr lang="zh-TW" altLang="en-US" dirty="0"/>
              <a:t>公里的距離則其毀損程度可能就大不相同。但若採用異地備份，在將備份資料傳送或運輸至備份地點時，要特別注意備份資料的安全控管，避免備份資料在傳輸過程中被監聽、遺失、竄改或毀壞。</a:t>
            </a:r>
            <a:r>
              <a:rPr lang="zh-TW" altLang="en-US" dirty="0">
                <a:latin typeface="微軟正黑體" panose="020B0604030504040204" pitchFamily="34" charset="-120"/>
                <a:ea typeface="微軟正黑體" panose="020B0604030504040204" pitchFamily="34" charset="-120"/>
              </a:rPr>
              <a:t>也要注意備份資料的加密與儲存環境的實體保護</a:t>
            </a:r>
            <a:endParaRPr lang="en-US" altLang="zh-TW" dirty="0"/>
          </a:p>
          <a:p>
            <a:pPr algn="just"/>
            <a:r>
              <a:rPr lang="zh-TW" altLang="en-US" dirty="0"/>
              <a:t>在規劃異地備份的儲存位置時，應依據台灣的地理特性考慮地震帶、颱風及土石流等因素，規避同時受災的可能性。例如：水災發生時若備份儲存在同一縣市，有可能同時受災，但若儲存在不同縣市，就不會同時面臨同一個水災的威脅</a:t>
            </a:r>
            <a:endParaRPr lang="en-US" altLang="zh-TW" dirty="0"/>
          </a:p>
          <a:p>
            <a:pPr algn="just"/>
            <a:endParaRPr lang="zh-TW" altLang="en-US" dirty="0"/>
          </a:p>
          <a:p>
            <a:pPr algn="just"/>
            <a:endParaRPr lang="zh-TW" altLang="en-US" dirty="0"/>
          </a:p>
        </p:txBody>
      </p:sp>
    </p:spTree>
    <p:extLst>
      <p:ext uri="{BB962C8B-B14F-4D97-AF65-F5344CB8AC3E}">
        <p14:creationId xmlns:p14="http://schemas.microsoft.com/office/powerpoint/2010/main" val="25603356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903288" y="739775"/>
            <a:ext cx="4935537" cy="3702050"/>
          </a:xfrm>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827" tIns="45414" rIns="90827" bIns="45414"/>
          <a:lstStyle/>
          <a:p>
            <a:pPr marL="288000" marR="0" lvl="0" indent="-288000" algn="just"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endParaRPr lang="zh-TW" altLang="en-US" dirty="0"/>
          </a:p>
        </p:txBody>
      </p:sp>
    </p:spTree>
    <p:extLst>
      <p:ext uri="{BB962C8B-B14F-4D97-AF65-F5344CB8AC3E}">
        <p14:creationId xmlns:p14="http://schemas.microsoft.com/office/powerpoint/2010/main" val="8027850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69271966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type="body" idx="1"/>
          </p:nvPr>
        </p:nvSpPr>
        <p:spPr/>
        <p:txBody>
          <a:bodyPr/>
          <a:lstStyle/>
          <a:p>
            <a:r>
              <a:rPr lang="zh-TW" altLang="en-US" dirty="0"/>
              <a:t>所謂媒體，包含：磁碟、磁帶、光碟及紙張等，用來登載與儲存資訊，因此也稱為「儲存媒體」，媒體應被妥善保護，以免儲存在其中的機敏資訊外洩</a:t>
            </a:r>
            <a:endParaRPr lang="en-US" altLang="zh-TW" dirty="0"/>
          </a:p>
          <a:p>
            <a:r>
              <a:rPr lang="zh-TW" altLang="en-US" dirty="0"/>
              <a:t>媒體控管包含下列的工作：</a:t>
            </a:r>
            <a:endParaRPr lang="en-US" altLang="zh-TW" dirty="0"/>
          </a:p>
          <a:p>
            <a:pPr lvl="1">
              <a:buFont typeface="Times New Roman" panose="02020603050405020304" pitchFamily="18" charset="0"/>
              <a:buChar char="–"/>
            </a:pPr>
            <a:r>
              <a:rPr lang="zh-TW" altLang="en-US" dirty="0"/>
              <a:t>標示：在媒體外部明顯處應清楚標示媒體內儲存資訊的類型與機密等級等資訊，以利處理人員可清楚識別</a:t>
            </a:r>
          </a:p>
          <a:p>
            <a:pPr lvl="1">
              <a:buFont typeface="Times New Roman" panose="02020603050405020304" pitchFamily="18" charset="0"/>
              <a:buChar char="–"/>
            </a:pPr>
            <a:r>
              <a:rPr lang="zh-TW" altLang="en-US" dirty="0"/>
              <a:t>使用紀錄：媒體的使用應被記錄以利稽查，尤其是可攜式媒體</a:t>
            </a:r>
          </a:p>
          <a:p>
            <a:pPr lvl="1">
              <a:buFont typeface="Times New Roman" panose="02020603050405020304" pitchFamily="18" charset="0"/>
              <a:buChar char="–"/>
            </a:pPr>
            <a:r>
              <a:rPr lang="zh-TW" altLang="en-US" dirty="0"/>
              <a:t>完整性檢查：媒體內容是否被非授權竄改，可運用完整性檢查的技術</a:t>
            </a:r>
            <a:r>
              <a:rPr lang="en-US" altLang="zh-TW" dirty="0"/>
              <a:t>(</a:t>
            </a:r>
            <a:r>
              <a:rPr lang="zh-TW" altLang="en-US" dirty="0"/>
              <a:t>例如：雜湊與簽章等</a:t>
            </a:r>
            <a:r>
              <a:rPr lang="en-US" altLang="zh-TW" dirty="0"/>
              <a:t>)</a:t>
            </a:r>
            <a:r>
              <a:rPr lang="zh-TW" altLang="en-US" dirty="0"/>
              <a:t>進行檢查</a:t>
            </a:r>
          </a:p>
          <a:p>
            <a:pPr lvl="1">
              <a:buFont typeface="Times New Roman" panose="02020603050405020304" pitchFamily="18" charset="0"/>
              <a:buChar char="–"/>
            </a:pPr>
            <a:r>
              <a:rPr lang="zh-TW" altLang="en-US" dirty="0"/>
              <a:t>實體存取保護：媒體存放的位置應進行存取控管，其控管的安全等級必須與儲存媒體內的資通安全等級相同</a:t>
            </a:r>
          </a:p>
          <a:p>
            <a:pPr lvl="1">
              <a:buFont typeface="Times New Roman" panose="02020603050405020304" pitchFamily="18" charset="0"/>
              <a:buChar char="–"/>
            </a:pPr>
            <a:r>
              <a:rPr lang="zh-TW" altLang="en-US" dirty="0"/>
              <a:t>存放環境保護：由於媒體大多屬於磁性物體，因此容易受電磁波干擾或溫濕度的破壞，所以對於儲存空間之環境應加以保護與控制</a:t>
            </a:r>
          </a:p>
          <a:p>
            <a:pPr lvl="1">
              <a:buFont typeface="Times New Roman" panose="02020603050405020304" pitchFamily="18" charset="0"/>
              <a:buChar char="–"/>
            </a:pPr>
            <a:r>
              <a:rPr lang="zh-TW" altLang="en-US" dirty="0"/>
              <a:t>運送保護：媒體在運送過程中應防止其遭受破壞或遺失的威脅，在許多案例中，個人資料外洩最大的原因為媒體在運輸過程中遺失</a:t>
            </a:r>
          </a:p>
          <a:p>
            <a:pPr lvl="1">
              <a:buFont typeface="Times New Roman" panose="02020603050405020304" pitchFamily="18" charset="0"/>
              <a:buChar char="–"/>
            </a:pPr>
            <a:r>
              <a:rPr lang="zh-TW" altLang="en-US" dirty="0"/>
              <a:t>重用安全：當儲存媒體不在機密等級較高的作業環境中使用，而要重新在較低機密等級的作業環境中使用時，應確保原來儲存的資訊被安全的刪除或清除，以避免資訊殘存的問題，導致機密資訊外洩</a:t>
            </a:r>
          </a:p>
          <a:p>
            <a:pPr lvl="1">
              <a:buFont typeface="Times New Roman" panose="02020603050405020304" pitchFamily="18" charset="0"/>
              <a:buChar char="–"/>
            </a:pPr>
            <a:r>
              <a:rPr lang="zh-TW" altLang="en-US" dirty="0"/>
              <a:t>銷毀與丟棄：當儲存媒體因使用年限或故障等任何原因不再使用時，於銷毀與丟棄前，應將原來的資料安全的刪除，或者將儲存媒體澈底破壞，以確保無法從銷毀與丟棄的媒體中讀出任何資訊</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478697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t>資通安全防護工作若有一個淺顯易懂的指引，就能夠降低執行的門檻。</a:t>
            </a:r>
            <a:r>
              <a:rPr lang="en-US" altLang="zh-TW" dirty="0"/>
              <a:t>NIST</a:t>
            </a:r>
            <a:r>
              <a:rPr lang="zh-TW" altLang="en-US" dirty="0"/>
              <a:t>網路安全框架（</a:t>
            </a:r>
            <a:r>
              <a:rPr lang="en-US" altLang="zh-TW" dirty="0"/>
              <a:t>Cybersecurity Framework</a:t>
            </a:r>
            <a:r>
              <a:rPr lang="zh-TW" altLang="en-US" dirty="0"/>
              <a:t>，</a:t>
            </a:r>
            <a:r>
              <a:rPr lang="en-US" altLang="zh-TW" dirty="0"/>
              <a:t>CSF</a:t>
            </a:r>
            <a:r>
              <a:rPr lang="zh-TW" altLang="en-US" dirty="0"/>
              <a:t>）歸納出網路環境需要執行資安防護的面向，美國、英國等國的公部門與企業，也導入了這個框架，管控網路環境的資通安全</a:t>
            </a:r>
            <a:endParaRPr lang="en-US" altLang="zh-TW" dirty="0"/>
          </a:p>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t>網路安全框架</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包含框架核心</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(Framework Core)</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、框架執行的層級</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(Framework Tiers)</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及框架組態</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(Framework Profiles)</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。以功能的角度，分別是資安防護檢核表、落實程度及現況描述</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框架核心包含識別</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(Identify)</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、保護</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(Protect)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、偵測</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(Detect)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、回應</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(Respond)</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及復原</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(Recover)5</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大功能面向。這</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5</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大功能面向，主要是針對企業遭受攻擊的各個階段，也就是事前</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識別與防禦</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、事中</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偵測</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，以及事後</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因應與復原</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，所需採取的措施，進行探討</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t>資料來源：</a:t>
            </a:r>
            <a:endParaRPr lang="en-US" altLang="zh-TW" dirty="0"/>
          </a:p>
          <a:p>
            <a:pPr marL="573750" marR="0" lvl="1" indent="-285750" algn="l" defTabSz="914400" rtl="0" eaLnBrk="0" fontAlgn="base" latinLnBrk="0" hangingPunct="0">
              <a:lnSpc>
                <a:spcPct val="120000"/>
              </a:lnSpc>
              <a:spcBef>
                <a:spcPts val="200"/>
              </a:spcBef>
              <a:spcAft>
                <a:spcPts val="200"/>
              </a:spcAft>
              <a:buClrTx/>
              <a:buSzTx/>
              <a:buFont typeface="Times New Roman" panose="02020603050405020304" pitchFamily="18" charset="0"/>
              <a:buChar char="–"/>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https://www.bsigroup.com/localfiles/zh-tw/e-news/no177/nist-cybersecurity-framework-peter-wu.pdf</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573750" marR="0" lvl="1" indent="-285750" algn="l" defTabSz="914400" rtl="0" eaLnBrk="0" fontAlgn="base" latinLnBrk="0" hangingPunct="0">
              <a:lnSpc>
                <a:spcPct val="120000"/>
              </a:lnSpc>
              <a:spcBef>
                <a:spcPts val="200"/>
              </a:spcBef>
              <a:spcAft>
                <a:spcPts val="200"/>
              </a:spcAft>
              <a:buClrTx/>
              <a:buSzTx/>
              <a:buFont typeface="Times New Roman" panose="02020603050405020304" pitchFamily="18" charset="0"/>
              <a:buChar char="–"/>
              <a:tabLst/>
              <a:defRPr/>
            </a:pP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https://www.ithome.com.tw/article/129614</a:t>
            </a:r>
          </a:p>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endParaRPr lang="zh-TW" altLang="en-US" sz="1400" dirty="0"/>
          </a:p>
          <a:p>
            <a:endParaRPr lang="zh-TW" altLang="en-US" dirty="0"/>
          </a:p>
        </p:txBody>
      </p:sp>
    </p:spTree>
    <p:extLst>
      <p:ext uri="{BB962C8B-B14F-4D97-AF65-F5344CB8AC3E}">
        <p14:creationId xmlns:p14="http://schemas.microsoft.com/office/powerpoint/2010/main" val="37496885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5" name="Rectangle 3"/>
          <p:cNvSpPr>
            <a:spLocks noGrp="1" noChangeArrowheads="1"/>
          </p:cNvSpPr>
          <p:nvPr>
            <p:ph type="body" idx="1"/>
          </p:nvPr>
        </p:nvSpPr>
        <p:spPr/>
        <p:txBody>
          <a:bodyPr/>
          <a:lstStyle/>
          <a:p>
            <a:r>
              <a:rPr lang="zh-TW" altLang="en-US" dirty="0"/>
              <a:t>在媒體外部明顯處應清楚標示媒體內儲存資訊的類型與機密等級等資訊，以利處理人員可清楚識別</a:t>
            </a:r>
            <a:endParaRPr lang="en-US" altLang="zh-TW" dirty="0"/>
          </a:p>
          <a:p>
            <a:pPr lvl="1">
              <a:buFont typeface="Times New Roman" panose="02020603050405020304" pitchFamily="18" charset="0"/>
              <a:buChar char="–"/>
            </a:pPr>
            <a:r>
              <a:rPr lang="zh-TW" altLang="en-US" dirty="0"/>
              <a:t>其標示項目可包含：</a:t>
            </a:r>
          </a:p>
          <a:p>
            <a:pPr lvl="2">
              <a:buFont typeface="Wingdings" panose="05000000000000000000" pitchFamily="2" charset="2"/>
              <a:buChar char="Ø"/>
            </a:pPr>
            <a:r>
              <a:rPr lang="zh-TW" altLang="en-US" dirty="0"/>
              <a:t>名稱與版本</a:t>
            </a:r>
          </a:p>
          <a:p>
            <a:pPr lvl="2">
              <a:buFont typeface="Wingdings" panose="05000000000000000000" pitchFamily="2" charset="2"/>
              <a:buChar char="Ø"/>
            </a:pPr>
            <a:r>
              <a:rPr lang="zh-TW" altLang="en-US" dirty="0"/>
              <a:t>機密等級</a:t>
            </a:r>
          </a:p>
          <a:p>
            <a:pPr lvl="2">
              <a:buFont typeface="Wingdings" panose="05000000000000000000" pitchFamily="2" charset="2"/>
              <a:buChar char="Ø"/>
            </a:pPr>
            <a:r>
              <a:rPr lang="zh-TW" altLang="en-US" dirty="0"/>
              <a:t>建立者</a:t>
            </a:r>
          </a:p>
          <a:p>
            <a:pPr lvl="2">
              <a:buFont typeface="Wingdings" panose="05000000000000000000" pitchFamily="2" charset="2"/>
              <a:buChar char="Ø"/>
            </a:pPr>
            <a:r>
              <a:rPr lang="zh-TW" altLang="en-US" dirty="0"/>
              <a:t>建立日期</a:t>
            </a:r>
          </a:p>
          <a:p>
            <a:pPr lvl="2">
              <a:buFont typeface="Wingdings" panose="05000000000000000000" pitchFamily="2" charset="2"/>
              <a:buChar char="Ø"/>
            </a:pPr>
            <a:r>
              <a:rPr lang="zh-TW" altLang="en-US" dirty="0"/>
              <a:t>保存期限</a:t>
            </a:r>
          </a:p>
          <a:p>
            <a:pPr lvl="2">
              <a:buFont typeface="Wingdings" panose="05000000000000000000" pitchFamily="2" charset="2"/>
              <a:buChar char="Ø"/>
            </a:pPr>
            <a:r>
              <a:rPr lang="zh-TW" altLang="en-US" dirty="0"/>
              <a:t>應銷毀日期</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35865841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當儲存媒體不在機密等級較高的作業環境中使用，而要重新在較低機密等級的作業環境中使用時，應確保原來儲存的資訊被安全的刪除或清除，以避免資訊殘存的問題，導致機密資訊外洩</a:t>
            </a:r>
          </a:p>
          <a:p>
            <a:pPr marL="285750" lvl="1">
              <a:buFont typeface="Wingdings" panose="05000000000000000000" pitchFamily="2" charset="2"/>
              <a:buChar char="l"/>
            </a:pPr>
            <a:r>
              <a:rPr lang="zh-TW" altLang="en-US" dirty="0"/>
              <a:t>刪除檔案或格式化是不夠安全的，因為刪除或格式化只能刪除檔案指標，磁區內的資料有機會被復原</a:t>
            </a:r>
            <a:endParaRPr lang="en-US" altLang="zh-TW" dirty="0"/>
          </a:p>
          <a:p>
            <a:pPr marL="285750" lvl="1">
              <a:buFont typeface="Wingdings" panose="05000000000000000000" pitchFamily="2" charset="2"/>
              <a:buChar char="l"/>
            </a:pPr>
            <a:r>
              <a:rPr lang="zh-TW" altLang="en-US" dirty="0"/>
              <a:t>安全的資料刪除方式</a:t>
            </a:r>
          </a:p>
          <a:p>
            <a:pPr lvl="1">
              <a:buFont typeface="Times New Roman" panose="02020603050405020304" pitchFamily="18" charset="0"/>
              <a:buChar char="–"/>
            </a:pPr>
            <a:r>
              <a:rPr lang="zh-TW" altLang="en-US" dirty="0"/>
              <a:t>所有資料覆寫為「</a:t>
            </a:r>
            <a:r>
              <a:rPr lang="en-US" altLang="zh-TW" dirty="0"/>
              <a:t>0</a:t>
            </a:r>
            <a:r>
              <a:rPr lang="zh-TW" altLang="en-US" dirty="0"/>
              <a:t>或</a:t>
            </a:r>
            <a:r>
              <a:rPr lang="en-US" altLang="zh-TW" dirty="0"/>
              <a:t>1</a:t>
            </a:r>
            <a:r>
              <a:rPr lang="zh-TW" altLang="en-US" dirty="0"/>
              <a:t>」</a:t>
            </a:r>
          </a:p>
          <a:p>
            <a:pPr lvl="2">
              <a:buFont typeface="Wingdings" panose="05000000000000000000" pitchFamily="2" charset="2"/>
              <a:buChar char="Ø"/>
            </a:pPr>
            <a:r>
              <a:rPr lang="en-US" altLang="zh-TW" dirty="0"/>
              <a:t>US DoD</a:t>
            </a:r>
            <a:r>
              <a:rPr lang="zh-TW" altLang="en-US" dirty="0"/>
              <a:t>作法：覆寫</a:t>
            </a:r>
            <a:r>
              <a:rPr lang="en-US" altLang="zh-TW" dirty="0"/>
              <a:t>1</a:t>
            </a:r>
            <a:r>
              <a:rPr lang="zh-TW" altLang="en-US" dirty="0"/>
              <a:t>→覆寫</a:t>
            </a:r>
            <a:r>
              <a:rPr lang="en-US" altLang="zh-TW" dirty="0"/>
              <a:t>0</a:t>
            </a:r>
            <a:r>
              <a:rPr lang="zh-TW" altLang="en-US" dirty="0"/>
              <a:t>→覆寫隨機</a:t>
            </a:r>
            <a:r>
              <a:rPr lang="en-US" altLang="zh-TW" dirty="0"/>
              <a:t>0</a:t>
            </a:r>
            <a:r>
              <a:rPr lang="zh-TW" altLang="en-US" dirty="0"/>
              <a:t>或</a:t>
            </a:r>
            <a:r>
              <a:rPr lang="en-US" altLang="zh-TW" dirty="0"/>
              <a:t>1</a:t>
            </a:r>
          </a:p>
          <a:p>
            <a:pPr lvl="2">
              <a:buFont typeface="Wingdings" panose="05000000000000000000" pitchFamily="2" charset="2"/>
              <a:buChar char="Ø"/>
            </a:pPr>
            <a:r>
              <a:rPr lang="en-US" altLang="zh-TW" dirty="0"/>
              <a:t>US NSA</a:t>
            </a:r>
            <a:r>
              <a:rPr lang="zh-TW" altLang="en-US" dirty="0"/>
              <a:t>作法：覆寫</a:t>
            </a:r>
            <a:r>
              <a:rPr lang="en-US" altLang="zh-TW" dirty="0"/>
              <a:t>7</a:t>
            </a:r>
            <a:r>
              <a:rPr lang="zh-TW" altLang="en-US" dirty="0"/>
              <a:t>次</a:t>
            </a:r>
            <a:r>
              <a:rPr lang="en-US" altLang="zh-TW" dirty="0"/>
              <a:t>0</a:t>
            </a:r>
            <a:r>
              <a:rPr lang="zh-TW" altLang="en-US" dirty="0"/>
              <a:t>→覆寫</a:t>
            </a:r>
            <a:r>
              <a:rPr lang="en-US" altLang="zh-TW" dirty="0"/>
              <a:t>7</a:t>
            </a:r>
            <a:r>
              <a:rPr lang="zh-TW" altLang="en-US" dirty="0"/>
              <a:t>次</a:t>
            </a:r>
            <a:r>
              <a:rPr lang="en-US" altLang="zh-TW" dirty="0"/>
              <a:t>1</a:t>
            </a:r>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97813008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當儲存媒體因使用年限或故障等任何原因不再使用時，於銷毀與丟棄前，應將原來的資料安全的刪除，或者將儲存媒體澈底破壞，以確保無法從銷毀與丟棄的媒體中讀出任何資訊</a:t>
            </a:r>
            <a:endParaRPr lang="en-US" altLang="zh-TW" dirty="0"/>
          </a:p>
          <a:p>
            <a:pPr marL="285750" lvl="1">
              <a:buFont typeface="Wingdings" panose="05000000000000000000" pitchFamily="2" charset="2"/>
              <a:buChar char="l"/>
            </a:pPr>
            <a:r>
              <a:rPr lang="zh-TW" altLang="en-US" dirty="0"/>
              <a:t>不同儲存媒體其破壞方法如下：</a:t>
            </a:r>
            <a:endParaRPr lang="en-US" altLang="zh-TW" dirty="0"/>
          </a:p>
          <a:p>
            <a:pPr lvl="1">
              <a:buFont typeface="Times New Roman" panose="02020603050405020304" pitchFamily="18" charset="0"/>
              <a:buChar char="–"/>
            </a:pPr>
            <a:r>
              <a:rPr lang="zh-TW" altLang="en-US" dirty="0"/>
              <a:t>磁碟機：採用消磁設備將資料清除或者將磁碟機進行碎裂，其碎片應小於</a:t>
            </a:r>
            <a:r>
              <a:rPr lang="en-US" altLang="zh-TW" dirty="0"/>
              <a:t>6mm</a:t>
            </a:r>
            <a:r>
              <a:rPr lang="zh-TW" altLang="en-US" dirty="0"/>
              <a:t>平方</a:t>
            </a:r>
          </a:p>
          <a:p>
            <a:pPr lvl="1">
              <a:buFont typeface="Times New Roman" panose="02020603050405020304" pitchFamily="18" charset="0"/>
              <a:buChar char="–"/>
            </a:pPr>
            <a:r>
              <a:rPr lang="zh-TW" altLang="en-US" dirty="0"/>
              <a:t>磁帶：採用消磁設備將資料清除</a:t>
            </a:r>
          </a:p>
          <a:p>
            <a:pPr lvl="1">
              <a:buFont typeface="Times New Roman" panose="02020603050405020304" pitchFamily="18" charset="0"/>
              <a:buChar char="–"/>
            </a:pPr>
            <a:r>
              <a:rPr lang="zh-TW" altLang="en-US" dirty="0"/>
              <a:t>光碟片：將光碟片進行碎裂，其碎片應小於</a:t>
            </a:r>
            <a:r>
              <a:rPr lang="en-US" altLang="zh-TW" dirty="0"/>
              <a:t>6mm</a:t>
            </a:r>
            <a:r>
              <a:rPr lang="zh-TW" altLang="en-US" dirty="0"/>
              <a:t>平方</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49560975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3932597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7"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可方便攜帶的資料儲存體，例如：</a:t>
            </a:r>
            <a:r>
              <a:rPr lang="en-US" altLang="zh-TW" dirty="0"/>
              <a:t>USB</a:t>
            </a:r>
            <a:r>
              <a:rPr lang="zh-TW" altLang="en-US" dirty="0"/>
              <a:t>硬碟、具備儲存功能的手機、數位相機及</a:t>
            </a:r>
            <a:r>
              <a:rPr lang="en-US" altLang="zh-TW" dirty="0"/>
              <a:t>MP3</a:t>
            </a:r>
            <a:r>
              <a:rPr lang="zh-TW" altLang="en-US" dirty="0"/>
              <a:t>播放器等</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7193451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r>
              <a:rPr lang="zh-TW" altLang="en-US" dirty="0"/>
              <a:t>透過可攜式媒體將公務之機密檔案複製並帶回家加班，雖然很努力，但由於家裡的電腦設備安全性與保護機制較差，因此容易造成機密資料外洩的問題</a:t>
            </a:r>
            <a:endParaRPr lang="en-US" altLang="zh-TW" dirty="0"/>
          </a:p>
          <a:p>
            <a:r>
              <a:rPr lang="zh-TW" altLang="en-US" dirty="0"/>
              <a:t>離職員工私自保留資料：在離職前私自備份公務資料，導致機密資料外洩</a:t>
            </a:r>
          </a:p>
          <a:p>
            <a:r>
              <a:rPr lang="zh-TW" altLang="en-US" dirty="0"/>
              <a:t>根據國外機關</a:t>
            </a:r>
            <a:r>
              <a:rPr lang="en-US" altLang="zh-TW" dirty="0"/>
              <a:t>(</a:t>
            </a:r>
            <a:r>
              <a:rPr lang="zh-TW" altLang="en-US" dirty="0"/>
              <a:t>構</a:t>
            </a:r>
            <a:r>
              <a:rPr lang="en-US" altLang="zh-TW" dirty="0"/>
              <a:t>)</a:t>
            </a:r>
            <a:r>
              <a:rPr lang="zh-TW" altLang="en-US" dirty="0"/>
              <a:t>公布的針對離職員工資料外洩情況的調查，發現下列問題</a:t>
            </a:r>
          </a:p>
          <a:p>
            <a:pPr lvl="1">
              <a:buFont typeface="Times New Roman" panose="02020603050405020304" pitchFamily="18" charset="0"/>
              <a:buChar char="–"/>
            </a:pPr>
            <a:r>
              <a:rPr lang="zh-TW" altLang="en-US" dirty="0"/>
              <a:t>接近</a:t>
            </a:r>
            <a:r>
              <a:rPr lang="en-US" altLang="zh-TW" dirty="0"/>
              <a:t>60%</a:t>
            </a:r>
            <a:r>
              <a:rPr lang="zh-TW" altLang="en-US" dirty="0"/>
              <a:t>的離職員工在離職後會保留公司的資訊</a:t>
            </a:r>
          </a:p>
          <a:p>
            <a:pPr lvl="1">
              <a:buFont typeface="Times New Roman" panose="02020603050405020304" pitchFamily="18" charset="0"/>
              <a:buChar char="–"/>
            </a:pPr>
            <a:r>
              <a:rPr lang="en-US" altLang="zh-TW" dirty="0"/>
              <a:t>53%</a:t>
            </a:r>
            <a:r>
              <a:rPr lang="zh-TW" altLang="en-US" dirty="0"/>
              <a:t>的離職員工會透過</a:t>
            </a:r>
            <a:r>
              <a:rPr lang="en-US" altLang="zh-TW" dirty="0"/>
              <a:t>CD/DVD</a:t>
            </a:r>
            <a:r>
              <a:rPr lang="zh-TW" altLang="en-US" dirty="0"/>
              <a:t>燒錄取得公司的資訊</a:t>
            </a:r>
          </a:p>
          <a:p>
            <a:pPr lvl="1">
              <a:buFont typeface="Times New Roman" panose="02020603050405020304" pitchFamily="18" charset="0"/>
              <a:buChar char="–"/>
            </a:pPr>
            <a:r>
              <a:rPr lang="en-US" altLang="zh-TW" dirty="0"/>
              <a:t>42%</a:t>
            </a:r>
            <a:r>
              <a:rPr lang="zh-TW" altLang="en-US" dirty="0"/>
              <a:t>的離職員工會透過</a:t>
            </a:r>
            <a:r>
              <a:rPr lang="en-US" altLang="zh-TW" dirty="0"/>
              <a:t>USB</a:t>
            </a:r>
            <a:r>
              <a:rPr lang="zh-TW" altLang="en-US" dirty="0"/>
              <a:t>取得公司的資訊</a:t>
            </a:r>
          </a:p>
          <a:p>
            <a:pPr lvl="1">
              <a:buFont typeface="Times New Roman" panose="02020603050405020304" pitchFamily="18" charset="0"/>
              <a:buChar char="–"/>
            </a:pPr>
            <a:r>
              <a:rPr lang="en-US" altLang="zh-TW" dirty="0"/>
              <a:t>28%</a:t>
            </a:r>
            <a:r>
              <a:rPr lang="zh-TW" altLang="en-US" dirty="0"/>
              <a:t>的離職員工會透過可攜式設備取得公司的資訊</a:t>
            </a:r>
            <a:endParaRPr lang="en-US" altLang="zh-TW" dirty="0"/>
          </a:p>
          <a:p>
            <a:r>
              <a:rPr lang="zh-TW" altLang="en-US" dirty="0"/>
              <a:t>可見因員工離職而導致資料外洩的問題相當嚴重</a:t>
            </a:r>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130279912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5" name="Rectangle 3"/>
          <p:cNvSpPr>
            <a:spLocks noGrp="1" noChangeArrowheads="1"/>
          </p:cNvSpPr>
          <p:nvPr>
            <p:ph type="body" idx="1"/>
          </p:nvPr>
        </p:nvSpPr>
        <p:spPr>
          <a:xfrm>
            <a:off x="680416" y="4783895"/>
            <a:ext cx="5446369" cy="3912834"/>
          </a:xfrm>
        </p:spPr>
        <p:txBody>
          <a:bodyPr/>
          <a:lstStyle/>
          <a:p>
            <a:r>
              <a:rPr lang="zh-TW" altLang="en-US" dirty="0"/>
              <a:t>機關針對可攜式設備的使用，應訂定明確的政策與範圍，建立存取控制機制並有使用紀錄</a:t>
            </a:r>
            <a:endParaRPr lang="en-US" altLang="zh-TW" dirty="0"/>
          </a:p>
          <a:p>
            <a:pPr lvl="1">
              <a:buFont typeface="Times New Roman" panose="02020603050405020304" pitchFamily="18" charset="0"/>
              <a:buChar char="–"/>
            </a:pPr>
            <a:r>
              <a:rPr lang="zh-TW" altLang="en-US" dirty="0"/>
              <a:t>政策：機關應建立可攜式設備的使用限制與範圍</a:t>
            </a:r>
          </a:p>
          <a:p>
            <a:pPr lvl="1">
              <a:buFont typeface="Times New Roman" panose="02020603050405020304" pitchFamily="18" charset="0"/>
              <a:buChar char="–"/>
            </a:pPr>
            <a:r>
              <a:rPr lang="zh-TW" altLang="en-US" dirty="0"/>
              <a:t>存取控制：可攜式媒體的使用建議應透過存取控制機制落實政策要求，以確保</a:t>
            </a:r>
          </a:p>
          <a:p>
            <a:pPr lvl="2">
              <a:buFont typeface="Wingdings" panose="05000000000000000000" pitchFamily="2" charset="2"/>
              <a:buChar char="Ø"/>
            </a:pPr>
            <a:r>
              <a:rPr lang="zh-TW" altLang="en-US" dirty="0"/>
              <a:t>可攜式設備對機關資通系統的存取，符合機關使用限制與範圍</a:t>
            </a:r>
            <a:r>
              <a:rPr lang="en-US" altLang="zh-TW" dirty="0"/>
              <a:t>(</a:t>
            </a:r>
            <a:r>
              <a:rPr lang="zh-TW" altLang="en-US" dirty="0"/>
              <a:t>例如：是否容許使用私人之可攜式媒體？可攜式媒體可被允許存放什麼樣類型或機密等級的資訊</a:t>
            </a:r>
            <a:r>
              <a:rPr lang="en-US" altLang="zh-TW" dirty="0"/>
              <a:t>)</a:t>
            </a:r>
            <a:endParaRPr lang="zh-TW" altLang="en-US" dirty="0"/>
          </a:p>
          <a:p>
            <a:pPr lvl="2">
              <a:buFont typeface="Wingdings" panose="05000000000000000000" pitchFamily="2" charset="2"/>
              <a:buChar char="Ø"/>
            </a:pPr>
            <a:r>
              <a:rPr lang="zh-TW" altLang="en-US" dirty="0"/>
              <a:t>關閉或避免觸發自動執行可攜式媒體中的程式，以避免病毒的傳染</a:t>
            </a:r>
            <a:endParaRPr lang="en-US" altLang="zh-TW" dirty="0"/>
          </a:p>
          <a:p>
            <a:pPr lvl="1">
              <a:buFont typeface="Times New Roman" panose="02020603050405020304" pitchFamily="18" charset="0"/>
              <a:buChar char="–"/>
            </a:pPr>
            <a:r>
              <a:rPr lang="zh-TW" altLang="en-US" dirty="0"/>
              <a:t>稽核：所有可攜式媒體的使用應留下紀錄，以發現非授權的使用狀況</a:t>
            </a:r>
          </a:p>
          <a:p>
            <a:pPr lvl="2">
              <a:buFont typeface="Wingdings" panose="05000000000000000000" pitchFamily="2" charset="2"/>
              <a:buChar char="Ø"/>
            </a:pPr>
            <a:r>
              <a:rPr lang="zh-TW" altLang="en-US" dirty="0"/>
              <a:t>監視可攜式設備對資通系統的非授權存取</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9716415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3" name="Rectangle 3"/>
          <p:cNvSpPr>
            <a:spLocks noGrp="1" noChangeArrowheads="1"/>
          </p:cNvSpPr>
          <p:nvPr>
            <p:ph type="body" idx="1"/>
          </p:nvPr>
        </p:nvSpPr>
        <p:spPr/>
        <p:txBody>
          <a:bodyPr/>
          <a:lstStyle/>
          <a:p>
            <a:r>
              <a:rPr lang="zh-TW" altLang="en-US" dirty="0"/>
              <a:t>機關可安裝或啟用可攜式媒體控管程式，可「管制」、「偵測」及「記錄」各種可攜式媒體與設備的存取行為。目前這類可攜式媒體控管程式並非作業系統內建功能，機關可考慮部署「可攜式設備控管系統」或「支援可攜式媒體控管的資產管理系統」</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42024225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1" name="Rectangle 3"/>
          <p:cNvSpPr>
            <a:spLocks noGrp="1" noChangeArrowheads="1"/>
          </p:cNvSpPr>
          <p:nvPr>
            <p:ph type="body" idx="1"/>
          </p:nvPr>
        </p:nvSpPr>
        <p:spPr/>
        <p:txBody>
          <a:bodyPr/>
          <a:lstStyle/>
          <a:p>
            <a:pPr marL="0" indent="0">
              <a:buNone/>
            </a:pPr>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07995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565836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p:txBody>
          <a:bodyPr/>
          <a:lstStyle/>
          <a:p>
            <a:pPr marL="0" lvl="0" indent="0">
              <a:buNone/>
            </a:pPr>
            <a:endParaRPr lang="zh-TW" altLang="en-US"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371163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為積極推動國家資訊通信安全政策，加速建構國家資訊通信安全環境，特設國家資通安全會報</a:t>
            </a:r>
            <a:endParaRPr lang="en-US" altLang="zh-TW" dirty="0"/>
          </a:p>
          <a:p>
            <a:pPr marL="285750" lvl="1">
              <a:buFont typeface="Wingdings" panose="05000000000000000000" pitchFamily="2" charset="2"/>
              <a:buChar char="l"/>
            </a:pPr>
            <a:r>
              <a:rPr lang="zh-TW" altLang="zh-TW" dirty="0"/>
              <a:t>會報置召集人</a:t>
            </a:r>
            <a:r>
              <a:rPr lang="en-US" altLang="zh-TW" dirty="0"/>
              <a:t>1</a:t>
            </a:r>
            <a:r>
              <a:rPr lang="zh-TW" altLang="zh-TW" dirty="0"/>
              <a:t>人，由</a:t>
            </a:r>
            <a:r>
              <a:rPr lang="zh-TW" altLang="en-US" dirty="0"/>
              <a:t>行政院</a:t>
            </a:r>
            <a:r>
              <a:rPr lang="zh-TW" altLang="zh-TW" dirty="0"/>
              <a:t>副院長兼任</a:t>
            </a:r>
            <a:endParaRPr lang="en-US" altLang="zh-TW" dirty="0"/>
          </a:p>
          <a:p>
            <a:pPr marL="285750" lvl="1">
              <a:buFont typeface="Wingdings" panose="05000000000000000000" pitchFamily="2" charset="2"/>
              <a:buChar char="l"/>
            </a:pPr>
            <a:r>
              <a:rPr lang="zh-TW" altLang="zh-TW" dirty="0"/>
              <a:t>副召集人</a:t>
            </a:r>
            <a:r>
              <a:rPr lang="en-US" altLang="zh-TW" dirty="0"/>
              <a:t>2</a:t>
            </a:r>
            <a:r>
              <a:rPr lang="zh-TW" altLang="zh-TW" dirty="0"/>
              <a:t>人，由</a:t>
            </a:r>
            <a:r>
              <a:rPr lang="zh-TW" altLang="en-US" dirty="0"/>
              <a:t>行政院</a:t>
            </a:r>
            <a:r>
              <a:rPr lang="zh-TW" altLang="zh-TW" dirty="0"/>
              <a:t>院長指派之政務委員及相關部會首長兼任</a:t>
            </a:r>
            <a:endParaRPr lang="en-US" altLang="zh-TW" dirty="0"/>
          </a:p>
          <a:p>
            <a:pPr marL="285750" lvl="1">
              <a:buFont typeface="Wingdings" panose="05000000000000000000" pitchFamily="2" charset="2"/>
              <a:buChar char="l"/>
            </a:pPr>
            <a:r>
              <a:rPr lang="zh-TW" altLang="zh-TW" dirty="0"/>
              <a:t>協同副召集人一人，由國家安全會議諮詢委員兼任</a:t>
            </a:r>
            <a:endParaRPr lang="en-US" altLang="zh-TW" dirty="0"/>
          </a:p>
          <a:p>
            <a:pPr marL="285750" lvl="1">
              <a:buFont typeface="Wingdings" panose="05000000000000000000" pitchFamily="2" charset="2"/>
              <a:buChar char="l"/>
            </a:pPr>
            <a:r>
              <a:rPr lang="zh-TW" altLang="zh-TW" dirty="0"/>
              <a:t>委員十八人至三十五人，除召集人、副召集人及協同副召集人為當然委員外，其餘委員，由</a:t>
            </a:r>
            <a:r>
              <a:rPr lang="zh-TW" altLang="en-US" dirty="0"/>
              <a:t>行政院</a:t>
            </a:r>
            <a:r>
              <a:rPr lang="zh-TW" altLang="zh-TW" dirty="0"/>
              <a:t>院長就推動資通安全有關之機關、直轄市政府副首長及學者、專家派</a:t>
            </a:r>
            <a:r>
              <a:rPr lang="en-US" altLang="zh-TW" dirty="0"/>
              <a:t>(</a:t>
            </a:r>
            <a:r>
              <a:rPr lang="zh-TW" altLang="zh-TW" dirty="0"/>
              <a:t>聘</a:t>
            </a:r>
            <a:r>
              <a:rPr lang="en-US" altLang="zh-TW" dirty="0"/>
              <a:t>)</a:t>
            </a:r>
            <a:r>
              <a:rPr lang="zh-TW" altLang="zh-TW" dirty="0"/>
              <a:t>兼之；非由機關代表兼任之委員得隨同召集人異動改聘之</a:t>
            </a:r>
            <a:endParaRPr lang="en-US" altLang="zh-TW" dirty="0"/>
          </a:p>
          <a:p>
            <a:pPr marL="285750" lvl="1">
              <a:buFont typeface="Wingdings" panose="05000000000000000000" pitchFamily="2" charset="2"/>
              <a:buChar char="l"/>
            </a:pPr>
            <a:r>
              <a:rPr lang="zh-TW" altLang="zh-TW" dirty="0"/>
              <a:t>會報之幕僚作業，由</a:t>
            </a:r>
            <a:r>
              <a:rPr lang="zh-TW" altLang="en-US" dirty="0"/>
              <a:t>行政院</a:t>
            </a:r>
            <a:r>
              <a:rPr lang="zh-TW" altLang="zh-TW" dirty="0"/>
              <a:t>資通安全處辦理，下設網際防護及網際犯罪偵防二體系</a:t>
            </a:r>
            <a:endParaRPr lang="en-US" altLang="zh-TW" dirty="0"/>
          </a:p>
          <a:p>
            <a:pPr marL="285750" lvl="1">
              <a:buFont typeface="Wingdings" panose="05000000000000000000" pitchFamily="2" charset="2"/>
              <a:buChar char="l"/>
            </a:pPr>
            <a:r>
              <a:rPr lang="zh-TW" altLang="zh-TW" dirty="0"/>
              <a:t>網際防護體系由資通安全處主辦，負責整合資安防護資源，推動資安相關政策，下設關鍵資訊基礎設施安全管理組、產業發展組、資通安全防護組、法規及標準規範組、認知教育</a:t>
            </a:r>
            <a:r>
              <a:rPr lang="zh-TW" altLang="en-US" dirty="0"/>
              <a:t>及人才培育組、外館網際防護組</a:t>
            </a:r>
            <a:endParaRPr lang="en-US" altLang="zh-TW" dirty="0"/>
          </a:p>
          <a:p>
            <a:pPr marL="285750" lvl="1">
              <a:buFont typeface="Wingdings" panose="05000000000000000000" pitchFamily="2" charset="2"/>
              <a:buChar char="l"/>
            </a:pPr>
            <a:r>
              <a:rPr lang="zh-TW" altLang="zh-TW" dirty="0"/>
              <a:t>網際犯罪偵防體系由內政部及法務部共同主辦，負責防範網路犯罪、維護民眾隱私、促進資通訊環境及網際內容安全等工作，下設防治網路犯罪組、資通訊環境及網際內容安全組</a:t>
            </a:r>
            <a:endParaRPr lang="en-US" altLang="zh-TW" dirty="0"/>
          </a:p>
          <a:p>
            <a:pPr marL="285750" lvl="1">
              <a:buFont typeface="Wingdings" panose="05000000000000000000" pitchFamily="2" charset="2"/>
              <a:buChar char="l"/>
            </a:pPr>
            <a:r>
              <a:rPr lang="zh-TW" altLang="zh-TW" dirty="0"/>
              <a:t>另為積極研議國家資安政策及推動策略，強化產官學研資安技術、情資及經驗之交流及分享，</a:t>
            </a:r>
            <a:r>
              <a:rPr lang="zh-TW" altLang="en-US" dirty="0"/>
              <a:t>得</a:t>
            </a:r>
            <a:r>
              <a:rPr lang="zh-TW" altLang="zh-TW" dirty="0"/>
              <a:t>設資通安全諮詢會</a:t>
            </a:r>
            <a:endParaRPr lang="zh-TW" altLang="en-US" dirty="0"/>
          </a:p>
          <a:p>
            <a:pPr marL="285750" lvl="1">
              <a:buFont typeface="Wingdings" panose="05000000000000000000" pitchFamily="2" charset="2"/>
              <a:buChar char="l"/>
            </a:pPr>
            <a:r>
              <a:rPr lang="zh-TW" altLang="en-US" dirty="0"/>
              <a:t>資料來源：</a:t>
            </a:r>
            <a:r>
              <a:rPr lang="en-US" altLang="zh-TW" dirty="0"/>
              <a:t>https://nicst.ey.gov.tw/Page/1AD9DA2B470FD4C0</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80597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972079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895350" y="746125"/>
            <a:ext cx="4935538" cy="3700463"/>
          </a:xfrm>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TW" altLang="en-US" sz="1400" dirty="0">
                <a:solidFill>
                  <a:schemeClr val="tx1"/>
                </a:solidFill>
              </a:rPr>
              <a:t>資通安全管理</a:t>
            </a:r>
            <a:r>
              <a:rPr lang="zh-TW" altLang="zh-TW" dirty="0">
                <a:solidFill>
                  <a:schemeClr val="tx1"/>
                </a:solidFill>
              </a:rPr>
              <a:t>法</a:t>
            </a:r>
            <a:r>
              <a:rPr lang="zh-TW" altLang="en-US" dirty="0">
                <a:solidFill>
                  <a:schemeClr val="tx1"/>
                </a:solidFill>
              </a:rPr>
              <a:t>可</a:t>
            </a:r>
            <a:r>
              <a:rPr lang="zh-TW" altLang="zh-TW" dirty="0">
                <a:solidFill>
                  <a:schemeClr val="tx1"/>
                </a:solidFill>
              </a:rPr>
              <a:t>賦予各機關資通安全維護義務之法律基礎，有效提昇公務機關之資通安全能量</a:t>
            </a:r>
            <a:r>
              <a:rPr lang="zh-TW" altLang="en-US" dirty="0">
                <a:solidFill>
                  <a:schemeClr val="tx1"/>
                </a:solidFill>
              </a:rPr>
              <a:t>，</a:t>
            </a:r>
            <a:r>
              <a:rPr lang="zh-TW" altLang="zh-TW" dirty="0">
                <a:solidFill>
                  <a:schemeClr val="tx1"/>
                </a:solidFill>
              </a:rPr>
              <a:t>關鍵基礎設施及</a:t>
            </a:r>
            <a:r>
              <a:rPr lang="zh-TW" altLang="en-US" dirty="0">
                <a:solidFill>
                  <a:schemeClr val="tx1"/>
                </a:solidFill>
              </a:rPr>
              <a:t>部分</a:t>
            </a:r>
            <a:r>
              <a:rPr lang="zh-TW" altLang="zh-TW" dirty="0">
                <a:solidFill>
                  <a:schemeClr val="tx1"/>
                </a:solidFill>
              </a:rPr>
              <a:t>非公務機關所提供之產品或服務，</a:t>
            </a:r>
            <a:r>
              <a:rPr lang="zh-TW" altLang="en-US" dirty="0">
                <a:solidFill>
                  <a:schemeClr val="tx1"/>
                </a:solidFill>
              </a:rPr>
              <a:t>若</a:t>
            </a:r>
            <a:r>
              <a:rPr lang="zh-TW" altLang="zh-TW" dirty="0">
                <a:solidFill>
                  <a:schemeClr val="tx1"/>
                </a:solidFill>
              </a:rPr>
              <a:t>涉及國</a:t>
            </a:r>
            <a:r>
              <a:rPr lang="zh-TW" altLang="en-US" dirty="0">
                <a:solidFill>
                  <a:schemeClr val="tx1"/>
                </a:solidFill>
              </a:rPr>
              <a:t>家</a:t>
            </a:r>
            <a:r>
              <a:rPr lang="zh-TW" altLang="zh-TW" dirty="0">
                <a:solidFill>
                  <a:schemeClr val="tx1"/>
                </a:solidFill>
              </a:rPr>
              <a:t>安全與民眾生活安全，也</a:t>
            </a:r>
            <a:r>
              <a:rPr lang="zh-TW" altLang="en-US" dirty="0">
                <a:solidFill>
                  <a:schemeClr val="tx1"/>
                </a:solidFill>
              </a:rPr>
              <a:t>納入資通安全管理法的範疇</a:t>
            </a:r>
          </a:p>
          <a:p>
            <a:pPr lvl="0"/>
            <a:r>
              <a:rPr lang="zh-TW" altLang="en-US" dirty="0">
                <a:solidFill>
                  <a:schemeClr val="tx1"/>
                </a:solidFill>
              </a:rPr>
              <a:t>名詞定義：</a:t>
            </a:r>
            <a:endParaRPr lang="en-US" altLang="zh-TW" dirty="0">
              <a:solidFill>
                <a:schemeClr val="tx1"/>
              </a:solidFill>
            </a:endParaRPr>
          </a:p>
          <a:p>
            <a:pPr lvl="1"/>
            <a:r>
              <a:rPr lang="zh-TW" altLang="zh-TW" dirty="0">
                <a:solidFill>
                  <a:schemeClr val="tx1"/>
                </a:solidFill>
              </a:rPr>
              <a:t>機關：</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就法定事務，有決定並表示國家意思於外部，而依組織法律或命令</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以下簡稱組織法規</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設立，行使公權力之組織</a:t>
            </a:r>
            <a:r>
              <a:rPr lang="en-US" altLang="zh-TW" dirty="0">
                <a:solidFill>
                  <a:schemeClr val="tx1"/>
                </a:solidFill>
              </a:rPr>
              <a:t>(</a:t>
            </a:r>
            <a:r>
              <a:rPr lang="zh-TW" altLang="zh-TW" dirty="0">
                <a:solidFill>
                  <a:schemeClr val="tx1"/>
                </a:solidFill>
              </a:rPr>
              <a:t>參見中央行政機關組織基準法第</a:t>
            </a:r>
            <a:r>
              <a:rPr lang="en-US" altLang="zh-TW" dirty="0">
                <a:solidFill>
                  <a:schemeClr val="tx1"/>
                </a:solidFill>
              </a:rPr>
              <a:t>3</a:t>
            </a:r>
            <a:r>
              <a:rPr lang="zh-TW" altLang="zh-TW" dirty="0">
                <a:solidFill>
                  <a:schemeClr val="tx1"/>
                </a:solidFill>
              </a:rPr>
              <a:t>條</a:t>
            </a:r>
            <a:r>
              <a:rPr lang="en-US" altLang="zh-TW" dirty="0">
                <a:solidFill>
                  <a:schemeClr val="tx1"/>
                </a:solidFill>
              </a:rPr>
              <a:t>)</a:t>
            </a:r>
            <a:endParaRPr lang="zh-TW" altLang="zh-TW" dirty="0">
              <a:solidFill>
                <a:schemeClr val="tx1"/>
              </a:solidFill>
            </a:endParaRPr>
          </a:p>
          <a:p>
            <a:pPr lvl="1"/>
            <a:r>
              <a:rPr lang="zh-TW" altLang="zh-TW" dirty="0">
                <a:solidFill>
                  <a:schemeClr val="tx1"/>
                </a:solidFill>
              </a:rPr>
              <a:t>公法人</a:t>
            </a:r>
            <a:r>
              <a:rPr lang="zh-TW" altLang="en-US" dirty="0">
                <a:solidFill>
                  <a:schemeClr val="tx1"/>
                </a:solidFill>
              </a:rPr>
              <a:t>：</a:t>
            </a:r>
            <a:r>
              <a:rPr lang="zh-TW" altLang="zh-TW" dirty="0">
                <a:solidFill>
                  <a:schemeClr val="tx1"/>
                </a:solidFill>
              </a:rPr>
              <a:t>除中華民國與各級地方自治團體外，僅有農田水利會</a:t>
            </a:r>
            <a:r>
              <a:rPr lang="en-US" altLang="zh-TW" dirty="0">
                <a:solidFill>
                  <a:schemeClr val="tx1"/>
                </a:solidFill>
              </a:rPr>
              <a:t>(</a:t>
            </a:r>
            <a:r>
              <a:rPr lang="zh-TW" altLang="zh-TW" dirty="0">
                <a:solidFill>
                  <a:schemeClr val="tx1"/>
                </a:solidFill>
              </a:rPr>
              <a:t>參見水利法第</a:t>
            </a:r>
            <a:r>
              <a:rPr lang="en-US" altLang="zh-TW" dirty="0">
                <a:solidFill>
                  <a:schemeClr val="tx1"/>
                </a:solidFill>
              </a:rPr>
              <a:t>12</a:t>
            </a:r>
            <a:r>
              <a:rPr lang="zh-TW" altLang="zh-TW" dirty="0">
                <a:solidFill>
                  <a:schemeClr val="tx1"/>
                </a:solidFill>
              </a:rPr>
              <a:t>條</a:t>
            </a:r>
            <a:r>
              <a:rPr lang="en-US" altLang="zh-TW" dirty="0">
                <a:solidFill>
                  <a:schemeClr val="tx1"/>
                </a:solidFill>
              </a:rPr>
              <a:t>)</a:t>
            </a:r>
            <a:r>
              <a:rPr lang="zh-TW" altLang="zh-TW" dirty="0">
                <a:solidFill>
                  <a:schemeClr val="tx1"/>
                </a:solidFill>
              </a:rPr>
              <a:t>以及行政法人</a:t>
            </a:r>
            <a:r>
              <a:rPr lang="en-US" altLang="zh-TW" dirty="0">
                <a:solidFill>
                  <a:schemeClr val="tx1"/>
                </a:solidFill>
              </a:rPr>
              <a:t>(</a:t>
            </a:r>
            <a:r>
              <a:rPr lang="zh-TW" altLang="zh-TW" dirty="0">
                <a:solidFill>
                  <a:schemeClr val="tx1"/>
                </a:solidFill>
              </a:rPr>
              <a:t>參見中央行政機關組織基準法第</a:t>
            </a:r>
            <a:r>
              <a:rPr lang="en-US" altLang="zh-TW" dirty="0">
                <a:solidFill>
                  <a:schemeClr val="tx1"/>
                </a:solidFill>
              </a:rPr>
              <a:t>37</a:t>
            </a:r>
            <a:r>
              <a:rPr lang="zh-TW" altLang="zh-TW" dirty="0">
                <a:solidFill>
                  <a:schemeClr val="tx1"/>
                </a:solidFill>
              </a:rPr>
              <a:t>條</a:t>
            </a:r>
            <a:r>
              <a:rPr lang="en-US" altLang="zh-TW" dirty="0">
                <a:solidFill>
                  <a:schemeClr val="tx1"/>
                </a:solidFill>
              </a:rPr>
              <a:t>)</a:t>
            </a:r>
          </a:p>
          <a:p>
            <a:pPr lvl="1"/>
            <a:r>
              <a:rPr lang="zh-TW" altLang="en-US" dirty="0">
                <a:solidFill>
                  <a:schemeClr val="tx1"/>
                </a:solidFill>
              </a:rPr>
              <a:t>軍事機關：國防部及其所屬機關</a:t>
            </a:r>
            <a:r>
              <a:rPr lang="en-US" altLang="zh-TW" dirty="0">
                <a:solidFill>
                  <a:schemeClr val="tx1"/>
                </a:solidFill>
              </a:rPr>
              <a:t>(</a:t>
            </a:r>
            <a:r>
              <a:rPr lang="zh-TW" altLang="en-US" dirty="0">
                <a:solidFill>
                  <a:schemeClr val="tx1"/>
                </a:solidFill>
              </a:rPr>
              <a:t>構</a:t>
            </a:r>
            <a:r>
              <a:rPr lang="en-US" altLang="zh-TW" dirty="0">
                <a:solidFill>
                  <a:schemeClr val="tx1"/>
                </a:solidFill>
              </a:rPr>
              <a:t>)</a:t>
            </a:r>
            <a:r>
              <a:rPr lang="zh-TW" altLang="en-US" dirty="0">
                <a:solidFill>
                  <a:schemeClr val="tx1"/>
                </a:solidFill>
              </a:rPr>
              <a:t>、部隊、學校，例如：陸軍第六軍團指揮部、國防大學、中正國防幹部預備學校</a:t>
            </a:r>
            <a:endParaRPr lang="en-US" altLang="zh-TW" dirty="0">
              <a:solidFill>
                <a:schemeClr val="tx1"/>
              </a:solidFill>
            </a:endParaRPr>
          </a:p>
          <a:p>
            <a:pPr lvl="1"/>
            <a:r>
              <a:rPr kumimoji="1" lang="zh-TW" altLang="zh-TW" sz="1400" i="0" kern="1200" baseline="0" noProof="0" dirty="0">
                <a:solidFill>
                  <a:schemeClr val="tx1"/>
                </a:solidFill>
                <a:latin typeface="+mn-ea"/>
                <a:ea typeface="微軟正黑體" panose="020B0604030504040204" pitchFamily="34" charset="-120"/>
                <a:cs typeface="Times New Roman" pitchFamily="18" charset="0"/>
              </a:rPr>
              <a:t>情報機關，指國家情報工作法第</a:t>
            </a:r>
            <a:r>
              <a:rPr kumimoji="1" lang="en-US" altLang="zh-TW" sz="1400" i="0" kern="1200" baseline="0" noProof="0" dirty="0">
                <a:solidFill>
                  <a:schemeClr val="tx1"/>
                </a:solidFill>
                <a:latin typeface="+mn-ea"/>
                <a:ea typeface="微軟正黑體" panose="020B0604030504040204" pitchFamily="34" charset="-120"/>
                <a:cs typeface="Times New Roman" pitchFamily="18" charset="0"/>
              </a:rPr>
              <a:t>3</a:t>
            </a:r>
            <a:r>
              <a:rPr kumimoji="1" lang="zh-TW" altLang="zh-TW" sz="1400" i="0" kern="1200" baseline="0" noProof="0" dirty="0">
                <a:solidFill>
                  <a:schemeClr val="tx1"/>
                </a:solidFill>
                <a:latin typeface="+mn-ea"/>
                <a:ea typeface="微軟正黑體" panose="020B0604030504040204" pitchFamily="34" charset="-120"/>
                <a:cs typeface="Times New Roman" pitchFamily="18" charset="0"/>
              </a:rPr>
              <a:t>條第</a:t>
            </a:r>
            <a:r>
              <a:rPr kumimoji="1" lang="en-US" altLang="zh-TW" sz="1400" i="0" kern="1200" baseline="0" noProof="0" dirty="0">
                <a:solidFill>
                  <a:schemeClr val="tx1"/>
                </a:solidFill>
                <a:latin typeface="+mn-ea"/>
                <a:ea typeface="微軟正黑體" panose="020B0604030504040204" pitchFamily="34" charset="-120"/>
                <a:cs typeface="Times New Roman" pitchFamily="18" charset="0"/>
              </a:rPr>
              <a:t>1</a:t>
            </a:r>
            <a:r>
              <a:rPr kumimoji="1" lang="zh-TW" altLang="zh-TW" sz="1400" i="0" kern="1200" baseline="0" noProof="0" dirty="0">
                <a:solidFill>
                  <a:schemeClr val="tx1"/>
                </a:solidFill>
                <a:latin typeface="+mn-ea"/>
                <a:ea typeface="微軟正黑體" panose="020B0604030504040204" pitchFamily="34" charset="-120"/>
                <a:cs typeface="Times New Roman" pitchFamily="18" charset="0"/>
              </a:rPr>
              <a:t>項第</a:t>
            </a:r>
            <a:r>
              <a:rPr kumimoji="1" lang="en-US" altLang="zh-TW" sz="1400" i="0" kern="1200" baseline="0" noProof="0" dirty="0">
                <a:solidFill>
                  <a:schemeClr val="tx1"/>
                </a:solidFill>
                <a:latin typeface="+mn-ea"/>
                <a:ea typeface="微軟正黑體" panose="020B0604030504040204" pitchFamily="34" charset="-120"/>
                <a:cs typeface="Times New Roman" pitchFamily="18" charset="0"/>
              </a:rPr>
              <a:t>1</a:t>
            </a:r>
            <a:r>
              <a:rPr kumimoji="1" lang="zh-TW" altLang="zh-TW" sz="1400" i="0" kern="1200" baseline="0" noProof="0" dirty="0">
                <a:solidFill>
                  <a:schemeClr val="tx1"/>
                </a:solidFill>
                <a:latin typeface="+mn-ea"/>
                <a:ea typeface="微軟正黑體" panose="020B0604030504040204" pitchFamily="34" charset="-120"/>
                <a:cs typeface="Times New Roman" pitchFamily="18" charset="0"/>
              </a:rPr>
              <a:t>款</a:t>
            </a:r>
            <a:r>
              <a:rPr kumimoji="1" lang="zh-TW" altLang="en-US" sz="1400" i="0" kern="1200" baseline="0" noProof="0" dirty="0">
                <a:solidFill>
                  <a:schemeClr val="tx1"/>
                </a:solidFill>
                <a:latin typeface="+mn-ea"/>
                <a:ea typeface="微軟正黑體" panose="020B0604030504040204" pitchFamily="34" charset="-120"/>
                <a:cs typeface="Times New Roman" pitchFamily="18" charset="0"/>
              </a:rPr>
              <a:t>、第</a:t>
            </a:r>
            <a:r>
              <a:rPr kumimoji="1" lang="en-US" altLang="zh-TW" sz="1400" i="0" kern="1200" baseline="0" noProof="0" dirty="0">
                <a:solidFill>
                  <a:schemeClr val="tx1"/>
                </a:solidFill>
                <a:latin typeface="+mn-ea"/>
                <a:ea typeface="微軟正黑體" panose="020B0604030504040204" pitchFamily="34" charset="-120"/>
                <a:cs typeface="Times New Roman" pitchFamily="18" charset="0"/>
              </a:rPr>
              <a:t>2</a:t>
            </a:r>
            <a:r>
              <a:rPr kumimoji="1" lang="zh-TW" altLang="en-US" sz="1400" i="0" kern="1200" baseline="0" noProof="0" dirty="0">
                <a:solidFill>
                  <a:schemeClr val="tx1"/>
                </a:solidFill>
                <a:latin typeface="+mn-ea"/>
                <a:ea typeface="微軟正黑體" panose="020B0604030504040204" pitchFamily="34" charset="-120"/>
                <a:cs typeface="Times New Roman" pitchFamily="18" charset="0"/>
              </a:rPr>
              <a:t>項</a:t>
            </a:r>
            <a:r>
              <a:rPr kumimoji="1" lang="zh-TW" altLang="zh-TW" sz="1400" i="0" kern="1200" baseline="0" noProof="0" dirty="0">
                <a:solidFill>
                  <a:schemeClr val="tx1"/>
                </a:solidFill>
                <a:latin typeface="+mn-ea"/>
                <a:ea typeface="微軟正黑體" panose="020B0604030504040204" pitchFamily="34" charset="-120"/>
                <a:cs typeface="Times New Roman" pitchFamily="18" charset="0"/>
              </a:rPr>
              <a:t>規定之機關</a:t>
            </a:r>
            <a:r>
              <a:rPr kumimoji="1" lang="zh-TW" altLang="en-US" sz="1400" i="0" kern="1200" baseline="0" noProof="0" dirty="0">
                <a:solidFill>
                  <a:schemeClr val="tx1"/>
                </a:solidFill>
                <a:latin typeface="+mn-ea"/>
                <a:ea typeface="微軟正黑體" panose="020B0604030504040204" pitchFamily="34" charset="-120"/>
                <a:cs typeface="Times New Roman" pitchFamily="18" charset="0"/>
              </a:rPr>
              <a:t>，例如</a:t>
            </a:r>
            <a:r>
              <a:rPr lang="zh-TW" altLang="en-US" dirty="0">
                <a:solidFill>
                  <a:schemeClr val="tx1"/>
                </a:solidFill>
              </a:rPr>
              <a:t>國家安全局、國防部軍事情報局、國防部電訊發展室、 國防部軍事安全總隊、</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行政院海岸巡防署、國防部政治作戰局、國防部憲兵指揮部、內政部警政署、內政部移民署及法務部調查局等機關</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關鍵基礎設施：指實體或虛擬資產、系統或網路，其功能一旦停止運作或效能降低，對國家安全、社會公共利益、國民生活或經濟活動有重大影響之虞，經主管機關定期檢視並公告之領域</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573750" marR="0" lvl="1" indent="-285750" algn="l" defTabSz="914400" rtl="0" eaLnBrk="0" fontAlgn="base" latinLnBrk="0" hangingPunct="0">
              <a:lnSpc>
                <a:spcPct val="120000"/>
              </a:lnSpc>
              <a:spcBef>
                <a:spcPts val="200"/>
              </a:spcBef>
              <a:spcAft>
                <a:spcPts val="200"/>
              </a:spcAft>
              <a:buClrTx/>
              <a:buSzTx/>
              <a:buFont typeface="Times New Roman" panose="02020603050405020304" pitchFamily="18" charset="0"/>
              <a:buChar char="–"/>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關鍵基礎設施提供者：指維運或提供關鍵基礎設施之全部或一部，經中央目的事業主管機關指定，並報主管機關核定者。列入關鍵基礎設施八大領域包含：能源、水資源、通訊傳播、交通、銀行與金融、緊急救援與醫院、中央與地方政府機關、高科技園區等領域</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參考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https://www.ey.gov.tw/Page/9277F759E41CCD91/ee9e6d8f-b3ff-4f82-99fd-f6953fc383d5)</a:t>
            </a:r>
          </a:p>
          <a:p>
            <a:pPr marL="573750" marR="0" lvl="1" indent="-285750" algn="l" defTabSz="914400" rtl="0" eaLnBrk="0" fontAlgn="base" latinLnBrk="0" hangingPunct="0">
              <a:lnSpc>
                <a:spcPct val="120000"/>
              </a:lnSpc>
              <a:spcBef>
                <a:spcPts val="200"/>
              </a:spcBef>
              <a:spcAft>
                <a:spcPts val="200"/>
              </a:spcAft>
              <a:buClrTx/>
              <a:buSzTx/>
              <a:buFont typeface="Times New Roman" panose="02020603050405020304" pitchFamily="18" charset="0"/>
              <a:buChar char="–"/>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政府捐助之財團法人：指其營運及資金運用計畫應依預算法第四十一條第三項規定送立法院，及其年度預算書應依同條第四項規定送立法院審議之財團法人</a:t>
            </a:r>
            <a:endParaRPr lang="en-US" altLang="zh-TW" dirty="0">
              <a:solidFill>
                <a:schemeClr val="tx1"/>
              </a:solidFill>
              <a:latin typeface="微軟正黑體" panose="020B0604030504040204" pitchFamily="34" charset="-120"/>
              <a:ea typeface="微軟正黑體" panose="020B0604030504040204" pitchFamily="34" charset="-120"/>
            </a:endParaRPr>
          </a:p>
          <a:p>
            <a:pPr algn="just" eaLnBrk="1" hangingPunct="1"/>
            <a:endParaRPr lang="zh-TW" alt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78690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895350" y="746125"/>
            <a:ext cx="4935538" cy="3700463"/>
          </a:xfrm>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TW" dirty="0">
              <a:latin typeface="微軟正黑體" panose="020B0604030504040204" pitchFamily="34" charset="-120"/>
              <a:ea typeface="微軟正黑體" panose="020B0604030504040204" pitchFamily="34" charset="-120"/>
            </a:endParaRPr>
          </a:p>
          <a:p>
            <a:pPr algn="just" eaLnBrk="1" hangingPunct="1"/>
            <a:endParaRPr lang="en-US" altLang="zh-TW" dirty="0">
              <a:latin typeface="微軟正黑體" panose="020B0604030504040204" pitchFamily="34" charset="-120"/>
              <a:ea typeface="微軟正黑體" panose="020B0604030504040204" pitchFamily="34" charset="-120"/>
            </a:endParaRPr>
          </a:p>
          <a:p>
            <a:pPr algn="just" eaLnBrk="1" hangingPunct="1"/>
            <a:endParaRPr lang="en-US" altLang="zh-TW" dirty="0">
              <a:latin typeface="微軟正黑體" panose="020B0604030504040204" pitchFamily="34" charset="-120"/>
              <a:ea typeface="微軟正黑體" panose="020B0604030504040204" pitchFamily="34" charset="-120"/>
            </a:endParaRPr>
          </a:p>
          <a:p>
            <a:pPr algn="just" eaLnBrk="1" hangingPunct="1"/>
            <a:endParaRPr lang="en-US" altLang="zh-TW" dirty="0">
              <a:latin typeface="微軟正黑體" panose="020B0604030504040204" pitchFamily="34" charset="-120"/>
              <a:ea typeface="微軟正黑體" panose="020B0604030504040204" pitchFamily="34" charset="-120"/>
            </a:endParaRPr>
          </a:p>
          <a:p>
            <a:pPr algn="just" eaLnBrk="1" hangingPunct="1"/>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5441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895350" y="746125"/>
            <a:ext cx="4935538" cy="3700463"/>
          </a:xfrm>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TW" dirty="0">
              <a:latin typeface="微軟正黑體" panose="020B0604030504040204" pitchFamily="34" charset="-120"/>
              <a:ea typeface="微軟正黑體" panose="020B0604030504040204" pitchFamily="34" charset="-120"/>
            </a:endParaRPr>
          </a:p>
          <a:p>
            <a:pPr algn="just" eaLnBrk="1" hangingPunct="1"/>
            <a:endParaRPr lang="en-US" altLang="zh-TW" dirty="0">
              <a:latin typeface="微軟正黑體" panose="020B0604030504040204" pitchFamily="34" charset="-120"/>
              <a:ea typeface="微軟正黑體" panose="020B0604030504040204" pitchFamily="34" charset="-120"/>
            </a:endParaRPr>
          </a:p>
          <a:p>
            <a:pPr algn="just" eaLnBrk="1" hangingPunct="1"/>
            <a:endParaRPr lang="en-US" altLang="zh-TW" dirty="0">
              <a:latin typeface="微軟正黑體" panose="020B0604030504040204" pitchFamily="34" charset="-120"/>
              <a:ea typeface="微軟正黑體" panose="020B0604030504040204" pitchFamily="34" charset="-120"/>
            </a:endParaRPr>
          </a:p>
          <a:p>
            <a:pPr algn="just" eaLnBrk="1" hangingPunct="1"/>
            <a:endParaRPr lang="en-US" altLang="zh-TW" dirty="0">
              <a:latin typeface="微軟正黑體" panose="020B0604030504040204" pitchFamily="34" charset="-120"/>
              <a:ea typeface="微軟正黑體" panose="020B0604030504040204" pitchFamily="34" charset="-120"/>
            </a:endParaRPr>
          </a:p>
          <a:p>
            <a:pPr algn="just" eaLnBrk="1" hangingPunct="1"/>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2951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92373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0055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43434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r>
              <a:rPr lang="zh-TW" altLang="en-US" dirty="0"/>
              <a:t>資料來源</a:t>
            </a:r>
            <a:r>
              <a:rPr lang="en-US" altLang="zh-TW" dirty="0"/>
              <a:t>:</a:t>
            </a:r>
            <a:r>
              <a:rPr lang="zh-TW" altLang="en-US" dirty="0"/>
              <a:t> </a:t>
            </a:r>
            <a:r>
              <a:rPr lang="en-US" altLang="zh-TW" dirty="0"/>
              <a:t>https://law.moj.gov.tw/LawClass/LawAll.aspx?pcode=A0030303</a:t>
            </a:r>
            <a:endParaRPr lang="zh-TW" altLang="en-US" dirty="0"/>
          </a:p>
        </p:txBody>
      </p:sp>
    </p:spTree>
    <p:extLst>
      <p:ext uri="{BB962C8B-B14F-4D97-AF65-F5344CB8AC3E}">
        <p14:creationId xmlns:p14="http://schemas.microsoft.com/office/powerpoint/2010/main" val="2117375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r>
              <a:rPr lang="zh-TW" altLang="en-US" dirty="0"/>
              <a:t>資料來源</a:t>
            </a:r>
            <a:r>
              <a:rPr lang="en-US" altLang="zh-TW" dirty="0"/>
              <a:t>:</a:t>
            </a:r>
            <a:r>
              <a:rPr lang="zh-TW" altLang="en-US" dirty="0"/>
              <a:t> </a:t>
            </a:r>
            <a:r>
              <a:rPr lang="en-US" altLang="zh-TW" dirty="0"/>
              <a:t>https://law.moj.gov.tw/LawClass/LawAll.aspx?pcode=A0030304</a:t>
            </a:r>
            <a:endParaRPr lang="zh-TW" altLang="en-US" dirty="0"/>
          </a:p>
        </p:txBody>
      </p:sp>
    </p:spTree>
    <p:extLst>
      <p:ext uri="{BB962C8B-B14F-4D97-AF65-F5344CB8AC3E}">
        <p14:creationId xmlns:p14="http://schemas.microsoft.com/office/powerpoint/2010/main" val="681991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r>
              <a:rPr lang="zh-TW" altLang="en-US" dirty="0"/>
              <a:t>資料來源</a:t>
            </a:r>
            <a:r>
              <a:rPr lang="en-US" altLang="zh-TW" dirty="0"/>
              <a:t>:</a:t>
            </a:r>
            <a:r>
              <a:rPr lang="zh-TW" altLang="en-US" dirty="0"/>
              <a:t> </a:t>
            </a:r>
            <a:r>
              <a:rPr lang="en-US" altLang="zh-TW" dirty="0"/>
              <a:t>https://law.moj.gov.tw/LawClass/LawAll.aspx?pcode=A0030305</a:t>
            </a:r>
            <a:endParaRPr lang="zh-TW" altLang="en-US" dirty="0"/>
          </a:p>
        </p:txBody>
      </p:sp>
    </p:spTree>
    <p:extLst>
      <p:ext uri="{BB962C8B-B14F-4D97-AF65-F5344CB8AC3E}">
        <p14:creationId xmlns:p14="http://schemas.microsoft.com/office/powerpoint/2010/main" val="1020439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3407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a:xfrm>
            <a:off x="1168400" y="1243013"/>
            <a:ext cx="4471988" cy="3354387"/>
          </a:xfrm>
          <a:prstGeom prst="rect">
            <a:avLst/>
          </a:prstGeom>
        </p:spPr>
      </p:sp>
      <p:sp>
        <p:nvSpPr>
          <p:cNvPr id="5" name="備忘稿版面配置區 4"/>
          <p:cNvSpPr>
            <a:spLocks noGrp="1"/>
          </p:cNvSpPr>
          <p:nvPr>
            <p:ph type="body" idx="1"/>
          </p:nvPr>
        </p:nvSpPr>
        <p:spPr>
          <a:xfrm>
            <a:off x="681480" y="4783896"/>
            <a:ext cx="5445760" cy="3912834"/>
          </a:xfrm>
          <a:prstGeom prst="rect">
            <a:avLst/>
          </a:prstGeom>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endParaRPr lang="zh-TW" altLang="en-US" dirty="0"/>
          </a:p>
        </p:txBody>
      </p:sp>
    </p:spTree>
    <p:extLst>
      <p:ext uri="{BB962C8B-B14F-4D97-AF65-F5344CB8AC3E}">
        <p14:creationId xmlns:p14="http://schemas.microsoft.com/office/powerpoint/2010/main" val="4029109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395951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r>
              <a:rPr lang="zh-TW" altLang="en-US" dirty="0"/>
              <a:t>資料來源</a:t>
            </a:r>
            <a:r>
              <a:rPr lang="en-US" altLang="zh-TW" dirty="0"/>
              <a:t>:</a:t>
            </a:r>
            <a:r>
              <a:rPr lang="zh-TW" altLang="en-US" dirty="0"/>
              <a:t> </a:t>
            </a:r>
            <a:r>
              <a:rPr lang="en-US" altLang="zh-TW" dirty="0"/>
              <a:t>https://law.moj.gov.tw/LawClass/LawAll.aspx?pcode=A0030306</a:t>
            </a:r>
            <a:endParaRPr lang="zh-TW" altLang="en-US" dirty="0"/>
          </a:p>
        </p:txBody>
      </p:sp>
    </p:spTree>
    <p:extLst>
      <p:ext uri="{BB962C8B-B14F-4D97-AF65-F5344CB8AC3E}">
        <p14:creationId xmlns:p14="http://schemas.microsoft.com/office/powerpoint/2010/main" val="2490309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r>
              <a:rPr lang="zh-TW" altLang="en-US" dirty="0"/>
              <a:t>資料來源</a:t>
            </a:r>
            <a:r>
              <a:rPr lang="en-US" altLang="zh-TW" dirty="0"/>
              <a:t>:</a:t>
            </a:r>
            <a:r>
              <a:rPr lang="zh-TW" altLang="en-US" dirty="0"/>
              <a:t> </a:t>
            </a:r>
            <a:r>
              <a:rPr lang="en-US" altLang="zh-TW" dirty="0"/>
              <a:t>https://law.moj.gov.tw/LawClass/LawAll.aspx?pcode=A0030307</a:t>
            </a:r>
            <a:endParaRPr lang="zh-TW" altLang="en-US" dirty="0"/>
          </a:p>
        </p:txBody>
      </p:sp>
    </p:spTree>
    <p:extLst>
      <p:ext uri="{BB962C8B-B14F-4D97-AF65-F5344CB8AC3E}">
        <p14:creationId xmlns:p14="http://schemas.microsoft.com/office/powerpoint/2010/main" val="2691268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圖像版面配置區 3"/>
          <p:cNvSpPr>
            <a:spLocks noGrp="1" noRot="1" noChangeAspect="1"/>
          </p:cNvSpPr>
          <p:nvPr>
            <p:ph type="sldImg"/>
          </p:nvPr>
        </p:nvSpPr>
        <p:spPr/>
      </p:sp>
      <p:sp>
        <p:nvSpPr>
          <p:cNvPr id="5" name="備忘稿版面配置區 4"/>
          <p:cNvSpPr>
            <a:spLocks noGrp="1"/>
          </p:cNvSpPr>
          <p:nvPr>
            <p:ph type="body" idx="1"/>
          </p:nvPr>
        </p:nvSpPr>
        <p:spPr/>
        <p:txBody>
          <a:bodyPr/>
          <a:lstStyle/>
          <a:p>
            <a:r>
              <a:rPr lang="zh-TW" altLang="en-US" dirty="0"/>
              <a:t>資料來源</a:t>
            </a:r>
            <a:r>
              <a:rPr lang="en-US" altLang="zh-TW" dirty="0"/>
              <a:t>:</a:t>
            </a:r>
            <a:r>
              <a:rPr lang="zh-TW" altLang="en-US" dirty="0"/>
              <a:t> </a:t>
            </a:r>
            <a:r>
              <a:rPr lang="en-US" altLang="zh-TW" dirty="0"/>
              <a:t>https://law.moj.gov.tw/LawClass/LawAll.aspx?pcode=A0030308</a:t>
            </a:r>
            <a:endParaRPr lang="zh-TW" altLang="en-US" dirty="0"/>
          </a:p>
        </p:txBody>
      </p:sp>
    </p:spTree>
    <p:extLst>
      <p:ext uri="{BB962C8B-B14F-4D97-AF65-F5344CB8AC3E}">
        <p14:creationId xmlns:p14="http://schemas.microsoft.com/office/powerpoint/2010/main" val="4232586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p:txBody>
          <a:bodyPr/>
          <a:lstStyle/>
          <a:p>
            <a:pPr marL="285750" marR="0" lvl="1"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t>國家機密保護法立法之目的為「建立國家機密保護制度，確保國家安全及利益」</a:t>
            </a:r>
          </a:p>
          <a:p>
            <a:pPr marL="285750" lvl="1">
              <a:buFont typeface="Wingdings" panose="05000000000000000000" pitchFamily="2" charset="2"/>
              <a:buChar char="l"/>
            </a:pPr>
            <a:r>
              <a:rPr lang="zh-TW" altLang="en-US" dirty="0"/>
              <a:t>第</a:t>
            </a:r>
            <a:r>
              <a:rPr lang="en-US" altLang="zh-TW" dirty="0"/>
              <a:t>2</a:t>
            </a:r>
            <a:r>
              <a:rPr lang="zh-TW" altLang="en-US" dirty="0"/>
              <a:t>條對於「國家機密之定義」為「為確保國家安全或利益而有保密之必要，對政府機關持有或保管之資訊，經依本法核定機密等級者」</a:t>
            </a:r>
          </a:p>
          <a:p>
            <a:pPr marL="285750" lvl="1">
              <a:buFont typeface="Wingdings" panose="05000000000000000000" pitchFamily="2" charset="2"/>
              <a:buChar char="l"/>
            </a:pPr>
            <a:r>
              <a:rPr lang="zh-TW" altLang="en-US" dirty="0"/>
              <a:t>而其施行細則第</a:t>
            </a:r>
            <a:r>
              <a:rPr lang="en-US" altLang="zh-TW" dirty="0"/>
              <a:t>2</a:t>
            </a:r>
            <a:r>
              <a:rPr lang="zh-TW" altLang="en-US" dirty="0"/>
              <a:t>條對於國家機密之範圍有更明確的規範如下：</a:t>
            </a:r>
          </a:p>
          <a:p>
            <a:pPr lvl="1">
              <a:buFont typeface="Times New Roman" panose="02020603050405020304" pitchFamily="18" charset="0"/>
              <a:buChar char="–"/>
            </a:pPr>
            <a:r>
              <a:rPr lang="zh-TW" altLang="en-US" dirty="0"/>
              <a:t>軍事計畫、武器系統或軍事行動</a:t>
            </a:r>
          </a:p>
          <a:p>
            <a:pPr lvl="1">
              <a:buFont typeface="Times New Roman" panose="02020603050405020304" pitchFamily="18" charset="0"/>
              <a:buChar char="–"/>
            </a:pPr>
            <a:r>
              <a:rPr lang="zh-TW" altLang="en-US" dirty="0"/>
              <a:t>外國政府之國防、政治或經濟資訊</a:t>
            </a:r>
          </a:p>
          <a:p>
            <a:pPr lvl="1">
              <a:buFont typeface="Times New Roman" panose="02020603050405020304" pitchFamily="18" charset="0"/>
              <a:buChar char="–"/>
            </a:pPr>
            <a:r>
              <a:rPr lang="zh-TW" altLang="en-US" dirty="0"/>
              <a:t>情報組織及其活動</a:t>
            </a:r>
          </a:p>
          <a:p>
            <a:pPr lvl="1">
              <a:buFont typeface="Times New Roman" panose="02020603050405020304" pitchFamily="18" charset="0"/>
              <a:buChar char="–"/>
            </a:pPr>
            <a:r>
              <a:rPr lang="zh-TW" altLang="en-US" dirty="0"/>
              <a:t>政府通信、資訊之保密技術、設備或設施</a:t>
            </a:r>
          </a:p>
          <a:p>
            <a:pPr lvl="1">
              <a:buFont typeface="Times New Roman" panose="02020603050405020304" pitchFamily="18" charset="0"/>
              <a:buChar char="–"/>
            </a:pPr>
            <a:r>
              <a:rPr lang="zh-TW" altLang="en-US" dirty="0"/>
              <a:t>外交或大陸事務</a:t>
            </a:r>
          </a:p>
          <a:p>
            <a:pPr lvl="1">
              <a:buFont typeface="Times New Roman" panose="02020603050405020304" pitchFamily="18" charset="0"/>
              <a:buChar char="–"/>
            </a:pPr>
            <a:r>
              <a:rPr lang="zh-TW" altLang="en-US" dirty="0"/>
              <a:t>科技或經濟事務</a:t>
            </a:r>
          </a:p>
          <a:p>
            <a:pPr lvl="1">
              <a:buFont typeface="Times New Roman" panose="02020603050405020304" pitchFamily="18" charset="0"/>
              <a:buChar char="–"/>
            </a:pPr>
            <a:r>
              <a:rPr lang="zh-TW" altLang="en-US" dirty="0"/>
              <a:t>其他為確保國家安全或利益而有保密之必要者</a:t>
            </a:r>
            <a:endParaRPr lang="en-US" altLang="zh-TW" dirty="0"/>
          </a:p>
          <a:p>
            <a:pPr lvl="0"/>
            <a:r>
              <a:rPr lang="zh-TW" altLang="en-US" dirty="0"/>
              <a:t>資料來源： 	</a:t>
            </a:r>
            <a:endParaRPr lang="en-US" altLang="zh-TW" dirty="0"/>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國家機密保護法，</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https://law.moj.gov.tw/LawClass/LawAll.aspx?pcode=I0060003</a:t>
            </a:r>
          </a:p>
          <a:p>
            <a:pPr marL="573750" lvl="1" indent="-285750" algn="l" rtl="0" eaLnBrk="0" fontAlgn="base" hangingPunct="0">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國家機密保護法施行細則，</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https://law.moj.gov.tw/LawClass/LawAll.aspx?pcode=I0060005</a:t>
            </a:r>
          </a:p>
          <a:p>
            <a:pPr marL="468000" lvl="2" indent="0">
              <a:buFont typeface="Wingdings" panose="05000000000000000000" pitchFamily="2" charset="2"/>
              <a:buNone/>
            </a:pPr>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978280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第</a:t>
            </a:r>
            <a:r>
              <a:rPr lang="en-US" altLang="zh-TW" dirty="0"/>
              <a:t>4</a:t>
            </a:r>
            <a:r>
              <a:rPr lang="zh-TW" altLang="en-US" dirty="0"/>
              <a:t>條		</a:t>
            </a:r>
          </a:p>
          <a:p>
            <a:pPr lvl="1">
              <a:buFont typeface="Times New Roman" panose="02020603050405020304" pitchFamily="18" charset="0"/>
              <a:buChar char="–"/>
            </a:pPr>
            <a:r>
              <a:rPr lang="zh-TW" altLang="en-US" dirty="0"/>
              <a:t>國家機密等級區分如下：</a:t>
            </a:r>
          </a:p>
          <a:p>
            <a:pPr marL="927100" lvl="2" indent="-350838">
              <a:buNone/>
            </a:pPr>
            <a:r>
              <a:rPr lang="zh-TW" altLang="en-US" dirty="0"/>
              <a:t>一、絕對機密  適用於洩漏後足以使國家安全或利益遭受非常重大損害之事項</a:t>
            </a:r>
          </a:p>
          <a:p>
            <a:pPr marL="927100" lvl="2" indent="-350838">
              <a:buNone/>
            </a:pPr>
            <a:r>
              <a:rPr lang="zh-TW" altLang="en-US" dirty="0"/>
              <a:t>二、極機密  適用於洩漏後足以使國家安全或利益遭受重大損害之事項</a:t>
            </a:r>
          </a:p>
          <a:p>
            <a:pPr marL="927100" lvl="2" indent="-350838">
              <a:buNone/>
            </a:pPr>
            <a:r>
              <a:rPr lang="zh-TW" altLang="en-US" dirty="0"/>
              <a:t>三、機密  適用於洩漏後足以使國家安全或利益遭受損害之事項</a:t>
            </a:r>
            <a:endParaRPr lang="en-US" altLang="zh-TW" dirty="0"/>
          </a:p>
          <a:p>
            <a:pPr marL="285750" lvl="1">
              <a:buFont typeface="Wingdings" panose="05000000000000000000" pitchFamily="2" charset="2"/>
              <a:buChar char="l"/>
            </a:pPr>
            <a:r>
              <a:rPr lang="zh-TW" altLang="en-US" dirty="0"/>
              <a:t>第</a:t>
            </a:r>
            <a:r>
              <a:rPr lang="en-US" altLang="zh-TW" dirty="0"/>
              <a:t>5</a:t>
            </a:r>
            <a:r>
              <a:rPr lang="zh-TW" altLang="en-US" dirty="0"/>
              <a:t>條</a:t>
            </a:r>
          </a:p>
          <a:p>
            <a:pPr lvl="1">
              <a:buFont typeface="Times New Roman" panose="02020603050405020304" pitchFamily="18" charset="0"/>
              <a:buChar char="–"/>
            </a:pPr>
            <a:r>
              <a:rPr lang="zh-TW" altLang="en-US" dirty="0"/>
              <a:t>國家機密之核定，應於必要之最小範圍內為之</a:t>
            </a:r>
            <a:endParaRPr lang="en-US" altLang="zh-TW" dirty="0"/>
          </a:p>
          <a:p>
            <a:pPr marL="285750" lvl="1">
              <a:buFont typeface="Wingdings" panose="05000000000000000000" pitchFamily="2" charset="2"/>
              <a:buChar char="l"/>
            </a:pPr>
            <a:r>
              <a:rPr lang="zh-TW" altLang="en-US" dirty="0"/>
              <a:t>第</a:t>
            </a:r>
            <a:r>
              <a:rPr lang="en-US" altLang="zh-TW" dirty="0"/>
              <a:t>6</a:t>
            </a:r>
            <a:r>
              <a:rPr lang="zh-TW" altLang="en-US" dirty="0"/>
              <a:t>條</a:t>
            </a:r>
          </a:p>
          <a:p>
            <a:pPr lvl="1">
              <a:buFont typeface="Times New Roman" panose="02020603050405020304" pitchFamily="18" charset="0"/>
              <a:buChar char="–"/>
            </a:pPr>
            <a:r>
              <a:rPr lang="zh-TW" altLang="en-US" dirty="0"/>
              <a:t>各機關之人員於其職掌或業務範圍內，有應屬國家機密之事項時，應按其機密程度擬訂等級，先行採取保密措施，並即報請核定；有核定權責人員，應於接獲報請後三十日內核定之</a:t>
            </a:r>
          </a:p>
          <a:p>
            <a:pPr marL="285750" lvl="1">
              <a:buFont typeface="Wingdings" panose="05000000000000000000" pitchFamily="2" charset="2"/>
              <a:buChar char="l"/>
            </a:pPr>
            <a:r>
              <a:rPr lang="zh-TW" altLang="en-US" dirty="0"/>
              <a:t>第</a:t>
            </a:r>
            <a:r>
              <a:rPr lang="en-US" altLang="zh-TW" dirty="0"/>
              <a:t>11</a:t>
            </a:r>
            <a:r>
              <a:rPr lang="zh-TW" altLang="en-US" dirty="0"/>
              <a:t>條</a:t>
            </a:r>
          </a:p>
          <a:p>
            <a:pPr lvl="1">
              <a:buFont typeface="Times New Roman" panose="02020603050405020304" pitchFamily="18" charset="0"/>
              <a:buChar char="–"/>
            </a:pPr>
            <a:r>
              <a:rPr lang="zh-TW" altLang="en-US" dirty="0"/>
              <a:t>核定國家機密等級時，應併予核定其保密期限或解除機密之條件。前項保密期限之核定，於絕對機密，不得逾三十年；於極機密，不得逾二十年；於機密，不得逾十年。其期限自核定之日起算</a:t>
            </a:r>
          </a:p>
          <a:p>
            <a:pPr lvl="1">
              <a:buFont typeface="Times New Roman" panose="02020603050405020304" pitchFamily="18" charset="0"/>
              <a:buChar char="–"/>
            </a:pPr>
            <a:r>
              <a:rPr lang="zh-TW" altLang="en-US" dirty="0"/>
              <a:t>國家機密依前條變更機密等級者，其保密期限仍自原核定日起算</a:t>
            </a:r>
            <a:endParaRPr lang="en-US" altLang="zh-TW" dirty="0"/>
          </a:p>
          <a:p>
            <a:pPr marL="285750" lvl="1">
              <a:buFont typeface="Wingdings" panose="05000000000000000000" pitchFamily="2" charset="2"/>
              <a:buChar char="l"/>
            </a:pPr>
            <a:r>
              <a:rPr lang="zh-TW" altLang="en-US" dirty="0"/>
              <a:t>第</a:t>
            </a:r>
            <a:r>
              <a:rPr lang="en-US" altLang="zh-TW" dirty="0"/>
              <a:t>12</a:t>
            </a:r>
            <a:r>
              <a:rPr lang="zh-TW" altLang="en-US" dirty="0"/>
              <a:t>條</a:t>
            </a:r>
          </a:p>
          <a:p>
            <a:pPr lvl="1">
              <a:buFont typeface="Times New Roman" panose="02020603050405020304" pitchFamily="18" charset="0"/>
              <a:buChar char="–"/>
            </a:pPr>
            <a:r>
              <a:rPr lang="zh-TW" altLang="en-US" dirty="0"/>
              <a:t>涉及國家安全情報來源或管道之國家機密，應永久保密，不適用前條及檔案法第二十二條之規定</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582605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t>個人資料保護法立法之目的</a:t>
            </a:r>
            <a:r>
              <a:rPr lang="zh-TW" altLang="zh-TW" dirty="0"/>
              <a:t>為「</a:t>
            </a:r>
            <a:r>
              <a:rPr lang="zh-TW" altLang="en-US" dirty="0"/>
              <a:t>規範個人資料之蒐集、處理及利用，以避免人格權受侵害，並促進個人資料之合理利用</a:t>
            </a:r>
            <a:r>
              <a:rPr lang="zh-TW" altLang="zh-TW" dirty="0"/>
              <a:t>」</a:t>
            </a:r>
            <a:endParaRPr lang="en-US" altLang="zh-TW" dirty="0"/>
          </a:p>
          <a:p>
            <a:pPr lvl="1">
              <a:buFont typeface="Times New Roman" panose="02020603050405020304" pitchFamily="18" charset="0"/>
              <a:buChar char="–"/>
            </a:pPr>
            <a:r>
              <a:rPr lang="zh-TW" altLang="en-US" dirty="0"/>
              <a:t>第 </a:t>
            </a:r>
            <a:r>
              <a:rPr lang="en-US" altLang="zh-TW" dirty="0"/>
              <a:t>2 </a:t>
            </a:r>
            <a:r>
              <a:rPr lang="zh-TW" altLang="en-US" dirty="0"/>
              <a:t>條	</a:t>
            </a:r>
            <a:endParaRPr lang="en-US" altLang="zh-TW" dirty="0"/>
          </a:p>
          <a:p>
            <a:pPr lvl="2">
              <a:buFont typeface="Wingdings" panose="05000000000000000000" pitchFamily="2" charset="2"/>
              <a:buChar char="Ø"/>
            </a:pPr>
            <a:r>
              <a:rPr lang="zh-TW" altLang="en-US" dirty="0"/>
              <a:t>本法用詞，定義如下：</a:t>
            </a:r>
          </a:p>
          <a:p>
            <a:pPr marL="744537" lvl="2" indent="0" defTabSz="987425">
              <a:buNone/>
            </a:pPr>
            <a:r>
              <a:rPr lang="zh-TW" altLang="en-US" dirty="0"/>
              <a:t>一、個人資料：指自然人之姓名、出生年月日、國民身分證統一編號、護照號碼、特徵、指紋、婚姻、家庭、教育、職業、病歷、醫療、基因、性生活、健康檢查、犯罪前科、聯絡方式、財務情況、社會活動及其他得以直接或間接方式識別該個人之資料</a:t>
            </a:r>
          </a:p>
          <a:p>
            <a:pPr lvl="1">
              <a:buFont typeface="Times New Roman" panose="02020603050405020304" pitchFamily="18" charset="0"/>
              <a:buChar char="–"/>
            </a:pPr>
            <a:r>
              <a:rPr lang="zh-TW" altLang="en-US" dirty="0"/>
              <a:t>第 </a:t>
            </a:r>
            <a:r>
              <a:rPr lang="en-US" altLang="zh-TW" dirty="0"/>
              <a:t>3 </a:t>
            </a:r>
            <a:r>
              <a:rPr lang="zh-TW" altLang="en-US" dirty="0"/>
              <a:t>條		</a:t>
            </a:r>
          </a:p>
          <a:p>
            <a:pPr lvl="2">
              <a:buFont typeface="Wingdings" panose="05000000000000000000" pitchFamily="2" charset="2"/>
              <a:buChar char="Ø"/>
            </a:pPr>
            <a:r>
              <a:rPr lang="zh-TW" altLang="en-US" dirty="0"/>
              <a:t>當事人就其個人資料依本法規定行使之下列權利，不得預先拋棄或以特約限制之：</a:t>
            </a:r>
          </a:p>
          <a:p>
            <a:pPr marL="744537" lvl="2" indent="0" defTabSz="987425">
              <a:buNone/>
            </a:pPr>
            <a:r>
              <a:rPr lang="zh-TW" altLang="en-US" dirty="0"/>
              <a:t>一、查詢或請求閱覽</a:t>
            </a:r>
          </a:p>
          <a:p>
            <a:pPr marL="744537" lvl="2" indent="0" defTabSz="987425">
              <a:buNone/>
            </a:pPr>
            <a:r>
              <a:rPr lang="zh-TW" altLang="en-US" dirty="0"/>
              <a:t>二、請求製給複製本</a:t>
            </a:r>
          </a:p>
          <a:p>
            <a:pPr marL="744537" lvl="2" indent="0" defTabSz="987425">
              <a:buNone/>
            </a:pPr>
            <a:r>
              <a:rPr lang="zh-TW" altLang="en-US" dirty="0"/>
              <a:t>三、請求補充或更正</a:t>
            </a:r>
          </a:p>
          <a:p>
            <a:pPr marL="744537" lvl="2" indent="0" defTabSz="987425">
              <a:buNone/>
            </a:pPr>
            <a:r>
              <a:rPr lang="zh-TW" altLang="en-US" dirty="0"/>
              <a:t>四、請求停止蒐集、處理或利用</a:t>
            </a:r>
          </a:p>
          <a:p>
            <a:pPr marL="744537" lvl="2" indent="0" defTabSz="987425">
              <a:buNone/>
            </a:pPr>
            <a:r>
              <a:rPr lang="zh-TW" altLang="en-US" dirty="0"/>
              <a:t>五、請求刪除</a:t>
            </a:r>
            <a:endParaRPr lang="en-US" altLang="zh-TW" dirty="0"/>
          </a:p>
          <a:p>
            <a:pPr lvl="1">
              <a:buFont typeface="Times New Roman" panose="02020603050405020304" pitchFamily="18" charset="0"/>
              <a:buChar char="–"/>
            </a:pPr>
            <a:r>
              <a:rPr lang="zh-TW" altLang="en-US" dirty="0"/>
              <a:t>第 </a:t>
            </a:r>
            <a:r>
              <a:rPr lang="en-US" altLang="zh-TW" dirty="0"/>
              <a:t>5 </a:t>
            </a:r>
            <a:r>
              <a:rPr lang="zh-TW" altLang="en-US" dirty="0"/>
              <a:t>條		</a:t>
            </a:r>
          </a:p>
          <a:p>
            <a:pPr lvl="2">
              <a:buFont typeface="Wingdings" panose="05000000000000000000" pitchFamily="2" charset="2"/>
              <a:buChar char="Ø"/>
            </a:pPr>
            <a:r>
              <a:rPr lang="zh-TW" altLang="en-US" dirty="0"/>
              <a:t>個人資料之蒐集、處理或利用，應尊重當事人之權益，依誠實及信用方法為之，不得逾越特定目的之必要範圍，並應與蒐集之目的具有正當合理之關聯</a:t>
            </a:r>
            <a:endParaRPr lang="en-US" altLang="zh-TW" dirty="0"/>
          </a:p>
          <a:p>
            <a:pPr lvl="1">
              <a:buFont typeface="Times New Roman" panose="02020603050405020304" pitchFamily="18" charset="0"/>
              <a:buChar char="–"/>
            </a:pPr>
            <a:r>
              <a:rPr lang="zh-TW" altLang="en-US" dirty="0"/>
              <a:t>第 </a:t>
            </a:r>
            <a:r>
              <a:rPr lang="en-US" altLang="zh-TW" dirty="0"/>
              <a:t>8 </a:t>
            </a:r>
            <a:r>
              <a:rPr lang="zh-TW" altLang="en-US" dirty="0"/>
              <a:t>條		</a:t>
            </a:r>
          </a:p>
          <a:p>
            <a:pPr lvl="2">
              <a:buFont typeface="Wingdings" panose="05000000000000000000" pitchFamily="2" charset="2"/>
              <a:buChar char="Ø"/>
            </a:pPr>
            <a:r>
              <a:rPr lang="zh-TW" altLang="en-US" dirty="0"/>
              <a:t>公務機關或非公務機關依第十五條或第十九條規定向當事人蒐集個人資料時，應明確告知當事人下列事項：</a:t>
            </a:r>
          </a:p>
          <a:p>
            <a:pPr marL="744537" lvl="2" indent="0" defTabSz="987425">
              <a:buNone/>
            </a:pP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一、公務機關或非公務機關名稱</a:t>
            </a:r>
            <a:br>
              <a:rPr lang="zh-TW" altLang="en-US" dirty="0"/>
            </a:b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二、蒐集之目的</a:t>
            </a:r>
            <a:br>
              <a:rPr lang="zh-TW" altLang="en-US" dirty="0"/>
            </a:b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三、個人資料之類別</a:t>
            </a:r>
            <a:br>
              <a:rPr lang="zh-TW" altLang="en-US" dirty="0"/>
            </a:b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四、個人資料利用之期間、地區、對象及方式</a:t>
            </a:r>
            <a:br>
              <a:rPr lang="zh-TW" altLang="en-US" dirty="0"/>
            </a:b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五、當事人依第三條規定得行使之權利及方式</a:t>
            </a:r>
            <a:br>
              <a:rPr lang="zh-TW" altLang="en-US" dirty="0"/>
            </a:b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六、當事人得自由選擇提供個人資料時，不提供將對其權益之影響</a:t>
            </a:r>
            <a:endParaRPr lang="en-US" altLang="zh-TW" dirty="0"/>
          </a:p>
          <a:p>
            <a:pPr lvl="1">
              <a:buFont typeface="Times New Roman" panose="02020603050405020304" pitchFamily="18" charset="0"/>
              <a:buChar char="–"/>
            </a:pPr>
            <a:r>
              <a:rPr lang="zh-TW" altLang="en-US" dirty="0"/>
              <a:t>第 </a:t>
            </a:r>
            <a:r>
              <a:rPr lang="en-US" altLang="zh-TW" dirty="0"/>
              <a:t>9 </a:t>
            </a:r>
            <a:r>
              <a:rPr lang="zh-TW" altLang="en-US" dirty="0"/>
              <a:t>條		</a:t>
            </a:r>
          </a:p>
          <a:p>
            <a:pPr lvl="2">
              <a:buFont typeface="Wingdings" panose="05000000000000000000" pitchFamily="2" charset="2"/>
              <a:buChar char="Ø"/>
            </a:pPr>
            <a:r>
              <a:rPr lang="zh-TW" altLang="en-US" dirty="0"/>
              <a:t>公務機關或非公務機關依第十五條或第十九條規定蒐集非由當事人提供之個人資料，應於處理或利用前，向當事人告知個人資料來源及前條第一項第一款至第五款所列事項</a:t>
            </a:r>
            <a:endParaRPr lang="en-US" altLang="zh-TW" dirty="0"/>
          </a:p>
          <a:p>
            <a:pPr lvl="1">
              <a:buFont typeface="Times New Roman" panose="02020603050405020304" pitchFamily="18" charset="0"/>
              <a:buChar char="–"/>
            </a:pPr>
            <a:r>
              <a:rPr lang="zh-TW" altLang="en-US" dirty="0"/>
              <a:t>第 </a:t>
            </a:r>
            <a:r>
              <a:rPr lang="en-US" altLang="zh-TW" dirty="0"/>
              <a:t>11 </a:t>
            </a:r>
            <a:r>
              <a:rPr lang="zh-TW" altLang="en-US" dirty="0"/>
              <a:t>條		</a:t>
            </a:r>
          </a:p>
          <a:p>
            <a:pPr lvl="2">
              <a:buFont typeface="Wingdings" panose="05000000000000000000" pitchFamily="2" charset="2"/>
              <a:buChar char="Ø"/>
            </a:pP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公務機關或非公務機關應維護個人資料之正確，並應主動或依當事人之請求更正或補充之</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lvl="2">
              <a:buFont typeface="Wingdings" panose="05000000000000000000" pitchFamily="2" charset="2"/>
              <a:buChar char="Ø"/>
            </a:pP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個人資料正確性有爭議者，應主動或依當事人之請求停止處理或利用。但因執行職務或業務所必須，或經當事人書面同意，並經註明其爭議者，不在此限</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lvl="2">
              <a:buFont typeface="Wingdings" panose="05000000000000000000" pitchFamily="2" charset="2"/>
              <a:buChar char="Ø"/>
            </a:pP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個人資料蒐集之特定目的消失或期限屆滿時，應主動或依當事人之請求，刪除、停止處理或利用該個人資料。但因執行職務或業務所必須或經當事人書面同意者，不在此限</a:t>
            </a:r>
            <a:endParaRPr lang="en-US" altLang="zh-TW" dirty="0"/>
          </a:p>
          <a:p>
            <a:pPr lvl="0"/>
            <a:r>
              <a:rPr lang="zh-TW" altLang="en-US" dirty="0"/>
              <a:t>資料來源：</a:t>
            </a:r>
            <a:r>
              <a:rPr lang="en-US" altLang="zh-TW" dirty="0"/>
              <a:t>https://law.moj.gov.tw/LawClass/LawAll.aspx?PCode=I0050021</a:t>
            </a:r>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4094804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r>
              <a:rPr lang="zh-TW" altLang="en-US" dirty="0"/>
              <a:t>台中檢調單位破獲史上最大宗個資外洩案，全台</a:t>
            </a:r>
            <a:r>
              <a:rPr lang="en-US" altLang="zh-TW" dirty="0"/>
              <a:t>1.7</a:t>
            </a:r>
            <a:r>
              <a:rPr lang="zh-TW" altLang="en-US" dirty="0"/>
              <a:t>億筆個資全都露，不論買或賣個資的雙方都涉嫌違反</a:t>
            </a:r>
            <a:r>
              <a:rPr lang="en-US" altLang="zh-TW" dirty="0"/>
              <a:t>《</a:t>
            </a:r>
            <a:r>
              <a:rPr lang="zh-TW" altLang="en-US" dirty="0"/>
              <a:t>個人資料保護法</a:t>
            </a:r>
            <a:r>
              <a:rPr lang="en-US" altLang="zh-TW" dirty="0"/>
              <a:t>》</a:t>
            </a:r>
            <a:r>
              <a:rPr lang="zh-TW" altLang="en-US" dirty="0"/>
              <a:t>，而以惡意程式破解公務機關電腦設備還違反</a:t>
            </a:r>
            <a:r>
              <a:rPr lang="en-US" altLang="zh-TW" dirty="0"/>
              <a:t>《</a:t>
            </a:r>
            <a:r>
              <a:rPr lang="zh-TW" altLang="en-US" dirty="0"/>
              <a:t>刑法</a:t>
            </a:r>
            <a:r>
              <a:rPr lang="en-US" altLang="zh-TW" dirty="0"/>
              <a:t>》</a:t>
            </a:r>
            <a:r>
              <a:rPr lang="zh-TW" altLang="en-US" dirty="0"/>
              <a:t>妨害電腦使用罪，可判處</a:t>
            </a:r>
            <a:r>
              <a:rPr lang="en-US" altLang="zh-TW" dirty="0"/>
              <a:t>5</a:t>
            </a:r>
            <a:r>
              <a:rPr lang="zh-TW" altLang="en-US" dirty="0"/>
              <a:t>年以下有期徒刑，如果最後查出有公務員涉嫌盜賣個資收賄，相關涉案人員還會觸犯</a:t>
            </a:r>
            <a:r>
              <a:rPr lang="en-US" altLang="zh-TW" dirty="0"/>
              <a:t>《</a:t>
            </a:r>
            <a:r>
              <a:rPr lang="zh-TW" altLang="en-US" dirty="0"/>
              <a:t>貪污治罪條例</a:t>
            </a:r>
            <a:r>
              <a:rPr lang="en-US" altLang="zh-TW" dirty="0"/>
              <a:t>》</a:t>
            </a:r>
            <a:r>
              <a:rPr lang="zh-TW" altLang="en-US" dirty="0"/>
              <a:t>刑責</a:t>
            </a:r>
            <a:endParaRPr lang="en-US" altLang="zh-TW" dirty="0"/>
          </a:p>
          <a:p>
            <a:r>
              <a:rPr lang="zh-TW" altLang="en-US" dirty="0"/>
              <a:t>資料來源：</a:t>
            </a:r>
            <a:r>
              <a:rPr lang="en-US" altLang="zh-TW" dirty="0"/>
              <a:t>http://www.appledaily.com.tw/realtimenews/article/new/20170512/1117088/</a:t>
            </a:r>
            <a:endParaRPr lang="zh-TW" altLang="en-US"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1396726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pPr algn="just"/>
            <a:r>
              <a:rPr lang="en-US" altLang="zh-TW" dirty="0">
                <a:latin typeface="微軟正黑體" panose="020B0604030504040204" pitchFamily="34" charset="-120"/>
                <a:ea typeface="微軟正黑體" panose="020B0604030504040204" pitchFamily="34" charset="-120"/>
              </a:rPr>
              <a:t>ISO</a:t>
            </a:r>
            <a:r>
              <a:rPr lang="en-US" altLang="zh-TW" dirty="0"/>
              <a:t>/IEC</a:t>
            </a:r>
            <a:r>
              <a:rPr lang="en-US" altLang="zh-TW" dirty="0">
                <a:latin typeface="微軟正黑體" panose="020B0604030504040204" pitchFamily="34" charset="-120"/>
                <a:ea typeface="微軟正黑體" panose="020B0604030504040204" pitchFamily="34" charset="-120"/>
              </a:rPr>
              <a:t> 27001</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2013</a:t>
            </a:r>
            <a:r>
              <a:rPr lang="zh-TW" altLang="en-US" dirty="0">
                <a:latin typeface="微軟正黑體" panose="020B0604030504040204" pitchFamily="34" charset="-120"/>
                <a:ea typeface="微軟正黑體" panose="020B0604030504040204" pitchFamily="34" charset="-120"/>
              </a:rPr>
              <a:t>版本則為</a:t>
            </a:r>
            <a:r>
              <a:rPr lang="en-US" altLang="zh-TW" dirty="0">
                <a:latin typeface="微軟正黑體" panose="020B0604030504040204" pitchFamily="34" charset="-120"/>
                <a:ea typeface="微軟正黑體" panose="020B0604030504040204" pitchFamily="34" charset="-120"/>
              </a:rPr>
              <a:t>14</a:t>
            </a:r>
            <a:r>
              <a:rPr lang="zh-TW" altLang="en-US" dirty="0">
                <a:latin typeface="微軟正黑體" panose="020B0604030504040204" pitchFamily="34" charset="-120"/>
                <a:ea typeface="微軟正黑體" panose="020B0604030504040204" pitchFamily="34" charset="-120"/>
              </a:rPr>
              <a:t>個條款、</a:t>
            </a:r>
            <a:r>
              <a:rPr lang="en-US" altLang="zh-TW" dirty="0">
                <a:latin typeface="微軟正黑體" panose="020B0604030504040204" pitchFamily="34" charset="-120"/>
                <a:ea typeface="微軟正黑體" panose="020B0604030504040204" pitchFamily="34" charset="-120"/>
              </a:rPr>
              <a:t>35</a:t>
            </a:r>
            <a:r>
              <a:rPr lang="zh-TW" altLang="en-US" dirty="0">
                <a:latin typeface="微軟正黑體" panose="020B0604030504040204" pitchFamily="34" charset="-120"/>
                <a:ea typeface="微軟正黑體" panose="020B0604030504040204" pitchFamily="34" charset="-120"/>
              </a:rPr>
              <a:t>個分類、</a:t>
            </a:r>
            <a:r>
              <a:rPr lang="en-US" altLang="zh-TW" dirty="0">
                <a:latin typeface="微軟正黑體" panose="020B0604030504040204" pitchFamily="34" charset="-120"/>
                <a:ea typeface="微軟正黑體" panose="020B0604030504040204" pitchFamily="34" charset="-120"/>
              </a:rPr>
              <a:t>114</a:t>
            </a:r>
            <a:r>
              <a:rPr lang="zh-TW" altLang="en-US" dirty="0">
                <a:latin typeface="微軟正黑體" panose="020B0604030504040204" pitchFamily="34" charset="-120"/>
                <a:ea typeface="微軟正黑體" panose="020B0604030504040204" pitchFamily="34" charset="-120"/>
              </a:rPr>
              <a:t>項控制措施</a:t>
            </a:r>
            <a:endParaRPr lang="en-US" altLang="zh-TW" dirty="0">
              <a:latin typeface="微軟正黑體" panose="020B0604030504040204" pitchFamily="34" charset="-120"/>
              <a:ea typeface="微軟正黑體" panose="020B0604030504040204" pitchFamily="34" charset="-120"/>
            </a:endParaRPr>
          </a:p>
          <a:p>
            <a:pPr marL="285750" marR="0" lvl="0" indent="-285750" algn="just"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en-US" altLang="zh-TW" dirty="0"/>
              <a:t>CNS 27001</a:t>
            </a:r>
            <a:r>
              <a:rPr lang="zh-TW" altLang="en-US" dirty="0"/>
              <a:t>及</a:t>
            </a:r>
            <a:r>
              <a:rPr lang="en-US" altLang="zh-TW" dirty="0"/>
              <a:t>CNS 27002</a:t>
            </a:r>
            <a:r>
              <a:rPr lang="zh-TW" altLang="en-US" dirty="0"/>
              <a:t>內容可參考國家標準</a:t>
            </a:r>
            <a:r>
              <a:rPr lang="en-US" altLang="zh-TW" dirty="0"/>
              <a:t>(CNS)</a:t>
            </a:r>
            <a:r>
              <a:rPr lang="zh-TW" altLang="en-US" dirty="0"/>
              <a:t>網路服務系統網站，</a:t>
            </a:r>
            <a:r>
              <a:rPr lang="en-US" altLang="zh-TW" dirty="0"/>
              <a:t>https://www.cnsonline.com.tw</a:t>
            </a:r>
            <a:endParaRPr lang="zh-TW" altLang="en-US" dirty="0">
              <a:latin typeface="微軟正黑體" panose="020B0604030504040204" pitchFamily="34" charset="-120"/>
              <a:ea typeface="微軟正黑體" panose="020B0604030504040204" pitchFamily="34" charset="-120"/>
            </a:endParaRPr>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246518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r>
              <a:rPr lang="zh-TW" altLang="en-US" dirty="0"/>
              <a:t>有些導入的作業會要求參與人員落實平日比較少遭遇的操作，例如模擬系統失效，停機之後重新啟動，對於機關的參與人員來說，雖然會因而變得更忙碌，卻能強化資安專業技能</a:t>
            </a:r>
            <a:endParaRPr lang="en-US" altLang="zh-TW"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380100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586944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endParaRPr lang="en-US" altLang="zh-TW" dirty="0"/>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46667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備忘稿版面配置區 2"/>
          <p:cNvSpPr>
            <a:spLocks noGrp="1"/>
          </p:cNvSpPr>
          <p:nvPr>
            <p:ph type="body" idx="1"/>
          </p:nvPr>
        </p:nvSpPr>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請參考</a:t>
            </a:r>
            <a:r>
              <a:rPr kumimoji="1" lang="en-US" altLang="zh-TW" sz="1400" b="1"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105</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年個人資料保護參考指引 </a:t>
            </a:r>
            <a:r>
              <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(V2.0) </a:t>
            </a:r>
            <a:r>
              <a:rPr lang="zh-TW" altLang="en-US" i="0" dirty="0">
                <a:solidFill>
                  <a:schemeClr val="tx1"/>
                </a:solidFill>
                <a:latin typeface="微軟正黑體" panose="020B0604030504040204" pitchFamily="34" charset="-120"/>
                <a:ea typeface="微軟正黑體" panose="020B0604030504040204" pitchFamily="34" charset="-120"/>
              </a:rPr>
              <a:t>，第</a:t>
            </a:r>
            <a:r>
              <a:rPr lang="en-US" altLang="zh-TW" i="0" dirty="0">
                <a:solidFill>
                  <a:schemeClr val="tx1"/>
                </a:solidFill>
                <a:latin typeface="微軟正黑體" panose="020B0604030504040204" pitchFamily="34" charset="-120"/>
                <a:ea typeface="微軟正黑體" panose="020B0604030504040204" pitchFamily="34" charset="-120"/>
              </a:rPr>
              <a:t>3.5</a:t>
            </a:r>
            <a:r>
              <a:rPr lang="zh-TW" altLang="en-US" i="0" dirty="0">
                <a:solidFill>
                  <a:schemeClr val="tx1"/>
                </a:solidFill>
                <a:latin typeface="微軟正黑體" panose="020B0604030504040204" pitchFamily="34" charset="-120"/>
                <a:ea typeface="微軟正黑體" panose="020B0604030504040204" pitchFamily="34" charset="-120"/>
              </a:rPr>
              <a:t>節，表</a:t>
            </a:r>
            <a:r>
              <a:rPr lang="en-US" altLang="zh-TW" i="0" dirty="0">
                <a:solidFill>
                  <a:schemeClr val="tx1"/>
                </a:solidFill>
                <a:latin typeface="微軟正黑體" panose="020B0604030504040204" pitchFamily="34" charset="-120"/>
                <a:ea typeface="微軟正黑體" panose="020B0604030504040204" pitchFamily="34" charset="-120"/>
              </a:rPr>
              <a:t>29</a:t>
            </a:r>
            <a:r>
              <a:rPr lang="zh-TW" altLang="en-US" i="0" dirty="0">
                <a:solidFill>
                  <a:schemeClr val="tx1"/>
                </a:solidFill>
                <a:latin typeface="微軟正黑體" panose="020B0604030504040204" pitchFamily="34" charset="-120"/>
                <a:ea typeface="微軟正黑體" panose="020B0604030504040204" pitchFamily="34" charset="-120"/>
              </a:rPr>
              <a:t>，</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第</a:t>
            </a:r>
            <a:r>
              <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158~159</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頁內容，</a:t>
            </a:r>
            <a:r>
              <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https://www.nccst.nat.gov.tw/CommonSpecification?lang=zh</a:t>
            </a:r>
            <a:endParaRPr lang="zh-TW" altLang="en-US" dirty="0">
              <a:solidFill>
                <a:schemeClr val="tx1"/>
              </a:solidFill>
              <a:latin typeface="Arial" panose="020B0604020202020204" pitchFamily="34" charset="0"/>
              <a:ea typeface="新細明體" panose="02020500000000000000" pitchFamily="18" charset="-120"/>
            </a:endParaRPr>
          </a:p>
        </p:txBody>
      </p:sp>
      <p:sp>
        <p:nvSpPr>
          <p:cNvPr id="5" name="投影片圖像版面配置區 4"/>
          <p:cNvSpPr>
            <a:spLocks noGrp="1" noRot="1" noChangeAspect="1"/>
          </p:cNvSpPr>
          <p:nvPr>
            <p:ph type="sldImg"/>
          </p:nvPr>
        </p:nvSpPr>
        <p:spPr/>
      </p:sp>
    </p:spTree>
    <p:extLst>
      <p:ext uri="{BB962C8B-B14F-4D97-AF65-F5344CB8AC3E}">
        <p14:creationId xmlns:p14="http://schemas.microsoft.com/office/powerpoint/2010/main" val="2129018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資通安全管理法</a:t>
            </a:r>
            <a:r>
              <a:rPr lang="en-US" altLang="zh-TW" dirty="0"/>
              <a:t>FAQ</a:t>
            </a:r>
            <a:r>
              <a:rPr lang="zh-TW" altLang="en-US" dirty="0"/>
              <a:t>可參考行政院國家資通安全會報網站</a:t>
            </a:r>
            <a:r>
              <a:rPr lang="en-US" altLang="zh-TW" dirty="0"/>
              <a:t>-</a:t>
            </a:r>
            <a:r>
              <a:rPr kumimoji="1" lang="zh-TW" altLang="en-US" sz="1400" b="1" i="0" kern="1200" baseline="0" noProof="0" dirty="0">
                <a:solidFill>
                  <a:schemeClr val="tx1"/>
                </a:solidFill>
                <a:effectLst/>
                <a:latin typeface="微軟正黑體" panose="020B0604030504040204" pitchFamily="34" charset="-120"/>
                <a:ea typeface="微軟正黑體" panose="020B0604030504040204" pitchFamily="34" charset="-120"/>
                <a:cs typeface="+mn-cs"/>
              </a:rPr>
              <a:t>資通安全管理法常見問題</a:t>
            </a:r>
            <a:r>
              <a:rPr lang="zh-TW" altLang="en-US" dirty="0"/>
              <a:t>，</a:t>
            </a:r>
            <a:r>
              <a:rPr lang="en-US" altLang="zh-TW" dirty="0"/>
              <a:t>https://nicst.ey.gov.tw/Page/D94EC6EDE9B10E15/407f0005-23a6-4917-ba94-7709c4822548</a:t>
            </a:r>
            <a:endParaRPr lang="zh-TW" altLang="en-US" dirty="0"/>
          </a:p>
        </p:txBody>
      </p:sp>
    </p:spTree>
    <p:extLst>
      <p:ext uri="{BB962C8B-B14F-4D97-AF65-F5344CB8AC3E}">
        <p14:creationId xmlns:p14="http://schemas.microsoft.com/office/powerpoint/2010/main" val="1314565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065414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975405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type="body" idx="1"/>
          </p:nvPr>
        </p:nvSpPr>
        <p:spPr/>
        <p:txBody>
          <a:bodyPr/>
          <a:lstStyle/>
          <a:p>
            <a:pPr algn="just"/>
            <a:r>
              <a:rPr lang="zh-TW" altLang="en-US" dirty="0"/>
              <a:t>「風險」是指「威脅」利用其相對應「</a:t>
            </a:r>
            <a:r>
              <a:rPr lang="zh-TW" altLang="en-US" sz="1400" dirty="0"/>
              <a:t>脆弱性</a:t>
            </a:r>
            <a:r>
              <a:rPr lang="zh-TW" altLang="en-US" dirty="0"/>
              <a:t>」造成組織或政府機關「資訊資產」受到「衝擊」的「可能性」</a:t>
            </a:r>
          </a:p>
          <a:p>
            <a:pPr lvl="1">
              <a:buFont typeface="Times New Roman" panose="02020603050405020304" pitchFamily="18" charset="0"/>
              <a:buChar char="–"/>
            </a:pPr>
            <a:r>
              <a:rPr lang="zh-TW" altLang="en-US" dirty="0"/>
              <a:t>例如：當</a:t>
            </a:r>
            <a:r>
              <a:rPr lang="en-US" altLang="zh-TW" dirty="0"/>
              <a:t>Slammer</a:t>
            </a:r>
            <a:r>
              <a:rPr lang="zh-TW" altLang="en-US" dirty="0"/>
              <a:t>蠕蟲</a:t>
            </a:r>
            <a:r>
              <a:rPr lang="en-US" altLang="zh-TW" dirty="0"/>
              <a:t>(</a:t>
            </a:r>
            <a:r>
              <a:rPr lang="zh-TW" altLang="en-US" dirty="0"/>
              <a:t>威脅</a:t>
            </a:r>
            <a:r>
              <a:rPr lang="en-US" altLang="zh-TW" dirty="0"/>
              <a:t>)</a:t>
            </a:r>
            <a:r>
              <a:rPr lang="zh-TW" altLang="en-US" dirty="0"/>
              <a:t>利用</a:t>
            </a:r>
            <a:r>
              <a:rPr lang="en-US" altLang="zh-TW" dirty="0"/>
              <a:t>Microsoft SQL Server 2000</a:t>
            </a:r>
            <a:r>
              <a:rPr lang="zh-TW" altLang="en-US" dirty="0"/>
              <a:t>的系統漏洞</a:t>
            </a:r>
            <a:r>
              <a:rPr lang="en-US" altLang="zh-TW" dirty="0"/>
              <a:t>(</a:t>
            </a:r>
            <a:r>
              <a:rPr lang="zh-TW" altLang="en-US" sz="1400" dirty="0"/>
              <a:t>脆弱性</a:t>
            </a:r>
            <a:r>
              <a:rPr lang="en-US" altLang="zh-TW" dirty="0"/>
              <a:t>)</a:t>
            </a:r>
            <a:r>
              <a:rPr lang="zh-TW" altLang="en-US" dirty="0"/>
              <a:t>，造成機關內部網路</a:t>
            </a:r>
            <a:r>
              <a:rPr lang="en-US" altLang="zh-TW" dirty="0"/>
              <a:t>(</a:t>
            </a:r>
            <a:r>
              <a:rPr lang="zh-TW" altLang="en-US" dirty="0"/>
              <a:t>資訊資產</a:t>
            </a:r>
            <a:r>
              <a:rPr lang="en-US" altLang="zh-TW" dirty="0"/>
              <a:t>)</a:t>
            </a:r>
            <a:r>
              <a:rPr lang="zh-TW" altLang="en-US" dirty="0"/>
              <a:t>的頻寬被塞滿，並導致所有網路服務與連線不正常，無法正常作業</a:t>
            </a:r>
            <a:r>
              <a:rPr lang="en-US" altLang="zh-TW" dirty="0"/>
              <a:t>(</a:t>
            </a:r>
            <a:r>
              <a:rPr lang="zh-TW" altLang="en-US" dirty="0"/>
              <a:t>衝擊</a:t>
            </a:r>
            <a:r>
              <a:rPr lang="en-US" altLang="zh-TW" dirty="0"/>
              <a:t>)</a:t>
            </a:r>
            <a:endParaRPr lang="zh-TW" altLang="en-US" dirty="0"/>
          </a:p>
          <a:p>
            <a:pPr marL="285750" lvl="1">
              <a:buFont typeface="Wingdings" panose="05000000000000000000" pitchFamily="2" charset="2"/>
              <a:buChar char="l"/>
            </a:pPr>
            <a:r>
              <a:rPr lang="zh-TW" altLang="en-US" dirty="0"/>
              <a:t>風險透過「衝擊」與其「可能性」</a:t>
            </a:r>
            <a:r>
              <a:rPr lang="en-US" altLang="zh-TW" dirty="0"/>
              <a:t>2 </a:t>
            </a:r>
            <a:r>
              <a:rPr lang="zh-TW" altLang="en-US" dirty="0"/>
              <a:t>個因素的結合定義其影響程度或損害程度</a:t>
            </a:r>
          </a:p>
          <a:p>
            <a:pPr lvl="1">
              <a:buFont typeface="Times New Roman" panose="02020603050405020304" pitchFamily="18" charset="0"/>
              <a:buChar char="–"/>
            </a:pPr>
            <a:r>
              <a:rPr lang="zh-TW" altLang="en-US" dirty="0"/>
              <a:t>例如：前項例子的潛在風險就是：</a:t>
            </a:r>
            <a:r>
              <a:rPr lang="en-US" altLang="zh-TW" dirty="0"/>
              <a:t>(</a:t>
            </a:r>
            <a:r>
              <a:rPr lang="zh-TW" altLang="en-US" dirty="0"/>
              <a:t>發生機關內部網路的頻寬被塞滿，並導致所有網路服務及連線不正常的衝擊</a:t>
            </a:r>
            <a:r>
              <a:rPr lang="en-US" altLang="zh-TW" dirty="0"/>
              <a:t>) x (</a:t>
            </a:r>
            <a:r>
              <a:rPr lang="zh-TW" altLang="en-US" dirty="0"/>
              <a:t>事件發生的可能性</a:t>
            </a:r>
            <a:r>
              <a:rPr lang="en-US" altLang="zh-TW" dirty="0"/>
              <a:t>)</a:t>
            </a:r>
            <a:endParaRPr lang="zh-TW" altLang="en-US" dirty="0"/>
          </a:p>
          <a:p>
            <a:pPr lvl="1">
              <a:buFont typeface="Times New Roman" panose="02020603050405020304" pitchFamily="18" charset="0"/>
              <a:buChar char="–"/>
            </a:pPr>
            <a:r>
              <a:rPr lang="zh-TW" altLang="en-US" dirty="0"/>
              <a:t>「可能性」則利用「威脅發生的頻率」與「</a:t>
            </a:r>
            <a:r>
              <a:rPr lang="zh-TW" altLang="en-US" sz="1400" dirty="0"/>
              <a:t>脆弱性</a:t>
            </a:r>
            <a:r>
              <a:rPr lang="zh-TW" altLang="en-US" dirty="0"/>
              <a:t>被利用的難易度」來計算</a:t>
            </a:r>
          </a:p>
          <a:p>
            <a:pPr lvl="2">
              <a:buFont typeface="Wingdings" panose="05000000000000000000" pitchFamily="2" charset="2"/>
              <a:buChar char="Ø"/>
            </a:pPr>
            <a:r>
              <a:rPr lang="zh-TW" altLang="en-US" dirty="0"/>
              <a:t>例如：前項例子中「可能性」的分析就依據「</a:t>
            </a:r>
            <a:r>
              <a:rPr lang="en-US" altLang="zh-TW" dirty="0"/>
              <a:t>Slammer</a:t>
            </a:r>
            <a:r>
              <a:rPr lang="zh-TW" altLang="en-US" dirty="0"/>
              <a:t>蠕蟲發生的機率，在</a:t>
            </a:r>
            <a:r>
              <a:rPr lang="en-US" altLang="zh-TW" dirty="0"/>
              <a:t>Internet</a:t>
            </a:r>
            <a:r>
              <a:rPr lang="zh-TW" altLang="en-US" dirty="0"/>
              <a:t>網路上</a:t>
            </a:r>
            <a:r>
              <a:rPr lang="en-US" altLang="zh-TW" dirty="0"/>
              <a:t>Slammer</a:t>
            </a:r>
            <a:r>
              <a:rPr lang="zh-TW" altLang="en-US" dirty="0"/>
              <a:t>蠕蟲每日至少發生</a:t>
            </a:r>
            <a:r>
              <a:rPr lang="en-US" altLang="zh-TW" dirty="0"/>
              <a:t>100</a:t>
            </a:r>
            <a:r>
              <a:rPr lang="zh-TW" altLang="en-US" dirty="0"/>
              <a:t>次攻擊事件，但</a:t>
            </a:r>
            <a:r>
              <a:rPr lang="en-US" altLang="zh-TW" dirty="0"/>
              <a:t>Intranet</a:t>
            </a:r>
            <a:r>
              <a:rPr lang="zh-TW" altLang="en-US" dirty="0"/>
              <a:t>上幾乎不再出現」</a:t>
            </a:r>
            <a:endParaRPr lang="en-US" altLang="zh-TW" dirty="0"/>
          </a:p>
          <a:p>
            <a:pPr lvl="2">
              <a:buFont typeface="Wingdings" panose="05000000000000000000" pitchFamily="2" charset="2"/>
              <a:buChar char="Ø"/>
            </a:pPr>
            <a:r>
              <a:rPr lang="zh-TW" altLang="en-US" dirty="0"/>
              <a:t>「</a:t>
            </a:r>
            <a:r>
              <a:rPr lang="en-US" altLang="zh-TW" dirty="0"/>
              <a:t>Microsoft SQL Server 2000</a:t>
            </a:r>
            <a:r>
              <a:rPr lang="zh-TW" altLang="en-US" dirty="0"/>
              <a:t>的系統漏洞被利用的難易度，在目前機關的</a:t>
            </a:r>
            <a:r>
              <a:rPr lang="en-US" altLang="zh-TW" dirty="0"/>
              <a:t>Microsoft SQL</a:t>
            </a:r>
            <a:r>
              <a:rPr lang="zh-TW" altLang="en-US" dirty="0"/>
              <a:t>皆已升級到</a:t>
            </a:r>
            <a:r>
              <a:rPr lang="en-US" altLang="zh-TW" dirty="0"/>
              <a:t>Microsoft SQL Server 2005</a:t>
            </a:r>
            <a:r>
              <a:rPr lang="zh-TW" altLang="en-US" dirty="0"/>
              <a:t>版以上的情況下，已完全沒有這個漏洞」，因此其「可能性為 </a:t>
            </a:r>
            <a:r>
              <a:rPr lang="en-US" altLang="zh-TW" dirty="0"/>
              <a:t>0 </a:t>
            </a:r>
            <a:r>
              <a:rPr lang="zh-TW" altLang="en-US" dirty="0"/>
              <a:t>」</a:t>
            </a:r>
            <a:endParaRPr lang="en-US" altLang="zh-TW" dirty="0"/>
          </a:p>
          <a:p>
            <a:pPr lvl="2">
              <a:buFont typeface="Wingdings" panose="05000000000000000000" pitchFamily="2" charset="2"/>
              <a:buChar char="Ø"/>
            </a:pPr>
            <a:r>
              <a:rPr lang="zh-TW" altLang="en-US" dirty="0"/>
              <a:t>所以其潛在的風險</a:t>
            </a:r>
            <a:r>
              <a:rPr lang="en-US" altLang="zh-TW" dirty="0"/>
              <a:t>=(</a:t>
            </a:r>
            <a:r>
              <a:rPr lang="zh-TW" altLang="en-US" dirty="0"/>
              <a:t>發生機關內部網路的頻寬被塞滿，並導致所有網路服務與連線不正常的衝擊</a:t>
            </a:r>
            <a:r>
              <a:rPr lang="en-US" altLang="zh-TW" dirty="0"/>
              <a:t>) x (</a:t>
            </a:r>
            <a:r>
              <a:rPr lang="zh-TW" altLang="en-US" dirty="0"/>
              <a:t>事件發生的可能性為</a:t>
            </a:r>
            <a:r>
              <a:rPr lang="en-US" altLang="zh-TW" dirty="0"/>
              <a:t> 0 )</a:t>
            </a:r>
            <a:r>
              <a:rPr lang="zh-TW" altLang="en-US" dirty="0"/>
              <a:t>，其潛在的風險 </a:t>
            </a:r>
            <a:r>
              <a:rPr lang="en-US" altLang="zh-TW" dirty="0"/>
              <a:t>= 0</a:t>
            </a:r>
          </a:p>
          <a:p>
            <a:pPr marL="285750" lvl="1">
              <a:buFont typeface="Wingdings" panose="05000000000000000000" pitchFamily="2" charset="2"/>
              <a:buChar char="l"/>
            </a:pPr>
            <a:r>
              <a:rPr lang="zh-TW" altLang="en-US" dirty="0"/>
              <a:t>風險管理的目標</a:t>
            </a:r>
          </a:p>
          <a:p>
            <a:pPr lvl="1">
              <a:buFont typeface="Times New Roman" panose="02020603050405020304" pitchFamily="18" charset="0"/>
              <a:buChar char="–"/>
            </a:pPr>
            <a:r>
              <a:rPr lang="zh-TW" altLang="en-US" dirty="0"/>
              <a:t>目標並不是將風險降至「零」，因為即使付出巨大的代價也無法達成，而是應追求在最低的防護成本投入下獲得最優化的安全性</a:t>
            </a:r>
            <a:r>
              <a:rPr lang="en-US" altLang="zh-TW" dirty="0"/>
              <a:t>(</a:t>
            </a:r>
            <a:r>
              <a:rPr lang="zh-TW" altLang="en-US" dirty="0"/>
              <a:t>最優化非最強固，而是最合適</a:t>
            </a:r>
            <a:r>
              <a:rPr lang="en-US" altLang="zh-TW" dirty="0"/>
              <a:t>)</a:t>
            </a:r>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464467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just" defTabSz="914400" rtl="0" eaLnBrk="0" fontAlgn="base" latinLnBrk="0" hangingPunct="0">
              <a:lnSpc>
                <a:spcPct val="120000"/>
              </a:lnSpc>
              <a:spcBef>
                <a:spcPts val="201"/>
              </a:spcBef>
              <a:spcAft>
                <a:spcPts val="200"/>
              </a:spcAft>
              <a:buClrTx/>
              <a:buSzTx/>
              <a:buFont typeface="Wingdings" panose="05000000000000000000" pitchFamily="2" charset="2"/>
              <a:buChar char="l"/>
              <a:tabLst/>
              <a:defRPr/>
            </a:pPr>
            <a:r>
              <a:rPr lang="zh-TW" altLang="en-US" dirty="0"/>
              <a:t>政府機關內部資安管理人員應了解風險評鑑的技術，用來評鑑機關內資通系統的風險，以利於採取適當的安全防護控制措施，降低機關資安風險</a:t>
            </a:r>
            <a:endParaRPr lang="en-US" altLang="zh-TW" dirty="0"/>
          </a:p>
          <a:p>
            <a:pPr lvl="0"/>
            <a:r>
              <a:rPr lang="zh-TW" altLang="en-US" dirty="0"/>
              <a:t>全景建立</a:t>
            </a:r>
          </a:p>
          <a:p>
            <a:pPr lvl="1"/>
            <a:r>
              <a:rPr lang="zh-TW" altLang="en-US" dirty="0"/>
              <a:t>在進行風險評鑑與實作資通安全各項防護控制措施之前，政府機關應該先行識別該機關內、外各方面的安全需求，包含資通安全政策以及法令、法規、規章與合約，同時規劃與定義「風險評估準則」、「衝擊準則」及「風險接受準則」等風險管理基本準則。另外，實作風險評鑑之前，政府機關也應該先將風險評鑑範圍界定出來，並組成資通系統風險評鑑組織，助於執行與落實風險評鑑的成效</a:t>
            </a:r>
            <a:endParaRPr lang="en-US" altLang="zh-TW" dirty="0"/>
          </a:p>
          <a:p>
            <a:pPr lvl="0"/>
            <a:r>
              <a:rPr lang="zh-TW" altLang="en-US" dirty="0"/>
              <a:t>風險評鑑</a:t>
            </a:r>
          </a:p>
          <a:p>
            <a:pPr lvl="1"/>
            <a:r>
              <a:rPr lang="zh-TW" altLang="en-US" dirty="0"/>
              <a:t>本階段是「識別資訊資產、威脅、弱點、衝擊、可能性、已部署的控制措施」、「計算出風險大小」、「排出風險處理的優先序」及「確認可接受風險」的步驟，為確保在進行風險評鑑時的客觀性，必須以建立全景階段時所定義的「風險評估準則」、「衝擊準則」及「風險接受準則」為依據。風險評鑑的方法可再區分為「高階風險評鑑」與「詳細風險評鑑」作法，其內容與優缺點於後面段落再行詳述</a:t>
            </a:r>
          </a:p>
          <a:p>
            <a:pPr lvl="0"/>
            <a:r>
              <a:rPr lang="zh-TW" altLang="en-US" dirty="0"/>
              <a:t>風險處理</a:t>
            </a:r>
          </a:p>
          <a:p>
            <a:pPr lvl="1"/>
            <a:r>
              <a:rPr lang="zh-TW" altLang="en-US" dirty="0"/>
              <a:t>依據風險評鑑的結果與風險處理的優先順序，規劃風險處理計畫，部署安全控制措施以降低現有風險，並評估殘餘風險</a:t>
            </a:r>
            <a:endParaRPr lang="en-US" altLang="zh-TW" dirty="0"/>
          </a:p>
          <a:p>
            <a:pPr lvl="0"/>
            <a:r>
              <a:rPr lang="zh-TW" altLang="en-US" dirty="0"/>
              <a:t>風險接受</a:t>
            </a:r>
          </a:p>
          <a:p>
            <a:pPr lvl="1"/>
            <a:r>
              <a:rPr lang="zh-TW" altLang="en-US" dirty="0"/>
              <a:t>針對機關權責主管決策接受的風險處置計畫與殘留風險評估，且留下明確的紀錄</a:t>
            </a:r>
          </a:p>
          <a:p>
            <a:pPr lvl="0"/>
            <a:r>
              <a:rPr lang="zh-TW" altLang="en-US" dirty="0"/>
              <a:t>風險溝通及諮詢</a:t>
            </a:r>
          </a:p>
          <a:p>
            <a:pPr lvl="1"/>
            <a:r>
              <a:rPr lang="zh-TW" altLang="en-US" dirty="0"/>
              <a:t>在風險管理各階段的活動過程，機關資通安全風險管理組織、相關部門及權責主管應充分溝通，了解風險狀況交換彼此的意見與看法，討論出符合機關的建議與作為</a:t>
            </a:r>
            <a:endParaRPr lang="en-US" altLang="zh-TW" dirty="0"/>
          </a:p>
          <a:p>
            <a:pPr lvl="0"/>
            <a:r>
              <a:rPr lang="zh-TW" altLang="en-US" dirty="0"/>
              <a:t>風險監視與審查</a:t>
            </a:r>
          </a:p>
          <a:p>
            <a:pPr lvl="1"/>
            <a:r>
              <a:rPr lang="zh-TW" altLang="en-US" dirty="0"/>
              <a:t>機關資安風險是動態的概念，會隨著外在環境變遷而更動，當增加新資產時必須納入風險管理控制範圍，且有必要定期修正現有資產的價值，新發現的弱點也會引起新的威脅與風險。因此風險必須被定期監控與審查</a:t>
            </a:r>
          </a:p>
          <a:p>
            <a:pPr marL="285750" marR="0" lvl="0" indent="-285750" algn="just" defTabSz="914400" rtl="0" eaLnBrk="0" fontAlgn="base" latinLnBrk="0" hangingPunct="0">
              <a:lnSpc>
                <a:spcPct val="120000"/>
              </a:lnSpc>
              <a:spcBef>
                <a:spcPts val="201"/>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以下參考</a:t>
            </a:r>
            <a:r>
              <a:rPr lang="en-US" altLang="zh-CN" dirty="0">
                <a:latin typeface="微軟正黑體" panose="020B0604030504040204" pitchFamily="34" charset="-120"/>
                <a:ea typeface="微軟正黑體" panose="020B0604030504040204" pitchFamily="34" charset="-120"/>
              </a:rPr>
              <a:t>CNS</a:t>
            </a:r>
            <a:r>
              <a:rPr lang="zh-CN" altLang="en-US" dirty="0">
                <a:latin typeface="微軟正黑體" panose="020B0604030504040204" pitchFamily="34" charset="-120"/>
                <a:ea typeface="微軟正黑體" panose="020B0604030504040204" pitchFamily="34" charset="-120"/>
              </a:rPr>
              <a:t> </a:t>
            </a:r>
            <a:r>
              <a:rPr lang="en-US" altLang="zh-CN" dirty="0">
                <a:latin typeface="微軟正黑體" panose="020B0604030504040204" pitchFamily="34" charset="-120"/>
                <a:ea typeface="微軟正黑體" panose="020B0604030504040204" pitchFamily="34" charset="-120"/>
              </a:rPr>
              <a:t>27005</a:t>
            </a:r>
            <a:r>
              <a:rPr lang="zh-CN" altLang="en-US" dirty="0">
                <a:latin typeface="微軟正黑體" panose="020B0604030504040204" pitchFamily="34" charset="-120"/>
                <a:ea typeface="微軟正黑體" panose="020B0604030504040204" pitchFamily="34" charset="-120"/>
              </a:rPr>
              <a:t>風險管理過程</a:t>
            </a:r>
            <a:r>
              <a:rPr lang="zh-TW" altLang="en-US" dirty="0">
                <a:latin typeface="微軟正黑體" panose="020B0604030504040204" pitchFamily="34" charset="-120"/>
                <a:ea typeface="微軟正黑體" panose="020B0604030504040204" pitchFamily="34" charset="-120"/>
              </a:rPr>
              <a:t>，</a:t>
            </a:r>
            <a:r>
              <a:rPr lang="zh-TW" altLang="en-US" sz="1400" i="0" dirty="0">
                <a:solidFill>
                  <a:srgbClr val="000000"/>
                </a:solidFill>
                <a:latin typeface="微軟正黑體" panose="020B0604030504040204" pitchFamily="34" charset="-120"/>
                <a:ea typeface="微軟正黑體" panose="020B0604030504040204" pitchFamily="34" charset="-120"/>
              </a:rPr>
              <a:t>以循環作法進行風險評鑑</a:t>
            </a:r>
            <a:endParaRPr lang="en-US" altLang="zh-CN" sz="1400" i="0" dirty="0">
              <a:solidFill>
                <a:srgbClr val="000000"/>
              </a:solidFill>
              <a:latin typeface="微軟正黑體" panose="020B0604030504040204" pitchFamily="34" charset="-120"/>
              <a:ea typeface="微軟正黑體" panose="020B0604030504040204" pitchFamily="34" charset="-120"/>
            </a:endParaRPr>
          </a:p>
          <a:p>
            <a:pPr marL="575881" lvl="1" algn="just">
              <a:spcBef>
                <a:spcPts val="201"/>
              </a:spcBef>
              <a:buFont typeface="Times New Roman" panose="02020603050405020304" pitchFamily="18" charset="0"/>
              <a:buChar char="–"/>
              <a:defRPr/>
            </a:pPr>
            <a:r>
              <a:rPr lang="zh-TW" altLang="en-US" dirty="0">
                <a:latin typeface="微軟正黑體" panose="020B0604030504040204" pitchFamily="34" charset="-120"/>
                <a:ea typeface="微軟正黑體" panose="020B0604030504040204" pitchFamily="34" charset="-120"/>
              </a:rPr>
              <a:t>首先建立全景，然後進行風險評鑑</a:t>
            </a:r>
          </a:p>
          <a:p>
            <a:pPr marL="575881" lvl="1" algn="just">
              <a:spcBef>
                <a:spcPts val="201"/>
              </a:spcBef>
              <a:buFont typeface="Times New Roman" panose="02020603050405020304" pitchFamily="18" charset="0"/>
              <a:buChar char="–"/>
              <a:defRPr/>
            </a:pPr>
            <a:r>
              <a:rPr lang="zh-TW" altLang="en-US" dirty="0">
                <a:latin typeface="微軟正黑體" panose="020B0604030504040204" pitchFamily="34" charset="-120"/>
                <a:ea typeface="微軟正黑體" panose="020B0604030504040204" pitchFamily="34" charset="-120"/>
              </a:rPr>
              <a:t>若能提供充分資訊，有效地修正風險，至可接受等級，則評鑑工作完成，隨後展開風險處理</a:t>
            </a:r>
          </a:p>
          <a:p>
            <a:pPr marL="575881" lvl="1" algn="just">
              <a:spcBef>
                <a:spcPts val="201"/>
              </a:spcBef>
              <a:buFont typeface="Times New Roman" panose="02020603050405020304" pitchFamily="18" charset="0"/>
              <a:buChar char="–"/>
              <a:defRPr/>
            </a:pPr>
            <a:r>
              <a:rPr lang="zh-TW" altLang="en-US" dirty="0">
                <a:latin typeface="微軟正黑體" panose="020B0604030504040204" pitchFamily="34" charset="-120"/>
                <a:ea typeface="微軟正黑體" panose="020B0604030504040204" pitchFamily="34" charset="-120"/>
              </a:rPr>
              <a:t>若資訊不充分，則需進行再一次修訂全景</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例如：風險評估準則、風險接受準則或衝擊準則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之風險評鑑循環</a:t>
            </a:r>
          </a:p>
          <a:p>
            <a:pPr marL="575881" lvl="1" algn="just">
              <a:spcBef>
                <a:spcPts val="201"/>
              </a:spcBef>
              <a:buFont typeface="Times New Roman" panose="02020603050405020304" pitchFamily="18" charset="0"/>
              <a:buChar char="–"/>
              <a:defRPr/>
            </a:pPr>
            <a:r>
              <a:rPr lang="zh-TW" altLang="en-US" dirty="0">
                <a:latin typeface="微軟正黑體" panose="020B0604030504040204" pitchFamily="34" charset="-120"/>
                <a:ea typeface="微軟正黑體" panose="020B0604030504040204" pitchFamily="34" charset="-120"/>
              </a:rPr>
              <a:t>此循環可能僅及於整體範圍之有限部分「風險決策點 </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a:t>
            </a:r>
          </a:p>
          <a:p>
            <a:pPr marL="575881" lvl="1" algn="just">
              <a:spcBef>
                <a:spcPts val="201"/>
              </a:spcBef>
              <a:buFont typeface="Times New Roman" panose="02020603050405020304" pitchFamily="18" charset="0"/>
              <a:buChar char="–"/>
              <a:defRPr/>
            </a:pPr>
            <a:r>
              <a:rPr lang="zh-TW" altLang="en-US" dirty="0">
                <a:latin typeface="微軟正黑體" panose="020B0604030504040204" pitchFamily="34" charset="-120"/>
                <a:ea typeface="微軟正黑體" panose="020B0604030504040204" pitchFamily="34" charset="-120"/>
              </a:rPr>
              <a:t>風險處理有效性，依風險評鑑結果而定，可能無法立即將剩餘風險降至可接受等級，若有需要，可變更全景參數</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例如：風險評鑑、風險接受或衝擊準則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後，進行另一次風險評鑑循環，再執行更進一步風險處理「風險決策點 </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95188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備忘稿版面配置區 2"/>
          <p:cNvSpPr>
            <a:spLocks noGrp="1"/>
          </p:cNvSpPr>
          <p:nvPr>
            <p:ph type="body" idx="1"/>
          </p:nvPr>
        </p:nvSpPr>
        <p:spPr/>
        <p:txBody>
          <a:bodyPr/>
          <a:lstStyle/>
          <a:p>
            <a:pPr lvl="1">
              <a:buFont typeface="Times New Roman" panose="02020603050405020304" pitchFamily="18" charset="0"/>
              <a:buChar char="–"/>
            </a:pP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682261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圖像版面配置區 1"/>
          <p:cNvSpPr>
            <a:spLocks noGrp="1" noRot="1" noChangeAspect="1" noTextEdit="1"/>
          </p:cNvSpPr>
          <p:nvPr>
            <p:ph type="sldImg"/>
          </p:nvPr>
        </p:nvSpPr>
        <p:spPr>
          <a:ln/>
        </p:spPr>
      </p:sp>
      <p:sp>
        <p:nvSpPr>
          <p:cNvPr id="11673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13137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77590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89243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1063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083141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TW" altLang="en-US" dirty="0"/>
              <a:t>建立風險評估準則的用途是用來當作風險分析時應遵循的原則，其內容應包含：</a:t>
            </a:r>
          </a:p>
          <a:p>
            <a:pPr lvl="1"/>
            <a:r>
              <a:rPr lang="zh-TW" altLang="en-US" dirty="0"/>
              <a:t>資產的分類方式，例如：資產應區分為人員、服務、軟體、硬體、資訊及信譽等類別</a:t>
            </a:r>
          </a:p>
          <a:p>
            <a:pPr lvl="1"/>
            <a:r>
              <a:rPr lang="zh-TW" altLang="en-US" dirty="0"/>
              <a:t>資產價值評估原則，例如：資訊資產價值＝機密性價值</a:t>
            </a:r>
            <a:r>
              <a:rPr lang="en-US" altLang="zh-TW" dirty="0"/>
              <a:t>×</a:t>
            </a:r>
            <a:r>
              <a:rPr lang="zh-TW" altLang="en-US" dirty="0"/>
              <a:t>完整性價值</a:t>
            </a:r>
            <a:r>
              <a:rPr lang="en-US" altLang="zh-TW" dirty="0"/>
              <a:t>×</a:t>
            </a:r>
            <a:r>
              <a:rPr lang="zh-TW" altLang="en-US" dirty="0"/>
              <a:t>可用性價值</a:t>
            </a:r>
          </a:p>
          <a:p>
            <a:pPr lvl="1"/>
            <a:r>
              <a:rPr lang="zh-TW" altLang="en-US" dirty="0"/>
              <a:t>威脅程度的評估原則，例如：威脅程度採用定性法區分為</a:t>
            </a:r>
            <a:r>
              <a:rPr lang="en-US" altLang="zh-TW" dirty="0"/>
              <a:t>1~3</a:t>
            </a:r>
            <a:r>
              <a:rPr lang="zh-TW" altLang="en-US" dirty="0"/>
              <a:t>級、天然災害應屬</a:t>
            </a:r>
            <a:r>
              <a:rPr lang="en-US" altLang="zh-TW" dirty="0"/>
              <a:t>3</a:t>
            </a:r>
            <a:r>
              <a:rPr lang="zh-TW" altLang="en-US" dirty="0"/>
              <a:t>級、人為疏失應屬</a:t>
            </a:r>
            <a:r>
              <a:rPr lang="en-US" altLang="zh-TW" dirty="0"/>
              <a:t>2</a:t>
            </a:r>
            <a:r>
              <a:rPr lang="zh-TW" altLang="en-US" dirty="0"/>
              <a:t>級及人為故意應屬</a:t>
            </a:r>
            <a:r>
              <a:rPr lang="en-US" altLang="zh-TW" dirty="0"/>
              <a:t>3</a:t>
            </a:r>
            <a:r>
              <a:rPr lang="zh-TW" altLang="en-US" dirty="0"/>
              <a:t>級</a:t>
            </a:r>
          </a:p>
          <a:p>
            <a:pPr lvl="1"/>
            <a:r>
              <a:rPr lang="zh-TW" altLang="en-US" dirty="0"/>
              <a:t>弱點程度的評估原則，例如：弱點程度採用定性法區分為</a:t>
            </a:r>
            <a:r>
              <a:rPr lang="en-US" altLang="zh-TW" dirty="0"/>
              <a:t>1~3</a:t>
            </a:r>
            <a:r>
              <a:rPr lang="zh-TW" altLang="en-US" dirty="0"/>
              <a:t>級、技術性弱點依弱點掃描工具標定之弱點嚴重性為準及可能造成人員傷害之弱點應屬</a:t>
            </a:r>
            <a:r>
              <a:rPr lang="en-US" altLang="zh-TW" dirty="0"/>
              <a:t>3</a:t>
            </a:r>
            <a:r>
              <a:rPr lang="zh-TW" altLang="en-US" dirty="0"/>
              <a:t>級</a:t>
            </a:r>
            <a:endParaRPr lang="en-US" altLang="zh-TW" dirty="0"/>
          </a:p>
        </p:txBody>
      </p:sp>
    </p:spTree>
    <p:extLst>
      <p:ext uri="{BB962C8B-B14F-4D97-AF65-F5344CB8AC3E}">
        <p14:creationId xmlns:p14="http://schemas.microsoft.com/office/powerpoint/2010/main" val="2415591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dirty="0"/>
          </a:p>
        </p:txBody>
      </p:sp>
    </p:spTree>
    <p:extLst>
      <p:ext uri="{BB962C8B-B14F-4D97-AF65-F5344CB8AC3E}">
        <p14:creationId xmlns:p14="http://schemas.microsoft.com/office/powerpoint/2010/main" val="1786433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投影片圖像版面配置區 1"/>
          <p:cNvSpPr>
            <a:spLocks noGrp="1" noRot="1" noChangeAspect="1" noTextEdit="1"/>
          </p:cNvSpPr>
          <p:nvPr>
            <p:ph type="sldImg"/>
          </p:nvPr>
        </p:nvSpPr>
        <p:spPr>
          <a:ln/>
        </p:spPr>
      </p:sp>
      <p:sp>
        <p:nvSpPr>
          <p:cNvPr id="12697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24809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投影片圖像版面配置區 1"/>
          <p:cNvSpPr>
            <a:spLocks noGrp="1" noRot="1" noChangeAspect="1" noTextEdit="1"/>
          </p:cNvSpPr>
          <p:nvPr>
            <p:ph type="sldImg"/>
          </p:nvPr>
        </p:nvSpPr>
        <p:spPr>
          <a:ln/>
        </p:spPr>
      </p:sp>
      <p:sp>
        <p:nvSpPr>
          <p:cNvPr id="12902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TW" altLang="en-US" dirty="0"/>
              <a:t>建立衝擊準則的用途是用來當作評估衝擊程度時應遵循的原則，其內容應包含：</a:t>
            </a:r>
            <a:endParaRPr lang="en-US" altLang="zh-TW" dirty="0"/>
          </a:p>
          <a:p>
            <a:pPr lvl="1"/>
            <a:r>
              <a:rPr lang="zh-TW" altLang="en-US" dirty="0"/>
              <a:t>衝擊的類型與權重，例如：權重值範圍必須在</a:t>
            </a:r>
            <a:r>
              <a:rPr lang="en-US" altLang="zh-TW" dirty="0"/>
              <a:t>1~2</a:t>
            </a:r>
            <a:r>
              <a:rPr lang="zh-TW" altLang="en-US" dirty="0"/>
              <a:t>之間</a:t>
            </a:r>
            <a:r>
              <a:rPr lang="en-US" altLang="zh-TW" dirty="0"/>
              <a:t>(</a:t>
            </a:r>
            <a:r>
              <a:rPr lang="zh-TW" altLang="en-US" dirty="0"/>
              <a:t>擇權重值高者</a:t>
            </a:r>
            <a:r>
              <a:rPr lang="en-US" altLang="zh-TW" dirty="0"/>
              <a:t>)</a:t>
            </a:r>
            <a:r>
              <a:rPr lang="zh-TW" altLang="en-US" dirty="0"/>
              <a:t>、若屬機密性之衝擊其權重值應指定</a:t>
            </a:r>
            <a:r>
              <a:rPr lang="en-US" altLang="zh-TW" dirty="0"/>
              <a:t>1.2</a:t>
            </a:r>
            <a:r>
              <a:rPr lang="zh-TW" altLang="en-US" dirty="0"/>
              <a:t>以上、若屬法律與規範要求之衝擊其權重值應指定</a:t>
            </a:r>
            <a:r>
              <a:rPr lang="en-US" altLang="zh-TW" dirty="0"/>
              <a:t>1.5</a:t>
            </a:r>
            <a:r>
              <a:rPr lang="zh-TW" altLang="en-US" dirty="0"/>
              <a:t>以上、若屬人員生命之衝擊其權重值應指定</a:t>
            </a:r>
            <a:r>
              <a:rPr lang="en-US" altLang="zh-TW" dirty="0"/>
              <a:t>1.8</a:t>
            </a:r>
            <a:r>
              <a:rPr lang="zh-TW" altLang="en-US" dirty="0"/>
              <a:t>以上</a:t>
            </a:r>
          </a:p>
          <a:p>
            <a:pPr lvl="1"/>
            <a:r>
              <a:rPr lang="zh-TW" altLang="en-US" dirty="0"/>
              <a:t>風險計算方式，例如：風險＝資產價值 </a:t>
            </a:r>
            <a:r>
              <a:rPr lang="en-US" altLang="zh-TW" dirty="0"/>
              <a:t>× </a:t>
            </a:r>
            <a:r>
              <a:rPr lang="zh-TW" altLang="en-US" dirty="0"/>
              <a:t>威脅發生可能性 </a:t>
            </a:r>
            <a:r>
              <a:rPr lang="en-US" altLang="zh-TW" dirty="0"/>
              <a:t>× </a:t>
            </a:r>
            <a:r>
              <a:rPr lang="zh-TW" altLang="en-US" dirty="0"/>
              <a:t>脆弱性利用難易度 、風險值：</a:t>
            </a:r>
            <a:r>
              <a:rPr lang="en-US" altLang="zh-TW" dirty="0"/>
              <a:t>1~27</a:t>
            </a:r>
            <a:r>
              <a:rPr lang="zh-TW" altLang="en-US" dirty="0"/>
              <a:t>、普級風險：</a:t>
            </a:r>
            <a:r>
              <a:rPr lang="en-US" altLang="zh-TW" dirty="0"/>
              <a:t>1~6</a:t>
            </a:r>
            <a:r>
              <a:rPr lang="zh-TW" altLang="en-US" dirty="0"/>
              <a:t>、中級風險：</a:t>
            </a:r>
            <a:r>
              <a:rPr lang="en-US" altLang="zh-TW" dirty="0"/>
              <a:t>7~12</a:t>
            </a:r>
            <a:r>
              <a:rPr lang="zh-TW" altLang="en-US" dirty="0"/>
              <a:t>、高級風險：</a:t>
            </a:r>
            <a:r>
              <a:rPr lang="en-US" altLang="zh-TW" dirty="0"/>
              <a:t>13~27</a:t>
            </a:r>
          </a:p>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t>風險計算方式</a:t>
            </a:r>
            <a:r>
              <a:rPr lang="zh-TW" altLang="en-US" dirty="0">
                <a:latin typeface="微軟正黑體" panose="020B0604030504040204" pitchFamily="34" charset="-120"/>
                <a:ea typeface="微軟正黑體" panose="020B0604030504040204" pitchFamily="34" charset="-120"/>
              </a:rPr>
              <a:t>可參考</a:t>
            </a:r>
            <a:r>
              <a:rPr lang="en-US" altLang="zh-TW" dirty="0">
                <a:latin typeface="微軟正黑體" panose="020B0604030504040204" pitchFamily="34" charset="-120"/>
                <a:ea typeface="微軟正黑體" panose="020B0604030504040204" pitchFamily="34" charset="-120"/>
              </a:rPr>
              <a:t>107</a:t>
            </a:r>
            <a:r>
              <a:rPr lang="zh-TW" altLang="en-US" dirty="0">
                <a:latin typeface="微軟正黑體" panose="020B0604030504040204" pitchFamily="34" charset="-120"/>
                <a:ea typeface="微軟正黑體" panose="020B0604030504040204" pitchFamily="34" charset="-120"/>
              </a:rPr>
              <a:t>年資通系統風險評鑑參考指引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修訂</a:t>
            </a:r>
            <a:r>
              <a:rPr lang="en-US" altLang="zh-TW" dirty="0">
                <a:latin typeface="微軟正黑體" panose="020B0604030504040204" pitchFamily="34" charset="-120"/>
                <a:ea typeface="微軟正黑體" panose="020B0604030504040204" pitchFamily="34" charset="-120"/>
              </a:rPr>
              <a:t>)(V4.0)</a:t>
            </a:r>
            <a:r>
              <a:rPr lang="zh-TW" altLang="en-US" dirty="0">
                <a:latin typeface="微軟正黑體" panose="020B0604030504040204" pitchFamily="34" charset="-120"/>
                <a:ea typeface="微軟正黑體" panose="020B0604030504040204" pitchFamily="34" charset="-120"/>
              </a:rPr>
              <a:t>第</a:t>
            </a:r>
            <a:r>
              <a:rPr lang="en-US" altLang="zh-TW" dirty="0">
                <a:latin typeface="微軟正黑體" panose="020B0604030504040204" pitchFamily="34" charset="-120"/>
                <a:ea typeface="微軟正黑體" panose="020B0604030504040204" pitchFamily="34" charset="-120"/>
              </a:rPr>
              <a:t>81</a:t>
            </a:r>
            <a:r>
              <a:rPr lang="zh-TW" altLang="en-US" dirty="0">
                <a:latin typeface="微軟正黑體" panose="020B0604030504040204" pitchFamily="34" charset="-120"/>
                <a:ea typeface="微軟正黑體" panose="020B0604030504040204" pitchFamily="34" charset="-120"/>
              </a:rPr>
              <a:t>頁</a:t>
            </a:r>
            <a:endParaRPr lang="en-US" altLang="zh-TW" dirty="0">
              <a:latin typeface="微軟正黑體" panose="020B0604030504040204" pitchFamily="34" charset="-120"/>
              <a:ea typeface="微軟正黑體" panose="020B0604030504040204" pitchFamily="34" charset="-120"/>
            </a:endParaRPr>
          </a:p>
          <a:p>
            <a:pPr lvl="0"/>
            <a:endParaRPr lang="zh-TW" altLang="en-US" dirty="0"/>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30526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投影片圖像版面配置區 1"/>
          <p:cNvSpPr>
            <a:spLocks noGrp="1" noRot="1" noChangeAspect="1" noTextEdit="1"/>
          </p:cNvSpPr>
          <p:nvPr>
            <p:ph type="sldImg"/>
          </p:nvPr>
        </p:nvSpPr>
        <p:spPr>
          <a:ln/>
        </p:spPr>
      </p:sp>
      <p:sp>
        <p:nvSpPr>
          <p:cNvPr id="13107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制定風險接受準則用途是用來判斷風險是否可以接受或必須要進行處理的原則</a:t>
            </a:r>
          </a:p>
          <a:p>
            <a:pPr lvl="0"/>
            <a:r>
              <a:rPr lang="zh-TW" altLang="en-US" dirty="0"/>
              <a:t>可接受風險的評估原則內容描述範例如下：</a:t>
            </a:r>
          </a:p>
          <a:p>
            <a:pPr lvl="1"/>
            <a:r>
              <a:rPr lang="zh-TW" altLang="en-US" dirty="0"/>
              <a:t>普級風險且衝擊類型非屬人員生命與法律規範相關</a:t>
            </a:r>
          </a:p>
          <a:p>
            <a:pPr lvl="1"/>
            <a:r>
              <a:rPr lang="zh-TW" altLang="en-US" dirty="0"/>
              <a:t>中級風險且衝擊類型屬可用性之風險</a:t>
            </a:r>
          </a:p>
          <a:p>
            <a:pPr lvl="1"/>
            <a:r>
              <a:rPr lang="zh-TW" altLang="en-US" dirty="0"/>
              <a:t>凡與人員生命相關之衝擊所產生之風險一律不得接受</a:t>
            </a:r>
          </a:p>
          <a:p>
            <a:pPr lvl="1"/>
            <a:r>
              <a:rPr lang="zh-TW" altLang="en-US" dirty="0"/>
              <a:t>凡與法律與規範相關之衝擊類型一律不得接受</a:t>
            </a:r>
            <a:endParaRPr lang="en-US" altLang="zh-TW" dirty="0"/>
          </a:p>
          <a:p>
            <a:pPr lvl="1"/>
            <a:r>
              <a:rPr lang="zh-TW" altLang="en-US" dirty="0"/>
              <a:t>其中清楚描述了哪些類型的風險是機關可以接受的，而哪些類型的風險是機關不能接受且必須要處理的風險</a:t>
            </a:r>
            <a:endParaRPr lang="en-US" altLang="zh-TW" dirty="0"/>
          </a:p>
          <a:p>
            <a:r>
              <a:rPr lang="zh-TW" altLang="en-US" dirty="0"/>
              <a:t>機關可依據政策、目標及業務關係單位定義可接受或不可接受的狀況與條件</a:t>
            </a:r>
            <a:endParaRPr lang="en-US" altLang="zh-TW" dirty="0"/>
          </a:p>
          <a:p>
            <a:r>
              <a:rPr lang="zh-TW" altLang="en-US" dirty="0"/>
              <a:t>一般如果出現下列情況時可參考慮接受風險：</a:t>
            </a:r>
            <a:endParaRPr lang="en-US" altLang="zh-TW" dirty="0"/>
          </a:p>
          <a:p>
            <a:pPr lvl="1"/>
            <a:r>
              <a:rPr lang="zh-TW" altLang="en-US" dirty="0"/>
              <a:t>風險處理成本高過潛在的損失</a:t>
            </a:r>
          </a:p>
          <a:p>
            <a:pPr lvl="1"/>
            <a:r>
              <a:rPr lang="zh-TW" altLang="en-US" dirty="0"/>
              <a:t>風險一旦發生，機關有能力處理相關資安事件</a:t>
            </a:r>
          </a:p>
          <a:p>
            <a:pPr lvl="1"/>
            <a:r>
              <a:rPr lang="zh-TW" altLang="en-US" dirty="0"/>
              <a:t>尚無有效處理風險的技術</a:t>
            </a: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54218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投影片圖像版面配置區 1"/>
          <p:cNvSpPr>
            <a:spLocks noGrp="1" noRot="1" noChangeAspect="1" noTextEdit="1"/>
          </p:cNvSpPr>
          <p:nvPr>
            <p:ph type="sldImg"/>
          </p:nvPr>
        </p:nvSpPr>
        <p:spPr>
          <a:ln/>
        </p:spPr>
      </p:sp>
      <p:sp>
        <p:nvSpPr>
          <p:cNvPr id="13107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19370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885909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投影片圖像版面配置區 1"/>
          <p:cNvSpPr>
            <a:spLocks noGrp="1" noRot="1" noChangeAspect="1" noTextEdit="1"/>
          </p:cNvSpPr>
          <p:nvPr>
            <p:ph type="sldImg"/>
          </p:nvPr>
        </p:nvSpPr>
        <p:spPr>
          <a:ln/>
        </p:spPr>
      </p:sp>
      <p:sp>
        <p:nvSpPr>
          <p:cNvPr id="13517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0455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488139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投影片圖像版面配置區 1"/>
          <p:cNvSpPr>
            <a:spLocks noGrp="1" noRot="1" noChangeAspect="1" noTextEdit="1"/>
          </p:cNvSpPr>
          <p:nvPr>
            <p:ph type="sldImg"/>
          </p:nvPr>
        </p:nvSpPr>
        <p:spPr>
          <a:ln/>
        </p:spPr>
      </p:sp>
      <p:sp>
        <p:nvSpPr>
          <p:cNvPr id="13721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987209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dirty="0"/>
          </a:p>
        </p:txBody>
      </p:sp>
    </p:spTree>
    <p:extLst>
      <p:ext uri="{BB962C8B-B14F-4D97-AF65-F5344CB8AC3E}">
        <p14:creationId xmlns:p14="http://schemas.microsoft.com/office/powerpoint/2010/main" val="639984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備忘稿版面配置區 2"/>
          <p:cNvSpPr>
            <a:spLocks noGrp="1"/>
          </p:cNvSpPr>
          <p:nvPr>
            <p:ph type="body" idx="1"/>
          </p:nvPr>
        </p:nvSpPr>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t>本階段針對機關在風險評鑑「建立全景」階段所定義的範疇，可選擇高階風險評鑑或詳細風險評鑑作法</a:t>
            </a: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510746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dirty="0">
                <a:latin typeface="微軟正黑體" panose="020B0604030504040204" pitchFamily="34" charset="-120"/>
                <a:ea typeface="微軟正黑體" panose="020B0604030504040204" pitchFamily="34" charset="-120"/>
              </a:rPr>
              <a:t>若實作風險管理僅1~2年，便要求開始進行詳細風險評鑑作業，可能為時過早</a:t>
            </a:r>
          </a:p>
          <a:p>
            <a:pPr>
              <a:defRPr/>
            </a:pPr>
            <a:r>
              <a:rPr lang="zh-TW" altLang="en-US" dirty="0">
                <a:latin typeface="微軟正黑體" panose="020B0604030504040204" pitchFamily="34" charset="-120"/>
                <a:ea typeface="微軟正黑體" panose="020B0604030504040204" pitchFamily="34" charset="-120"/>
              </a:rPr>
              <a:t>為達成此目標，高階風險評鑑可由營運衝擊後果開始，而非以威脅、弱點、資產及衝擊後果之系統化分析開始</a:t>
            </a:r>
          </a:p>
        </p:txBody>
      </p:sp>
    </p:spTree>
    <p:extLst>
      <p:ext uri="{BB962C8B-B14F-4D97-AF65-F5344CB8AC3E}">
        <p14:creationId xmlns:p14="http://schemas.microsoft.com/office/powerpoint/2010/main" val="32182984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917575" y="746125"/>
            <a:ext cx="4967288" cy="3724275"/>
          </a:xfrm>
          <a:ln/>
        </p:spPr>
      </p:sp>
      <p:sp>
        <p:nvSpPr>
          <p:cNvPr id="1556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l" defTabSz="914400" rtl="0" eaLnBrk="1" fontAlgn="base" latinLnBrk="0" hangingPunct="1">
              <a:lnSpc>
                <a:spcPct val="120000"/>
              </a:lnSpc>
              <a:spcBef>
                <a:spcPts val="200"/>
              </a:spcBef>
              <a:spcAft>
                <a:spcPts val="200"/>
              </a:spcAft>
              <a:buClrTx/>
              <a:buSzTx/>
              <a:buFont typeface="Wingdings" panose="05000000000000000000" pitchFamily="2" charset="2"/>
              <a:buChar char="l"/>
              <a:tabLst/>
              <a:defRPr/>
            </a:pPr>
            <a:r>
              <a:rPr lang="zh-CN" altLang="en-US" dirty="0">
                <a:latin typeface="微軟正黑體" panose="020B0604030504040204" pitchFamily="34" charset="-120"/>
                <a:ea typeface="微軟正黑體" panose="020B0604030504040204" pitchFamily="34" charset="-120"/>
              </a:rPr>
              <a:t>高階風險評鑑過程</a:t>
            </a:r>
            <a:r>
              <a:rPr lang="zh-TW" altLang="en-US" dirty="0">
                <a:latin typeface="微軟正黑體" panose="020B0604030504040204" pitchFamily="34" charset="-120"/>
                <a:ea typeface="微軟正黑體" panose="020B0604030504040204" pitchFamily="34" charset="-120"/>
              </a:rPr>
              <a:t>，</a:t>
            </a:r>
            <a:r>
              <a:rPr lang="zh-CN" altLang="en-US" dirty="0">
                <a:latin typeface="微軟正黑體" panose="020B0604030504040204" pitchFamily="34" charset="-120"/>
                <a:ea typeface="微軟正黑體" panose="020B0604030504040204" pitchFamily="34" charset="-120"/>
              </a:rPr>
              <a:t>分為</a:t>
            </a:r>
            <a:r>
              <a:rPr lang="en-US" altLang="zh-CN" dirty="0">
                <a:latin typeface="微軟正黑體" panose="020B0604030504040204" pitchFamily="34" charset="-120"/>
                <a:ea typeface="微軟正黑體" panose="020B0604030504040204" pitchFamily="34" charset="-120"/>
              </a:rPr>
              <a:t>3</a:t>
            </a:r>
            <a:r>
              <a:rPr lang="zh-CN" altLang="en-US" dirty="0">
                <a:latin typeface="微軟正黑體" panose="020B0604030504040204" pitchFamily="34" charset="-120"/>
                <a:ea typeface="微軟正黑體" panose="020B0604030504040204" pitchFamily="34" charset="-120"/>
              </a:rPr>
              <a:t>個步驟</a:t>
            </a:r>
            <a:endParaRPr lang="en-US" altLang="zh-CN" dirty="0">
              <a:latin typeface="微軟正黑體" panose="020B0604030504040204" pitchFamily="34" charset="-120"/>
              <a:ea typeface="微軟正黑體" panose="020B0604030504040204" pitchFamily="34" charset="-120"/>
            </a:endParaRPr>
          </a:p>
          <a:p>
            <a:r>
              <a:rPr lang="zh-TW" altLang="zh-TW" dirty="0"/>
              <a:t>資訊系統依其支援之單位及業務屬性，分為行政與業務二類，說明如下：</a:t>
            </a:r>
          </a:p>
          <a:p>
            <a:pPr lvl="1"/>
            <a:r>
              <a:rPr lang="zh-TW" altLang="zh-TW" dirty="0"/>
              <a:t>行政類：指機關內部輔助單位之業務（如：人事、薪資等）</a:t>
            </a:r>
          </a:p>
          <a:p>
            <a:pPr lvl="1"/>
            <a:r>
              <a:rPr lang="zh-TW" altLang="zh-TW" dirty="0"/>
              <a:t>業務類：指機關內部業務單位之業務（如：交通監理、便民服務等）</a:t>
            </a:r>
            <a:endParaRPr lang="en-US" altLang="zh-TW" dirty="0"/>
          </a:p>
          <a:p>
            <a:pPr eaLnBrk="1" hangingPunct="1"/>
            <a:r>
              <a:rPr lang="zh-TW" altLang="en-US" dirty="0">
                <a:latin typeface="微軟正黑體" panose="020B0604030504040204" pitchFamily="34" charset="-120"/>
                <a:ea typeface="微軟正黑體" panose="020B0604030504040204" pitchFamily="34" charset="-120"/>
              </a:rPr>
              <a:t>機關應依據「資通安全責任等級分級辦法」，評鑑資通系統安全等級</a:t>
            </a:r>
            <a:endParaRPr lang="en-US" altLang="zh-TW" dirty="0">
              <a:latin typeface="微軟正黑體" panose="020B0604030504040204" pitchFamily="34" charset="-120"/>
              <a:ea typeface="微軟正黑體" panose="020B0604030504040204" pitchFamily="34" charset="-120"/>
            </a:endParaRPr>
          </a:p>
          <a:p>
            <a:pPr eaLnBrk="1" hangingPunct="1"/>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539369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dirty="0">
                <a:latin typeface="微軟正黑體" panose="020B0604030504040204" pitchFamily="34" charset="-120"/>
                <a:ea typeface="微軟正黑體" panose="020B0604030504040204" pitchFamily="34" charset="-120"/>
              </a:rPr>
              <a:t>安全等級設定原則</a:t>
            </a:r>
            <a:r>
              <a:rPr lang="zh-TW" altLang="en-US" dirty="0">
                <a:latin typeface="微軟正黑體" panose="020B0604030504040204" pitchFamily="34" charset="-120"/>
                <a:ea typeface="微軟正黑體" panose="020B0604030504040204" pitchFamily="34" charset="-120"/>
              </a:rPr>
              <a:t>，</a:t>
            </a:r>
            <a:r>
              <a:rPr lang="zh-CN" altLang="en-US" dirty="0">
                <a:latin typeface="微軟正黑體" panose="020B0604030504040204" pitchFamily="34" charset="-120"/>
                <a:ea typeface="微軟正黑體" panose="020B0604030504040204" pitchFamily="34" charset="-120"/>
              </a:rPr>
              <a:t>影響構面「機密性」定義與範例</a:t>
            </a:r>
            <a:endParaRPr lang="en-US" altLang="zh-CN"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514276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dirty="0">
                <a:latin typeface="微軟正黑體" panose="020B0604030504040204" pitchFamily="34" charset="-120"/>
                <a:ea typeface="微軟正黑體" panose="020B0604030504040204" pitchFamily="34" charset="-120"/>
              </a:rPr>
              <a:t>安全等級設定原則</a:t>
            </a:r>
            <a:r>
              <a:rPr lang="zh-TW" altLang="en-US" dirty="0">
                <a:latin typeface="微軟正黑體" panose="020B0604030504040204" pitchFamily="34" charset="-120"/>
                <a:ea typeface="微軟正黑體" panose="020B0604030504040204" pitchFamily="34" charset="-120"/>
              </a:rPr>
              <a:t>，</a:t>
            </a:r>
            <a:r>
              <a:rPr lang="zh-CN" altLang="en-US" dirty="0">
                <a:latin typeface="微軟正黑體" panose="020B0604030504040204" pitchFamily="34" charset="-120"/>
                <a:ea typeface="微軟正黑體" panose="020B0604030504040204" pitchFamily="34" charset="-120"/>
              </a:rPr>
              <a:t>影響構面「完整性」定義與範例</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466682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dirty="0">
                <a:solidFill>
                  <a:schemeClr val="tx1"/>
                </a:solidFill>
                <a:latin typeface="微軟正黑體" panose="020B0604030504040204" pitchFamily="34" charset="-120"/>
                <a:ea typeface="微軟正黑體" panose="020B0604030504040204" pitchFamily="34" charset="-120"/>
              </a:rPr>
              <a:t>安全等級設定原則</a:t>
            </a:r>
            <a:r>
              <a:rPr lang="zh-TW" altLang="en-US" dirty="0">
                <a:solidFill>
                  <a:schemeClr val="tx1"/>
                </a:solidFill>
                <a:latin typeface="微軟正黑體" panose="020B0604030504040204" pitchFamily="34" charset="-120"/>
                <a:ea typeface="微軟正黑體" panose="020B0604030504040204" pitchFamily="34" charset="-120"/>
              </a:rPr>
              <a:t>，</a:t>
            </a:r>
            <a:r>
              <a:rPr lang="zh-CN" altLang="en-US" dirty="0">
                <a:solidFill>
                  <a:schemeClr val="tx1"/>
                </a:solidFill>
                <a:latin typeface="微軟正黑體" panose="020B0604030504040204" pitchFamily="34" charset="-120"/>
                <a:ea typeface="微軟正黑體" panose="020B0604030504040204" pitchFamily="34" charset="-120"/>
              </a:rPr>
              <a:t>影響構面「可用性」定義與範例</a:t>
            </a:r>
            <a:endParaRPr lang="en-US" altLang="zh-CN" dirty="0">
              <a:solidFill>
                <a:schemeClr val="tx1"/>
              </a:solidFill>
              <a:latin typeface="微軟正黑體" panose="020B0604030504040204" pitchFamily="34" charset="-120"/>
              <a:ea typeface="微軟正黑體" panose="020B0604030504040204" pitchFamily="34" charset="-120"/>
            </a:endParaRPr>
          </a:p>
          <a:p>
            <a:pPr marL="285750" marR="0" lvl="0" indent="-285750" algn="just"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sz="1400" i="0" dirty="0">
                <a:solidFill>
                  <a:schemeClr val="tx1"/>
                </a:solidFill>
                <a:latin typeface="微軟正黑體" panose="020B0604030504040204" pitchFamily="34" charset="-120"/>
                <a:ea typeface="微軟正黑體" panose="020B0604030504040204" pitchFamily="34" charset="-120"/>
              </a:rPr>
              <a:t>評估本影響構面安全等級時，應考量資通系統可容許中斷時間、服務受影響程度等</a:t>
            </a:r>
          </a:p>
          <a:p>
            <a:pPr algn="just"/>
            <a:endParaRPr lang="en-US" altLang="zh-TW"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49043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dirty="0">
                <a:latin typeface="微軟正黑體" panose="020B0604030504040204" pitchFamily="34" charset="-120"/>
                <a:ea typeface="微軟正黑體" panose="020B0604030504040204" pitchFamily="34" charset="-120"/>
              </a:rPr>
              <a:t>安全等級設定原則</a:t>
            </a:r>
            <a:r>
              <a:rPr lang="zh-TW" altLang="en-US" dirty="0">
                <a:latin typeface="微軟正黑體" panose="020B0604030504040204" pitchFamily="34" charset="-120"/>
                <a:ea typeface="微軟正黑體" panose="020B0604030504040204" pitchFamily="34" charset="-120"/>
              </a:rPr>
              <a:t>，</a:t>
            </a:r>
            <a:r>
              <a:rPr lang="zh-CN" altLang="en-US" dirty="0">
                <a:latin typeface="微軟正黑體" panose="020B0604030504040204" pitchFamily="34" charset="-120"/>
                <a:ea typeface="微軟正黑體" panose="020B0604030504040204" pitchFamily="34" charset="-120"/>
              </a:rPr>
              <a:t>影響構面「法律遵循性」定義與範例</a:t>
            </a:r>
            <a:endParaRPr lang="en-US" altLang="zh-CN"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6929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投影片圖像版面配置區 1"/>
          <p:cNvSpPr>
            <a:spLocks noGrp="1" noRot="1" noChangeAspect="1" noTextEdit="1"/>
          </p:cNvSpPr>
          <p:nvPr>
            <p:ph type="sldImg"/>
          </p:nvPr>
        </p:nvSpPr>
        <p:spPr>
          <a:ln/>
        </p:spPr>
      </p:sp>
      <p:sp>
        <p:nvSpPr>
          <p:cNvPr id="16179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i="0" dirty="0">
                <a:solidFill>
                  <a:schemeClr val="tx1"/>
                </a:solidFill>
                <a:latin typeface="微軟正黑體" panose="020B0604030504040204" pitchFamily="34" charset="-120"/>
                <a:ea typeface="微軟正黑體" panose="020B0604030504040204" pitchFamily="34" charset="-120"/>
              </a:rPr>
              <a:t>資通系統安全等級，取其</a:t>
            </a:r>
            <a:r>
              <a:rPr lang="en-US" altLang="zh-TW" i="0" dirty="0">
                <a:solidFill>
                  <a:schemeClr val="tx1"/>
                </a:solidFill>
                <a:latin typeface="微軟正黑體" panose="020B0604030504040204" pitchFamily="34" charset="-120"/>
                <a:ea typeface="微軟正黑體" panose="020B0604030504040204" pitchFamily="34" charset="-120"/>
              </a:rPr>
              <a:t>4</a:t>
            </a:r>
            <a:r>
              <a:rPr lang="zh-TW" altLang="en-US" i="0" dirty="0">
                <a:solidFill>
                  <a:schemeClr val="tx1"/>
                </a:solidFill>
                <a:latin typeface="微軟正黑體" panose="020B0604030504040204" pitchFamily="34" charset="-120"/>
                <a:ea typeface="微軟正黑體" panose="020B0604030504040204" pitchFamily="34" charset="-120"/>
              </a:rPr>
              <a:t>大影響構面安全等級最高者</a:t>
            </a:r>
            <a:endParaRPr lang="en-US" altLang="zh-TW" i="0" dirty="0">
              <a:solidFill>
                <a:schemeClr val="tx1"/>
              </a:solidFill>
              <a:latin typeface="微軟正黑體" panose="020B0604030504040204" pitchFamily="34" charset="-120"/>
              <a:ea typeface="微軟正黑體" panose="020B0604030504040204" pitchFamily="34" charset="-120"/>
            </a:endParaRPr>
          </a:p>
          <a:p>
            <a:endParaRPr lang="zh-TW" alt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83411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8179446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TW" altLang="en-US" dirty="0">
                <a:cs typeface="微軟正黑體" panose="020B0604030504040204" pitchFamily="34" charset="-120"/>
              </a:rPr>
              <a:t>詳細風險評鑑作法可</a:t>
            </a:r>
            <a:r>
              <a:rPr lang="zh-TW" altLang="en-US" dirty="0">
                <a:latin typeface="微軟正黑體" panose="020B0604030504040204" pitchFamily="34" charset="-120"/>
                <a:ea typeface="微軟正黑體" panose="020B0604030504040204" pitchFamily="34" charset="-120"/>
              </a:rPr>
              <a:t>參考</a:t>
            </a:r>
            <a:r>
              <a:rPr lang="en-US" altLang="zh-TW" dirty="0">
                <a:latin typeface="微軟正黑體" panose="020B0604030504040204" pitchFamily="34" charset="-120"/>
                <a:ea typeface="微軟正黑體" panose="020B0604030504040204" pitchFamily="34" charset="-120"/>
              </a:rPr>
              <a:t>CNS</a:t>
            </a:r>
            <a:r>
              <a:rPr lang="en-US" altLang="zh-TW" baseline="0" dirty="0">
                <a:latin typeface="微軟正黑體" panose="020B0604030504040204" pitchFamily="34" charset="-120"/>
                <a:ea typeface="微軟正黑體" panose="020B0604030504040204" pitchFamily="34" charset="-120"/>
              </a:rPr>
              <a:t> 27005</a:t>
            </a:r>
            <a:r>
              <a:rPr lang="zh-TW" altLang="en-US" baseline="0" dirty="0">
                <a:latin typeface="微軟正黑體" panose="020B0604030504040204" pitchFamily="34" charset="-120"/>
                <a:ea typeface="微軟正黑體" panose="020B0604030504040204" pitchFamily="34" charset="-120"/>
              </a:rPr>
              <a:t>附錄</a:t>
            </a:r>
            <a:r>
              <a:rPr lang="en-US" altLang="zh-TW" baseline="0" dirty="0">
                <a:latin typeface="微軟正黑體" panose="020B0604030504040204" pitchFamily="34" charset="-120"/>
                <a:ea typeface="微軟正黑體" panose="020B0604030504040204" pitchFamily="34" charset="-120"/>
              </a:rPr>
              <a:t>E</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74214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latin typeface="微軟正黑體" panose="020B0604030504040204" pitchFamily="34" charset="-120"/>
                <a:ea typeface="微軟正黑體" panose="020B0604030504040204" pitchFamily="34" charset="-120"/>
              </a:rPr>
              <a:t>參考風險評估準則與衝擊準則，執行風險分析，得到資訊及資通系統資產風險值</a:t>
            </a:r>
          </a:p>
          <a:p>
            <a:r>
              <a:rPr lang="zh-TW" altLang="en-US" dirty="0">
                <a:latin typeface="微軟正黑體" panose="020B0604030504040204" pitchFamily="34" charset="-120"/>
                <a:ea typeface="微軟正黑體" panose="020B0604030504040204" pitchFamily="34" charset="-120"/>
              </a:rPr>
              <a:t>接著執行風險評估，訂定風險等級，再依據風險接受準則，決定風險可接受等級 </a:t>
            </a:r>
          </a:p>
          <a:p>
            <a:r>
              <a:rPr lang="zh-TW" altLang="en-US" dirty="0">
                <a:latin typeface="微軟正黑體" panose="020B0604030504040204" pitchFamily="34" charset="-120"/>
                <a:ea typeface="微軟正黑體" panose="020B0604030504040204" pitchFamily="34" charset="-120"/>
              </a:rPr>
              <a:t>得到需要執行風險處理的資訊及資通系統資產清單後，接續執行風險處理，並確保執行完成「風險處理」後的風險值，落在風險可接受等級，即進入風險監視與審查階段</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475077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latin typeface="微軟正黑體" panose="020B0604030504040204" pitchFamily="34" charset="-120"/>
                <a:ea typeface="微軟正黑體" panose="020B0604030504040204" pitchFamily="34" charset="-120"/>
              </a:rPr>
              <a:t>表格內容為「全球資訊網」資訊及資通系統資產表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範例</a:t>
            </a:r>
            <a:r>
              <a:rPr lang="en-US" altLang="zh-TW" dirty="0">
                <a:latin typeface="微軟正黑體" panose="020B0604030504040204" pitchFamily="34" charset="-120"/>
                <a:ea typeface="微軟正黑體" panose="020B0604030504040204" pitchFamily="34" charset="-120"/>
              </a:rPr>
              <a:t>) </a:t>
            </a:r>
          </a:p>
          <a:p>
            <a:r>
              <a:rPr lang="zh-TW" altLang="en-US" dirty="0">
                <a:latin typeface="微軟正黑體" panose="020B0604030504040204" pitchFamily="34" charset="-120"/>
                <a:ea typeface="微軟正黑體" panose="020B0604030504040204" pitchFamily="34" charset="-120"/>
              </a:rPr>
              <a:t>詳細內容可參考</a:t>
            </a:r>
            <a:r>
              <a:rPr lang="en-US" altLang="zh-TW" dirty="0">
                <a:latin typeface="微軟正黑體" panose="020B0604030504040204" pitchFamily="34" charset="-120"/>
                <a:ea typeface="微軟正黑體" panose="020B0604030504040204" pitchFamily="34" charset="-120"/>
              </a:rPr>
              <a:t>107</a:t>
            </a:r>
            <a:r>
              <a:rPr lang="zh-TW" altLang="en-US" dirty="0">
                <a:latin typeface="微軟正黑體" panose="020B0604030504040204" pitchFamily="34" charset="-120"/>
                <a:ea typeface="微軟正黑體" panose="020B0604030504040204" pitchFamily="34" charset="-120"/>
              </a:rPr>
              <a:t>年資通系統風險評鑑參考指引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修訂</a:t>
            </a:r>
            <a:r>
              <a:rPr lang="en-US" altLang="zh-TW" dirty="0">
                <a:latin typeface="微軟正黑體" panose="020B0604030504040204" pitchFamily="34" charset="-120"/>
                <a:ea typeface="微軟正黑體" panose="020B0604030504040204" pitchFamily="34" charset="-120"/>
              </a:rPr>
              <a:t>)(V4.0)</a:t>
            </a:r>
          </a:p>
        </p:txBody>
      </p:sp>
    </p:spTree>
    <p:extLst>
      <p:ext uri="{BB962C8B-B14F-4D97-AF65-F5344CB8AC3E}">
        <p14:creationId xmlns:p14="http://schemas.microsoft.com/office/powerpoint/2010/main" val="40892667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表格內容為「全球資訊網」資訊及資通系統資產，威脅與脆弱性現況說明表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範例</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參考「資通系統風險評鑑參考指引」附件</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「威脅及脆弱性範例」， 鑑別不同的威脅與脆弱性，同一個資訊及資通系統資產，可能有一個以上的威脅與脆弱性</a:t>
            </a:r>
            <a:endParaRPr lang="en-US" altLang="zh-TW" dirty="0">
              <a:latin typeface="微軟正黑體" panose="020B0604030504040204" pitchFamily="34" charset="-120"/>
              <a:ea typeface="微軟正黑體" panose="020B0604030504040204" pitchFamily="34" charset="-120"/>
            </a:endParaRPr>
          </a:p>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cs typeface="微軟正黑體" panose="020B0604030504040204" pitchFamily="34" charset="-120"/>
              </a:rPr>
              <a:t>威脅範例可</a:t>
            </a:r>
            <a:r>
              <a:rPr lang="zh-TW" altLang="en-US" dirty="0">
                <a:latin typeface="微軟正黑體" panose="020B0604030504040204" pitchFamily="34" charset="-120"/>
                <a:ea typeface="微軟正黑體" panose="020B0604030504040204" pitchFamily="34" charset="-120"/>
              </a:rPr>
              <a:t>參考</a:t>
            </a:r>
            <a:r>
              <a:rPr lang="en-US" altLang="zh-TW" dirty="0">
                <a:latin typeface="微軟正黑體" panose="020B0604030504040204" pitchFamily="34" charset="-120"/>
                <a:ea typeface="微軟正黑體" panose="020B0604030504040204" pitchFamily="34" charset="-120"/>
              </a:rPr>
              <a:t>CNS</a:t>
            </a:r>
            <a:r>
              <a:rPr lang="en-US" altLang="zh-TW" baseline="0" dirty="0">
                <a:latin typeface="微軟正黑體" panose="020B0604030504040204" pitchFamily="34" charset="-120"/>
                <a:ea typeface="微軟正黑體" panose="020B0604030504040204" pitchFamily="34" charset="-120"/>
              </a:rPr>
              <a:t> 27005</a:t>
            </a:r>
            <a:r>
              <a:rPr lang="zh-TW" altLang="en-US" baseline="0" dirty="0">
                <a:latin typeface="微軟正黑體" panose="020B0604030504040204" pitchFamily="34" charset="-120"/>
                <a:ea typeface="微軟正黑體" panose="020B0604030504040204" pitchFamily="34" charset="-120"/>
              </a:rPr>
              <a:t>附錄</a:t>
            </a:r>
            <a:r>
              <a:rPr lang="en-US" altLang="zh-TW" baseline="0" dirty="0">
                <a:latin typeface="微軟正黑體" panose="020B0604030504040204" pitchFamily="34" charset="-120"/>
                <a:ea typeface="微軟正黑體" panose="020B0604030504040204" pitchFamily="34" charset="-120"/>
              </a:rPr>
              <a:t>C</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77081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投影片圖像版面配置區 1"/>
          <p:cNvSpPr>
            <a:spLocks noGrp="1" noRot="1" noChangeAspect="1" noTextEdit="1"/>
          </p:cNvSpPr>
          <p:nvPr>
            <p:ph type="sldImg"/>
          </p:nvPr>
        </p:nvSpPr>
        <p:spPr>
          <a:ln/>
        </p:spPr>
      </p:sp>
      <p:sp>
        <p:nvSpPr>
          <p:cNvPr id="184323"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表格內容為「全球資訊網」資訊及資通系統資產現有控制措施表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範例</a:t>
            </a:r>
            <a:r>
              <a:rPr lang="en-US" altLang="zh-TW" dirty="0">
                <a:latin typeface="微軟正黑體" panose="020B0604030504040204" pitchFamily="34" charset="-120"/>
                <a:ea typeface="微軟正黑體" panose="020B0604030504040204" pitchFamily="34" charset="-120"/>
              </a:rPr>
              <a:t>)</a:t>
            </a:r>
          </a:p>
          <a:p>
            <a:pPr marL="285750" marR="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可</a:t>
            </a:r>
            <a:r>
              <a:rPr lang="zh-TW" altLang="en-US" dirty="0"/>
              <a:t>參考安全控制措施參考指引，確切描述控制措施，避免重複資源浪費</a:t>
            </a:r>
          </a:p>
          <a:p>
            <a:pPr marL="285750" marR="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367491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TW" altLang="en-US" dirty="0">
                <a:latin typeface="微軟正黑體" panose="020B0604030504040204" pitchFamily="34" charset="-120"/>
                <a:ea typeface="微軟正黑體" panose="020B0604030504040204" pitchFamily="34" charset="-120"/>
              </a:rPr>
              <a:t>表格內容為「全球資訊網」後果識別</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範例</a:t>
            </a:r>
            <a:r>
              <a:rPr lang="en-US" altLang="zh-TW"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4098559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表格內容為「全球資訊網」後果識別</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範例</a:t>
            </a:r>
            <a:r>
              <a:rPr lang="en-US" altLang="zh-TW" dirty="0">
                <a:latin typeface="微軟正黑體" panose="020B0604030504040204" pitchFamily="34" charset="-120"/>
                <a:ea typeface="微軟正黑體" panose="020B0604030504040204" pitchFamily="34" charset="-120"/>
              </a:rPr>
              <a:t>)</a:t>
            </a:r>
            <a:endParaRPr lang="en-US" altLang="zh-TW" i="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60394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表格內容為「全球資訊網」資訊及資通系統資產價值彙整表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範例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，經由評鑑理由描述後，分別評鑑資訊及資通系統資產價值，以量化數字表示</a:t>
            </a:r>
            <a:endParaRPr lang="en-US" altLang="zh-TW" dirty="0">
              <a:latin typeface="微軟正黑體" panose="020B0604030504040204" pitchFamily="34" charset="-120"/>
              <a:ea typeface="微軟正黑體" panose="020B0604030504040204" pitchFamily="34" charset="-120"/>
            </a:endParaRPr>
          </a:p>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sz="1400" i="0" dirty="0">
                <a:solidFill>
                  <a:srgbClr val="FF0000"/>
                </a:solidFill>
                <a:latin typeface="微軟正黑體" panose="020B0604030504040204" pitchFamily="34" charset="-120"/>
                <a:ea typeface="微軟正黑體" panose="020B0604030504040204" pitchFamily="34" charset="-120"/>
              </a:rPr>
              <a:t>資訊及資通系統資產價值評定方式，有相加、相乘、取最大值等，經轉換成量測尺度，代表機關資訊及資通系統資產價值的優先順序，對於整體風險管理而言並無差異</a:t>
            </a:r>
          </a:p>
          <a:p>
            <a:pPr marL="285750" marR="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018858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a:ln/>
        </p:spPr>
      </p:sp>
      <p:sp>
        <p:nvSpPr>
          <p:cNvPr id="2191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表格內容為「全球資訊網」資訊及資通系統資產事件發生表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範例</a:t>
            </a:r>
            <a:r>
              <a:rPr lang="en-US" altLang="zh-TW"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5852992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201"/>
              </a:spcBef>
            </a:pPr>
            <a:r>
              <a:rPr lang="zh-TW" altLang="en-US" dirty="0">
                <a:latin typeface="微軟正黑體" panose="020B0604030504040204" pitchFamily="34" charset="-120"/>
                <a:ea typeface="微軟正黑體" panose="020B0604030504040204" pitchFamily="34" charset="-120"/>
              </a:rPr>
              <a:t>表格內容為「全球資訊網」資訊及資通系統資產風險等級表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範例</a:t>
            </a:r>
            <a:r>
              <a:rPr lang="en-US" altLang="zh-TW"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64304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945744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依據「安全措施參考指引」，分別依風險等級，執行對應控制措施</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979482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備忘稿版面配置區 2"/>
          <p:cNvSpPr>
            <a:spLocks noGrp="1"/>
          </p:cNvSpPr>
          <p:nvPr>
            <p:ph type="body" idx="1"/>
          </p:nvPr>
        </p:nvSpPr>
        <p:spPr/>
        <p:txBody>
          <a:bodyPr/>
          <a:lstStyle/>
          <a:p>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4333190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xfrm>
            <a:off x="919163" y="746125"/>
            <a:ext cx="4965700" cy="3724275"/>
          </a:xfrm>
          <a:ln/>
        </p:spPr>
      </p:sp>
      <p:sp>
        <p:nvSpPr>
          <p:cNvPr id="174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a:t>風險處理活動選項有四種：風險修改</a:t>
            </a:r>
            <a:r>
              <a:rPr lang="en-US" altLang="zh-TW" dirty="0"/>
              <a:t>(</a:t>
            </a:r>
            <a:r>
              <a:rPr lang="zh-TW" altLang="en-US" dirty="0"/>
              <a:t>風險降低</a:t>
            </a:r>
            <a:r>
              <a:rPr lang="en-US" altLang="zh-TW" dirty="0"/>
              <a:t>)</a:t>
            </a:r>
            <a:r>
              <a:rPr lang="zh-TW" altLang="en-US" dirty="0"/>
              <a:t>、風險保留</a:t>
            </a:r>
            <a:r>
              <a:rPr lang="en-US" altLang="zh-TW" dirty="0"/>
              <a:t>(</a:t>
            </a:r>
            <a:r>
              <a:rPr lang="zh-TW" altLang="en-US" dirty="0"/>
              <a:t>風險接受</a:t>
            </a:r>
            <a:r>
              <a:rPr lang="en-US" altLang="zh-TW" dirty="0"/>
              <a:t>)</a:t>
            </a:r>
            <a:r>
              <a:rPr lang="zh-TW" altLang="en-US" dirty="0"/>
              <a:t>、風險避免及風險分擔</a:t>
            </a:r>
            <a:r>
              <a:rPr lang="en-US" altLang="zh-TW" dirty="0"/>
              <a:t>(</a:t>
            </a:r>
            <a:r>
              <a:rPr lang="zh-TW" altLang="en-US" dirty="0"/>
              <a:t>風險轉移</a:t>
            </a:r>
            <a:r>
              <a:rPr lang="en-US" altLang="zh-TW" dirty="0"/>
              <a:t>)</a:t>
            </a:r>
            <a:endParaRPr lang="zh-TW" altLang="en-US" dirty="0"/>
          </a:p>
          <a:p>
            <a:endParaRPr lang="en-US" altLang="zh-TW" dirty="0"/>
          </a:p>
        </p:txBody>
      </p:sp>
    </p:spTree>
    <p:extLst>
      <p:ext uri="{BB962C8B-B14F-4D97-AF65-F5344CB8AC3E}">
        <p14:creationId xmlns:p14="http://schemas.microsoft.com/office/powerpoint/2010/main" val="25255831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圖像版面配置區 1"/>
          <p:cNvSpPr>
            <a:spLocks noGrp="1" noRot="1" noChangeAspect="1" noTextEdit="1"/>
          </p:cNvSpPr>
          <p:nvPr>
            <p:ph type="sldImg"/>
          </p:nvPr>
        </p:nvSpPr>
        <p:spPr>
          <a:xfrm>
            <a:off x="919163" y="746125"/>
            <a:ext cx="4965700" cy="3724275"/>
          </a:xfrm>
          <a:ln/>
        </p:spPr>
      </p:sp>
      <p:sp>
        <p:nvSpPr>
          <p:cNvPr id="1945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Tree>
    <p:extLst>
      <p:ext uri="{BB962C8B-B14F-4D97-AF65-F5344CB8AC3E}">
        <p14:creationId xmlns:p14="http://schemas.microsoft.com/office/powerpoint/2010/main" val="10996743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919163" y="746125"/>
            <a:ext cx="4965700" cy="3724275"/>
          </a:xfrm>
          <a:ln/>
        </p:spPr>
      </p:sp>
      <p:sp>
        <p:nvSpPr>
          <p:cNvPr id="37891"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201"/>
              </a:spcBef>
              <a:defRPr/>
            </a:pPr>
            <a:r>
              <a:rPr lang="zh-TW" altLang="en-US" dirty="0"/>
              <a:t>風險保留定義：對來自特定風險的損失負擔，或獲取利益的接受</a:t>
            </a:r>
            <a:endParaRPr lang="en-US" altLang="zh-TW" dirty="0"/>
          </a:p>
          <a:p>
            <a:pPr eaLnBrk="1" hangingPunct="1">
              <a:spcBef>
                <a:spcPts val="201"/>
              </a:spcBef>
              <a:defRPr/>
            </a:pPr>
            <a:r>
              <a:rPr lang="zh-TW" altLang="en-US" dirty="0"/>
              <a:t>風險保留使用時機</a:t>
            </a:r>
          </a:p>
          <a:p>
            <a:pPr marL="575881" lvl="1" eaLnBrk="1" hangingPunct="1">
              <a:spcBef>
                <a:spcPts val="201"/>
              </a:spcBef>
              <a:buFont typeface="Times New Roman" panose="02020603050405020304" pitchFamily="18" charset="0"/>
              <a:buChar char="–"/>
              <a:defRPr/>
            </a:pPr>
            <a:r>
              <a:rPr lang="zh-TW" altLang="en-US" dirty="0"/>
              <a:t>風險降低、風險轉移及風險避免</a:t>
            </a:r>
            <a:r>
              <a:rPr lang="en-US" altLang="zh-TW" dirty="0"/>
              <a:t>3</a:t>
            </a:r>
            <a:r>
              <a:rPr lang="zh-TW" altLang="en-US" dirty="0"/>
              <a:t>種策略，都沒辦法有效處理風險時，提出這</a:t>
            </a:r>
            <a:r>
              <a:rPr lang="en-US" altLang="zh-TW" dirty="0"/>
              <a:t>3</a:t>
            </a:r>
            <a:r>
              <a:rPr lang="zh-TW" altLang="en-US" dirty="0"/>
              <a:t>種措施無法執行的有效證明，因此只好選擇接受此風險</a:t>
            </a:r>
          </a:p>
          <a:p>
            <a:pPr marL="575881" lvl="1" eaLnBrk="1" hangingPunct="1">
              <a:spcBef>
                <a:spcPts val="201"/>
              </a:spcBef>
              <a:buFont typeface="Times New Roman" panose="02020603050405020304" pitchFamily="18" charset="0"/>
              <a:buChar char="–"/>
              <a:defRPr/>
            </a:pPr>
            <a:r>
              <a:rPr lang="zh-TW" altLang="en-US" dirty="0"/>
              <a:t>執行完風險降低、風險轉移或風險避免其中一種策略，風險雖然改變，但仍有剩餘風險</a:t>
            </a:r>
            <a:endParaRPr lang="en-US" altLang="zh-TW" dirty="0"/>
          </a:p>
          <a:p>
            <a:pPr marL="575881" lvl="1" eaLnBrk="1" hangingPunct="1">
              <a:spcBef>
                <a:spcPts val="201"/>
              </a:spcBef>
              <a:buFont typeface="Times New Roman" panose="02020603050405020304" pitchFamily="18" charset="0"/>
              <a:buChar char="–"/>
              <a:defRPr/>
            </a:pPr>
            <a:r>
              <a:rPr lang="zh-TW" altLang="en-US" dirty="0"/>
              <a:t>雖然可以使用風險降低、風險轉移、風險避免</a:t>
            </a:r>
            <a:r>
              <a:rPr lang="en-US" altLang="zh-TW" dirty="0"/>
              <a:t>3</a:t>
            </a:r>
            <a:r>
              <a:rPr lang="zh-TW" altLang="en-US" dirty="0"/>
              <a:t>種策略，但考量人力、成本及資源不足狀況下，也會使用風險保留</a:t>
            </a:r>
            <a:endParaRPr lang="en-US" altLang="zh-TW" dirty="0"/>
          </a:p>
          <a:p>
            <a:pPr marL="181332" eaLnBrk="1" hangingPunct="1">
              <a:spcBef>
                <a:spcPts val="201"/>
              </a:spcBef>
              <a:defRPr/>
            </a:pPr>
            <a:r>
              <a:rPr lang="zh-TW" altLang="en-US" dirty="0"/>
              <a:t>剩餘風險可分為</a:t>
            </a:r>
          </a:p>
          <a:p>
            <a:pPr marL="575881" lvl="1" eaLnBrk="1" hangingPunct="1">
              <a:spcBef>
                <a:spcPts val="201"/>
              </a:spcBef>
              <a:buFont typeface="Times New Roman" panose="02020603050405020304" pitchFamily="18" charset="0"/>
              <a:buChar char="–"/>
              <a:defRPr/>
            </a:pPr>
            <a:r>
              <a:rPr lang="zh-TW" altLang="en-US" dirty="0"/>
              <a:t>經過風險降低、風險轉移、風險避免及風險保留，</a:t>
            </a:r>
            <a:r>
              <a:rPr lang="en-US" altLang="zh-TW" dirty="0"/>
              <a:t>4</a:t>
            </a:r>
            <a:r>
              <a:rPr lang="zh-TW" altLang="en-US" dirty="0"/>
              <a:t>種風險處理策略後，所剩下來的風險，即為剩餘風險</a:t>
            </a:r>
          </a:p>
          <a:p>
            <a:pPr marL="575881" lvl="1" eaLnBrk="1" hangingPunct="1">
              <a:spcBef>
                <a:spcPts val="201"/>
              </a:spcBef>
              <a:buFont typeface="Times New Roman" panose="02020603050405020304" pitchFamily="18" charset="0"/>
              <a:buChar char="–"/>
              <a:defRPr/>
            </a:pPr>
            <a:r>
              <a:rPr lang="zh-TW" altLang="en-US" dirty="0"/>
              <a:t>通常在執行風險處理過程，會選擇風險處理措施者，皆為不可接受風險，因此可接受風險也是一種剩餘風險</a:t>
            </a:r>
          </a:p>
          <a:p>
            <a:pPr marL="575881" lvl="1" eaLnBrk="1" hangingPunct="1">
              <a:spcBef>
                <a:spcPts val="201"/>
              </a:spcBef>
              <a:buFont typeface="Times New Roman" panose="02020603050405020304" pitchFamily="18" charset="0"/>
              <a:buChar char="–"/>
              <a:defRPr/>
            </a:pPr>
            <a:r>
              <a:rPr lang="zh-TW" altLang="en-US" dirty="0"/>
              <a:t>因為風險是預估出來的，仍有不少風險是在評估中被忽略，沒有評估到的風險，也是一種剩餘風險</a:t>
            </a:r>
          </a:p>
          <a:p>
            <a:pPr marL="181332" eaLnBrk="1" hangingPunct="1">
              <a:spcBef>
                <a:spcPts val="201"/>
              </a:spcBef>
              <a:defRPr/>
            </a:pPr>
            <a:r>
              <a:rPr lang="zh-TW" altLang="en-US" dirty="0"/>
              <a:t>剩餘風險必須要定期檢視，用來評估風險是否有變化，或有新技術與能力，可以管控剩餘風險，避免不會因為疏忽而提高風險</a:t>
            </a:r>
            <a:endParaRPr lang="en-US" altLang="zh-TW" dirty="0"/>
          </a:p>
        </p:txBody>
      </p:sp>
    </p:spTree>
    <p:extLst>
      <p:ext uri="{BB962C8B-B14F-4D97-AF65-F5344CB8AC3E}">
        <p14:creationId xmlns:p14="http://schemas.microsoft.com/office/powerpoint/2010/main" val="25462868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919163" y="746125"/>
            <a:ext cx="4965700" cy="3724275"/>
          </a:xfrm>
          <a:ln/>
        </p:spPr>
      </p:sp>
      <p:sp>
        <p:nvSpPr>
          <p:cNvPr id="39939" name="Notes Placeholder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201"/>
              </a:spcBef>
              <a:defRPr/>
            </a:pPr>
            <a:r>
              <a:rPr lang="zh-TW" altLang="en-US" dirty="0"/>
              <a:t>風險避免定義：對風險情況不涉入或採撤退行動的決策</a:t>
            </a:r>
          </a:p>
          <a:p>
            <a:pPr eaLnBrk="1" hangingPunct="1">
              <a:spcBef>
                <a:spcPts val="201"/>
              </a:spcBef>
              <a:defRPr/>
            </a:pPr>
            <a:r>
              <a:rPr lang="zh-TW" altLang="en-US" dirty="0"/>
              <a:t>對威脅發生狀況，選擇安控措施，避免風險發生</a:t>
            </a:r>
            <a:endParaRPr lang="en-US" altLang="zh-TW" dirty="0"/>
          </a:p>
          <a:p>
            <a:pPr marL="290131" indent="-290131" eaLnBrk="1" hangingPunct="1">
              <a:spcBef>
                <a:spcPts val="201"/>
              </a:spcBef>
              <a:defRPr/>
            </a:pPr>
            <a:r>
              <a:rPr lang="zh-TW" altLang="en-US" dirty="0"/>
              <a:t>酒後駕車可能造成極大後果，故宣導：開車不喝酒、喝酒不開車，便是風險避免最佳實例 </a:t>
            </a:r>
          </a:p>
          <a:p>
            <a:pPr marL="290131" indent="-290131" eaLnBrk="1" hangingPunct="1">
              <a:spcBef>
                <a:spcPts val="201"/>
              </a:spcBef>
              <a:defRPr/>
            </a:pPr>
            <a:r>
              <a:rPr lang="zh-TW" altLang="en-US" dirty="0"/>
              <a:t>一群同仁到外地出差時，分別搭乘不同的交通工具或不同時段出發，避免全部遇到同樣風險的情形</a:t>
            </a:r>
          </a:p>
          <a:p>
            <a:pPr>
              <a:defRPr/>
            </a:pPr>
            <a:endParaRPr lang="en-US" altLang="zh-TW" dirty="0"/>
          </a:p>
        </p:txBody>
      </p:sp>
    </p:spTree>
    <p:extLst>
      <p:ext uri="{BB962C8B-B14F-4D97-AF65-F5344CB8AC3E}">
        <p14:creationId xmlns:p14="http://schemas.microsoft.com/office/powerpoint/2010/main" val="10092030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919163" y="746125"/>
            <a:ext cx="4965700" cy="3724275"/>
          </a:xfrm>
          <a:ln/>
        </p:spPr>
      </p:sp>
      <p:sp>
        <p:nvSpPr>
          <p:cNvPr id="419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201"/>
              </a:spcBef>
            </a:pPr>
            <a:r>
              <a:rPr lang="zh-TW" altLang="en-US" dirty="0"/>
              <a:t>風險</a:t>
            </a:r>
            <a:r>
              <a:rPr lang="zh-CN" altLang="en-US" dirty="0"/>
              <a:t>分擔</a:t>
            </a:r>
            <a:r>
              <a:rPr lang="zh-TW" altLang="en-US" dirty="0"/>
              <a:t>定義：與另一方分享風險的損失負擔或獲取利益</a:t>
            </a:r>
            <a:endParaRPr lang="en-US" altLang="zh-TW" dirty="0"/>
          </a:p>
          <a:p>
            <a:pPr eaLnBrk="1" hangingPunct="1">
              <a:spcBef>
                <a:spcPts val="201"/>
              </a:spcBef>
            </a:pPr>
            <a:r>
              <a:rPr lang="zh-TW" altLang="en-US" dirty="0"/>
              <a:t>當風險發生時，將損失由其他組織或單位負擔，或將本身不足部分，委外給專業人員處理</a:t>
            </a:r>
            <a:endParaRPr lang="en-US" altLang="zh-TW" dirty="0"/>
          </a:p>
          <a:p>
            <a:pPr eaLnBrk="1" hangingPunct="1">
              <a:spcBef>
                <a:spcPts val="201"/>
              </a:spcBef>
            </a:pPr>
            <a:r>
              <a:rPr lang="zh-TW" altLang="en-US" dirty="0"/>
              <a:t>最常見的風險轉移，是火災保險，當火災發生後，可由保險公司理賠方式，讓組織能夠繼續運作，這種風險轉移，沒有辦法降低風險發生機率，只是減少風險發生後的損失，以期組織可以繼續營運</a:t>
            </a:r>
          </a:p>
          <a:p>
            <a:pPr eaLnBrk="1" hangingPunct="1">
              <a:spcBef>
                <a:spcPts val="201"/>
              </a:spcBef>
            </a:pPr>
            <a:r>
              <a:rPr lang="zh-TW" altLang="en-US" dirty="0"/>
              <a:t>當管理人員本身缺少管理伺服器的技術能力，只好將此外包給專業技術人員，由專業技術人員進行管理，當管理上出現問題，也會向委外廠商求償。這種外包風險轉移方式，通常會引發其他風險，例如：委外廠商惡意行為、委外管理方式及委外廠商能力問題等，都是在風險轉移給外包商後產生</a:t>
            </a:r>
          </a:p>
          <a:p>
            <a:pPr eaLnBrk="1" hangingPunct="1">
              <a:spcBef>
                <a:spcPts val="201"/>
              </a:spcBef>
            </a:pPr>
            <a:r>
              <a:rPr lang="zh-TW" altLang="en-US" dirty="0"/>
              <a:t>常見風險轉移有：購買火險、設備險及外包</a:t>
            </a:r>
          </a:p>
          <a:p>
            <a:endParaRPr lang="en-US" altLang="zh-TW" dirty="0"/>
          </a:p>
        </p:txBody>
      </p:sp>
    </p:spTree>
    <p:extLst>
      <p:ext uri="{BB962C8B-B14F-4D97-AF65-F5344CB8AC3E}">
        <p14:creationId xmlns:p14="http://schemas.microsoft.com/office/powerpoint/2010/main" val="16776007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備忘稿版面配置區 2"/>
          <p:cNvSpPr>
            <a:spLocks noGrp="1"/>
          </p:cNvSpPr>
          <p:nvPr>
            <p:ph type="body" idx="1"/>
          </p:nvPr>
        </p:nvSpPr>
        <p:spPr/>
        <p:txBody>
          <a:bodyPr/>
          <a:lstStyle/>
          <a:p>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1957509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p:txBody>
          <a:bodyPr/>
          <a:lstStyle/>
          <a:p>
            <a:r>
              <a:rPr lang="zh-TW" altLang="en-US" dirty="0"/>
              <a:t>台灣因所處的地理位置關係，經常發生地震與颱風等天災。台灣位於環太平洋地震帶，每年經常出現大大小小的地震，尤其以</a:t>
            </a:r>
            <a:r>
              <a:rPr lang="en-US" altLang="zh-TW" dirty="0"/>
              <a:t>88</a:t>
            </a:r>
            <a:r>
              <a:rPr lang="zh-TW" altLang="en-US" dirty="0"/>
              <a:t>年之</a:t>
            </a:r>
            <a:r>
              <a:rPr lang="en-US" altLang="zh-TW" dirty="0"/>
              <a:t>921</a:t>
            </a:r>
            <a:r>
              <a:rPr lang="zh-TW" altLang="en-US" dirty="0"/>
              <a:t>大地震造成最為嚴重，造成全台</a:t>
            </a:r>
            <a:r>
              <a:rPr lang="en-US" altLang="zh-TW" dirty="0"/>
              <a:t>2474</a:t>
            </a:r>
            <a:r>
              <a:rPr lang="zh-TW" altLang="en-US" dirty="0"/>
              <a:t>人死亡或失蹤，近</a:t>
            </a:r>
            <a:r>
              <a:rPr lang="en-US" altLang="zh-TW" dirty="0"/>
              <a:t>11</a:t>
            </a:r>
            <a:r>
              <a:rPr lang="zh-TW" altLang="en-US" dirty="0"/>
              <a:t>萬戶的房屋全倒或半倒的災情，是近百年來規模最大的地震。台灣同時也位在太平洋颱風必經的路徑上，每年的夏秋季節，颱風總會挾著狂風驟雨肆虐台灣，造成風災、水災、山崩或土石流等災害，也導致生命與財產的損失。另外人為的火災也是台灣經常會發生的大型災害，根據內政部消防署的統計，</a:t>
            </a:r>
            <a:r>
              <a:rPr lang="en-US" altLang="zh-TW" dirty="0"/>
              <a:t>97</a:t>
            </a:r>
            <a:r>
              <a:rPr lang="zh-TW" altLang="en-US" dirty="0"/>
              <a:t>與</a:t>
            </a:r>
            <a:r>
              <a:rPr lang="en-US" altLang="zh-TW" dirty="0"/>
              <a:t>98</a:t>
            </a:r>
            <a:r>
              <a:rPr lang="zh-TW" altLang="en-US" dirty="0"/>
              <a:t>年每年都會發生約</a:t>
            </a:r>
            <a:r>
              <a:rPr lang="en-US" altLang="zh-TW" dirty="0"/>
              <a:t>2600</a:t>
            </a:r>
            <a:r>
              <a:rPr lang="zh-TW" altLang="en-US" dirty="0"/>
              <a:t>件的火災，造成</a:t>
            </a:r>
            <a:r>
              <a:rPr lang="en-US" altLang="zh-TW" dirty="0"/>
              <a:t>100</a:t>
            </a:r>
            <a:r>
              <a:rPr lang="zh-TW" altLang="en-US" dirty="0"/>
              <a:t>多人死亡與</a:t>
            </a:r>
            <a:r>
              <a:rPr lang="en-US" altLang="zh-TW" dirty="0"/>
              <a:t>300</a:t>
            </a:r>
            <a:r>
              <a:rPr lang="zh-TW" altLang="en-US" dirty="0"/>
              <a:t>多人受傷，還有</a:t>
            </a:r>
            <a:r>
              <a:rPr lang="en-US" altLang="zh-TW" dirty="0"/>
              <a:t>10</a:t>
            </a:r>
            <a:r>
              <a:rPr lang="zh-TW" altLang="en-US" dirty="0"/>
              <a:t>幾億的財物損失</a:t>
            </a:r>
          </a:p>
          <a:p>
            <a:r>
              <a:rPr lang="zh-TW" altLang="en-US" dirty="0"/>
              <a:t>因此，政府機關應能未雨綢繆，事前準備災害的應變與復原重建的計畫，以避免大型的天災、人禍及意外導致「關鍵資訊業務」的中斷而產生更深更廣泛的連帶損害，這就是為什麼資通安全的防護中，會談到「營運持續計畫</a:t>
            </a:r>
            <a:r>
              <a:rPr lang="en-US" altLang="zh-TW" dirty="0"/>
              <a:t>(BCP)</a:t>
            </a:r>
            <a:r>
              <a:rPr lang="zh-TW" altLang="en-US" dirty="0"/>
              <a:t>」的原因</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040842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防止業務活動中斷，確保重要核心業務流程不受重大故障與災難的影響：營運持續計畫的重點在於「核心業務」的持續運作，如何在機關內這麼多的業務中識別出哪些業務才是核心業務，將是營運持續計畫的重要工作</a:t>
            </a:r>
          </a:p>
          <a:p>
            <a:pPr marL="285750" lvl="1">
              <a:buFont typeface="Wingdings" panose="05000000000000000000" pitchFamily="2" charset="2"/>
              <a:buChar char="l"/>
            </a:pPr>
            <a:r>
              <a:rPr lang="zh-TW" altLang="en-US" dirty="0"/>
              <a:t>結合預防與復原措施，將風險造成的影響降低到可以接受的等級：營運持續計畫的擬定不只是災害發生時的復原與重建，其更積極的意義在於事前的防禦工作，以避免災害的發生，或者當災害發生時可以降低損失</a:t>
            </a:r>
          </a:p>
          <a:p>
            <a:pPr marL="285750" lvl="1">
              <a:buFont typeface="Wingdings" panose="05000000000000000000" pitchFamily="2" charset="2"/>
              <a:buChar char="l"/>
            </a:pPr>
            <a:r>
              <a:rPr lang="zh-TW" altLang="en-US" dirty="0"/>
              <a:t>分析災難、安全缺失及服務損失的後果。制定與實施應變計畫，確保在要求的時間內恢復業務流程：核心業務到底能夠承受中斷多久的時間？機關的營運持續計畫要準備多少資源，讓核心業務在容許的最大中斷時間內復原，是營運持續計畫的主要目標</a:t>
            </a:r>
          </a:p>
          <a:p>
            <a:pPr marL="285750" lvl="1">
              <a:buFont typeface="Wingdings" panose="05000000000000000000" pitchFamily="2" charset="2"/>
              <a:buChar char="l"/>
            </a:pPr>
            <a:r>
              <a:rPr lang="zh-TW" altLang="en-US" dirty="0"/>
              <a:t>選用控制措施降低風險，限制破壞性事件造成的後果，確保重要作業能及時復原：事先部署相關控制措施，以避免災害發生時的損害</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10659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866114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type="body" idx="1"/>
          </p:nvPr>
        </p:nvSpPr>
        <p:spPr/>
        <p:txBody>
          <a:bodyPr/>
          <a:lstStyle/>
          <a:p>
            <a:r>
              <a:rPr lang="zh-TW" altLang="en-US" dirty="0"/>
              <a:t>業務持續運作管理程序包含下列步驟：</a:t>
            </a:r>
            <a:endParaRPr lang="en-US" altLang="zh-TW" dirty="0"/>
          </a:p>
          <a:p>
            <a:pPr lvl="1">
              <a:buFont typeface="Times New Roman" panose="02020603050405020304" pitchFamily="18" charset="0"/>
              <a:buChar char="–"/>
            </a:pPr>
            <a:r>
              <a:rPr lang="zh-TW" altLang="en-US" dirty="0"/>
              <a:t>建立業務持續運作策略</a:t>
            </a:r>
          </a:p>
          <a:p>
            <a:pPr lvl="1">
              <a:buFont typeface="Times New Roman" panose="02020603050405020304" pitchFamily="18" charset="0"/>
              <a:buChar char="–"/>
            </a:pPr>
            <a:r>
              <a:rPr lang="zh-TW" altLang="en-US" dirty="0"/>
              <a:t>營運衝擊分析</a:t>
            </a:r>
          </a:p>
          <a:p>
            <a:pPr lvl="1">
              <a:buFont typeface="Times New Roman" panose="02020603050405020304" pitchFamily="18" charset="0"/>
              <a:buChar char="–"/>
            </a:pPr>
            <a:r>
              <a:rPr lang="zh-TW" altLang="en-US" dirty="0"/>
              <a:t>識別防禦性控制措施</a:t>
            </a:r>
          </a:p>
          <a:p>
            <a:pPr lvl="1">
              <a:buFont typeface="Times New Roman" panose="02020603050405020304" pitchFamily="18" charset="0"/>
              <a:buChar char="–"/>
            </a:pPr>
            <a:r>
              <a:rPr lang="zh-TW" altLang="en-US" dirty="0"/>
              <a:t>發展復原策略</a:t>
            </a:r>
          </a:p>
          <a:p>
            <a:pPr lvl="1">
              <a:buFont typeface="Times New Roman" panose="02020603050405020304" pitchFamily="18" charset="0"/>
              <a:buChar char="–"/>
            </a:pPr>
            <a:r>
              <a:rPr lang="zh-TW" altLang="en-US" dirty="0"/>
              <a:t>發展營運持續計畫</a:t>
            </a:r>
          </a:p>
          <a:p>
            <a:pPr lvl="1">
              <a:buFont typeface="Times New Roman" panose="02020603050405020304" pitchFamily="18" charset="0"/>
              <a:buChar char="–"/>
            </a:pPr>
            <a:r>
              <a:rPr lang="zh-TW" altLang="en-US" dirty="0"/>
              <a:t>測試與演練</a:t>
            </a:r>
          </a:p>
          <a:p>
            <a:pPr lvl="1">
              <a:buFont typeface="Times New Roman" panose="02020603050405020304" pitchFamily="18" charset="0"/>
              <a:buChar char="–"/>
            </a:pPr>
            <a:r>
              <a:rPr lang="zh-TW" altLang="en-US" dirty="0"/>
              <a:t>維護營運持續計畫</a:t>
            </a:r>
            <a:endParaRPr lang="en-US" altLang="zh-TW" dirty="0"/>
          </a:p>
          <a:p>
            <a:r>
              <a:rPr lang="zh-TW" altLang="en-US" dirty="0"/>
              <a:t>必須獲得高階管理人員「認同與支持」：業務持續運作管理是策略性的作業，如果高階管理人員的危機意識不足，很容易變成是「有做有交待」就可以的計畫，最後變成無用與無效的計畫文件</a:t>
            </a:r>
          </a:p>
          <a:p>
            <a:r>
              <a:rPr lang="zh-TW" altLang="en-US" dirty="0"/>
              <a:t>必須是核心業務所有相關部門投入，而非只是資訊部門的責任：雖然在資通安全課程中說明營運持續管理</a:t>
            </a:r>
            <a:r>
              <a:rPr lang="en-US" altLang="zh-TW" dirty="0"/>
              <a:t>(BCM)</a:t>
            </a:r>
            <a:r>
              <a:rPr lang="zh-TW" altLang="en-US" dirty="0"/>
              <a:t>，但並不是代表</a:t>
            </a:r>
            <a:r>
              <a:rPr lang="en-US" altLang="zh-TW" dirty="0"/>
              <a:t>BCM</a:t>
            </a:r>
            <a:r>
              <a:rPr lang="zh-TW" altLang="en-US" dirty="0"/>
              <a:t>一定是由資訊部門所主導，因為</a:t>
            </a:r>
            <a:r>
              <a:rPr lang="en-US" altLang="zh-TW" dirty="0"/>
              <a:t>BCM</a:t>
            </a:r>
            <a:r>
              <a:rPr lang="zh-TW" altLang="en-US" dirty="0"/>
              <a:t>的主軸是「核心業務」，是從「業務流程」的思維來規劃，因此必須要核心業務所有相關部門的投入，才可能完整</a:t>
            </a:r>
            <a:r>
              <a:rPr lang="en-US" altLang="zh-TW" dirty="0"/>
              <a:t>BCM</a:t>
            </a:r>
            <a:r>
              <a:rPr lang="zh-TW" altLang="en-US" dirty="0"/>
              <a:t>的作業</a:t>
            </a:r>
            <a:endParaRPr lang="en-US" altLang="zh-TW" dirty="0"/>
          </a:p>
          <a:p>
            <a:r>
              <a:rPr lang="zh-TW" altLang="en-US" dirty="0"/>
              <a:t>學員可參考</a:t>
            </a:r>
            <a:r>
              <a:rPr lang="en-US" altLang="zh-TW" dirty="0"/>
              <a:t>NIST Special Publication 800-34 Rev. 1</a:t>
            </a:r>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2804719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p:txBody>
          <a:bodyPr/>
          <a:lstStyle/>
          <a:p>
            <a:r>
              <a:rPr lang="zh-TW" altLang="en-US" dirty="0"/>
              <a:t>定義出機關業務持續運作的策略</a:t>
            </a:r>
            <a:endParaRPr lang="en-US" altLang="zh-TW" dirty="0"/>
          </a:p>
          <a:p>
            <a:pPr lvl="1">
              <a:buFont typeface="Times New Roman" panose="02020603050405020304" pitchFamily="18" charset="0"/>
              <a:buChar char="–"/>
            </a:pPr>
            <a:r>
              <a:rPr lang="zh-TW" altLang="en-US" dirty="0"/>
              <a:t>法律、規範及合約的要求：相關法律、規範及合約要求機關業務持續運作方面的要求，是基本必須達到的最低要求</a:t>
            </a:r>
          </a:p>
          <a:p>
            <a:pPr lvl="1">
              <a:buFont typeface="Times New Roman" panose="02020603050405020304" pitchFamily="18" charset="0"/>
              <a:buChar char="–"/>
            </a:pPr>
            <a:r>
              <a:rPr lang="zh-TW" altLang="en-US" dirty="0"/>
              <a:t>定義範圍：定義業務持續運作管理的範圍，可以從</a:t>
            </a:r>
            <a:r>
              <a:rPr lang="en-US" altLang="zh-TW" dirty="0"/>
              <a:t>BCP</a:t>
            </a:r>
            <a:r>
              <a:rPr lang="zh-TW" altLang="en-US" dirty="0"/>
              <a:t>需要處理的災害類型</a:t>
            </a:r>
            <a:r>
              <a:rPr lang="en-US" altLang="zh-TW" dirty="0"/>
              <a:t>(</a:t>
            </a:r>
            <a:r>
              <a:rPr lang="zh-TW" altLang="en-US" dirty="0"/>
              <a:t>例如：天災與人禍</a:t>
            </a:r>
            <a:r>
              <a:rPr lang="en-US" altLang="zh-TW" dirty="0"/>
              <a:t>)</a:t>
            </a:r>
            <a:r>
              <a:rPr lang="zh-TW" altLang="en-US" dirty="0"/>
              <a:t>來定義，也可以從業務範圍或特定區域與特定業務來定義</a:t>
            </a:r>
          </a:p>
          <a:p>
            <a:pPr lvl="1">
              <a:buFont typeface="Times New Roman" panose="02020603050405020304" pitchFamily="18" charset="0"/>
              <a:buChar char="–"/>
            </a:pPr>
            <a:r>
              <a:rPr lang="zh-TW" altLang="en-US" dirty="0"/>
              <a:t>參與角色：可以包含下列人員與部門</a:t>
            </a:r>
            <a:endParaRPr lang="en-US" altLang="zh-TW" dirty="0"/>
          </a:p>
          <a:p>
            <a:pPr lvl="2">
              <a:buFont typeface="Wingdings" panose="05000000000000000000" pitchFamily="2" charset="2"/>
              <a:buChar char="Ø"/>
            </a:pPr>
            <a:r>
              <a:rPr lang="zh-TW" altLang="en-US" dirty="0"/>
              <a:t>計畫主要負責人</a:t>
            </a:r>
          </a:p>
          <a:p>
            <a:pPr lvl="2">
              <a:buFont typeface="Wingdings" panose="05000000000000000000" pitchFamily="2" charset="2"/>
              <a:buChar char="Ø"/>
            </a:pPr>
            <a:r>
              <a:rPr lang="zh-TW" altLang="en-US" dirty="0"/>
              <a:t>各部門主管與高階管理人</a:t>
            </a:r>
          </a:p>
          <a:p>
            <a:pPr lvl="2">
              <a:buFont typeface="Wingdings" panose="05000000000000000000" pitchFamily="2" charset="2"/>
              <a:buChar char="Ø"/>
            </a:pPr>
            <a:r>
              <a:rPr lang="en-US" altLang="zh-TW" dirty="0"/>
              <a:t>IT</a:t>
            </a:r>
            <a:r>
              <a:rPr lang="zh-TW" altLang="en-US" dirty="0"/>
              <a:t>部門、安全部門及通訊部門</a:t>
            </a:r>
          </a:p>
          <a:p>
            <a:pPr lvl="2">
              <a:buFont typeface="Wingdings" panose="05000000000000000000" pitchFamily="2" charset="2"/>
              <a:buChar char="Ø"/>
            </a:pPr>
            <a:r>
              <a:rPr lang="zh-TW" altLang="en-US" dirty="0"/>
              <a:t>法務部門</a:t>
            </a:r>
          </a:p>
          <a:p>
            <a:pPr lvl="2">
              <a:buFont typeface="Wingdings" panose="05000000000000000000" pitchFamily="2" charset="2"/>
              <a:buChar char="Ø"/>
            </a:pPr>
            <a:r>
              <a:rPr lang="zh-TW" altLang="en-US" dirty="0"/>
              <a:t>當災害發生時需要執行</a:t>
            </a:r>
            <a:r>
              <a:rPr lang="en-US" altLang="zh-TW" dirty="0"/>
              <a:t>BCP</a:t>
            </a:r>
            <a:r>
              <a:rPr lang="zh-TW" altLang="en-US" dirty="0"/>
              <a:t>計畫的部門都應參與</a:t>
            </a:r>
            <a:r>
              <a:rPr lang="en-US" altLang="zh-TW" dirty="0"/>
              <a:t>BCP</a:t>
            </a:r>
            <a:r>
              <a:rPr lang="zh-TW" altLang="en-US" dirty="0"/>
              <a:t>的發展</a:t>
            </a:r>
          </a:p>
          <a:p>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1054526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type="body" idx="1"/>
          </p:nvPr>
        </p:nvSpPr>
        <p:spPr/>
        <p:txBody>
          <a:bodyPr/>
          <a:lstStyle/>
          <a:p>
            <a:pPr marL="0" indent="0">
              <a:buNone/>
            </a:pPr>
            <a:endParaRPr lang="zh-TW" altLang="en-US"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7097189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ChangeArrowheads="1"/>
          </p:cNvSpPr>
          <p:nvPr>
            <p:ph type="body" idx="1"/>
          </p:nvPr>
        </p:nvSpPr>
        <p:spPr/>
        <p:txBody>
          <a:bodyPr/>
          <a:lstStyle/>
          <a:p>
            <a:r>
              <a:rPr lang="zh-TW" altLang="en-US" dirty="0"/>
              <a:t>完成關鍵性業務的風險分析後，應該可以清楚了解面臨的威脅、弱點、可能性及衝擊大小，接下來便需要規劃，有哪些威脅或弱點是可以預先被處理的，透過防禦性控制措施「防止災害發生」或「降低災害發生時之損害程度」，分別舉例如下：</a:t>
            </a:r>
            <a:endParaRPr lang="en-US" altLang="zh-TW" dirty="0"/>
          </a:p>
          <a:p>
            <a:pPr lvl="1">
              <a:buFont typeface="Times New Roman" panose="02020603050405020304" pitchFamily="18" charset="0"/>
              <a:buChar char="–"/>
            </a:pPr>
            <a:r>
              <a:rPr lang="zh-TW" altLang="en-US" dirty="0"/>
              <a:t>可防禦之災害</a:t>
            </a:r>
            <a:r>
              <a:rPr lang="en-US" altLang="zh-TW" dirty="0"/>
              <a:t>(</a:t>
            </a:r>
            <a:r>
              <a:rPr lang="zh-TW" altLang="en-US" dirty="0"/>
              <a:t>可採取避免損害發生的措施</a:t>
            </a:r>
            <a:r>
              <a:rPr lang="en-US" altLang="zh-TW" dirty="0"/>
              <a:t>)</a:t>
            </a:r>
          </a:p>
          <a:p>
            <a:pPr lvl="2">
              <a:buFont typeface="Wingdings" panose="05000000000000000000" pitchFamily="2" charset="2"/>
              <a:buChar char="Ø"/>
            </a:pPr>
            <a:r>
              <a:rPr lang="zh-TW" altLang="en-US" dirty="0"/>
              <a:t>人為疏失：透過宣導與演練避免人員的疏失</a:t>
            </a:r>
          </a:p>
          <a:p>
            <a:pPr lvl="2">
              <a:buFont typeface="Wingdings" panose="05000000000000000000" pitchFamily="2" charset="2"/>
              <a:buChar char="Ø"/>
            </a:pPr>
            <a:r>
              <a:rPr lang="zh-TW" altLang="en-US" dirty="0"/>
              <a:t>資料毀損：透過異地備份技術，避免資料因火災而毀損</a:t>
            </a:r>
          </a:p>
          <a:p>
            <a:pPr lvl="2">
              <a:buFont typeface="Wingdings" panose="05000000000000000000" pitchFamily="2" charset="2"/>
              <a:buChar char="Ø"/>
            </a:pPr>
            <a:r>
              <a:rPr lang="zh-TW" altLang="en-US" dirty="0"/>
              <a:t>資源來源</a:t>
            </a:r>
            <a:r>
              <a:rPr lang="en-US" altLang="zh-TW" dirty="0"/>
              <a:t>(</a:t>
            </a:r>
            <a:r>
              <a:rPr lang="zh-TW" altLang="en-US" dirty="0"/>
              <a:t>電力</a:t>
            </a:r>
            <a:r>
              <a:rPr lang="en-US" altLang="zh-TW" dirty="0"/>
              <a:t>)</a:t>
            </a:r>
            <a:r>
              <a:rPr lang="zh-TW" altLang="en-US" dirty="0"/>
              <a:t>中斷：自建</a:t>
            </a:r>
            <a:r>
              <a:rPr lang="en-US" altLang="zh-TW" dirty="0"/>
              <a:t>UPS</a:t>
            </a:r>
            <a:r>
              <a:rPr lang="zh-TW" altLang="en-US" dirty="0"/>
              <a:t>與發電機組</a:t>
            </a:r>
          </a:p>
          <a:p>
            <a:pPr lvl="1">
              <a:buFont typeface="Times New Roman" panose="02020603050405020304" pitchFamily="18" charset="0"/>
              <a:buChar char="–"/>
            </a:pPr>
            <a:r>
              <a:rPr lang="zh-TW" altLang="en-US" dirty="0"/>
              <a:t>不可防禦之災害</a:t>
            </a:r>
            <a:r>
              <a:rPr lang="en-US" altLang="zh-TW" dirty="0"/>
              <a:t>(</a:t>
            </a:r>
            <a:r>
              <a:rPr lang="zh-TW" altLang="en-US" dirty="0"/>
              <a:t>應採取降低損害程度的措施</a:t>
            </a:r>
            <a:r>
              <a:rPr lang="en-US" altLang="zh-TW" dirty="0"/>
              <a:t>)</a:t>
            </a:r>
          </a:p>
          <a:p>
            <a:pPr lvl="2">
              <a:buFont typeface="Wingdings" panose="05000000000000000000" pitchFamily="2" charset="2"/>
              <a:buChar char="Ø"/>
            </a:pPr>
            <a:r>
              <a:rPr lang="zh-TW" altLang="en-US" dirty="0"/>
              <a:t>地震：強化建物結構與固定機房設備避免掉落</a:t>
            </a:r>
          </a:p>
          <a:p>
            <a:pPr lvl="2">
              <a:buFont typeface="Wingdings" panose="05000000000000000000" pitchFamily="2" charset="2"/>
              <a:buChar char="Ø"/>
            </a:pPr>
            <a:r>
              <a:rPr lang="zh-TW" altLang="en-US" dirty="0"/>
              <a:t>水災：加高防水匣門與增購抽水機組</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8535600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3"/>
          <p:cNvSpPr>
            <a:spLocks noGrp="1" noChangeArrowheads="1"/>
          </p:cNvSpPr>
          <p:nvPr>
            <p:ph type="body" idx="1"/>
          </p:nvPr>
        </p:nvSpPr>
        <p:spPr/>
        <p:txBody>
          <a:bodyPr/>
          <a:lstStyle/>
          <a:p>
            <a:pPr marL="285750" lvl="0" indent="-285750">
              <a:buFont typeface="Wingdings" panose="05000000000000000000" pitchFamily="2" charset="2"/>
              <a:buChar char="l"/>
            </a:pPr>
            <a:r>
              <a:rPr lang="en-US" altLang="zh-TW" dirty="0"/>
              <a:t>BCP</a:t>
            </a:r>
            <a:r>
              <a:rPr lang="zh-TW" altLang="en-US" dirty="0"/>
              <a:t>是以「核心業務」為主軸所發展的計畫，因此</a:t>
            </a:r>
            <a:r>
              <a:rPr lang="en-US" altLang="zh-TW" dirty="0"/>
              <a:t>BIA</a:t>
            </a:r>
            <a:r>
              <a:rPr lang="zh-TW" altLang="en-US" dirty="0"/>
              <a:t>的第一步驟首先必須要識別出機關的核心業務功能範圍</a:t>
            </a:r>
          </a:p>
          <a:p>
            <a:pPr marL="285750" lvl="0" indent="-285750">
              <a:buFont typeface="Wingdings" panose="05000000000000000000" pitchFamily="2" charset="2"/>
              <a:buChar char="l"/>
            </a:pPr>
            <a:r>
              <a:rPr lang="zh-TW" altLang="en-US" dirty="0"/>
              <a:t>一般而言機關業務項目繁多，而且彼此之間的關係密切，通常不是一個人或一個部門就可以清楚釐清機關的所有業務活動，但是至少個人或部門可以清楚了解自己所負責的業務內容，以及與其外部相關業務的關聯性，並從自己的角度分析其負責業務的重要性與影響程度</a:t>
            </a:r>
          </a:p>
          <a:p>
            <a:pPr marL="285750" lvl="0" indent="-285750">
              <a:buFont typeface="Wingdings" panose="05000000000000000000" pitchFamily="2" charset="2"/>
              <a:buChar char="l"/>
            </a:pPr>
            <a:r>
              <a:rPr lang="zh-TW" altLang="en-US" dirty="0"/>
              <a:t>進行</a:t>
            </a:r>
            <a:r>
              <a:rPr lang="en-US" altLang="zh-TW" dirty="0"/>
              <a:t>BIA</a:t>
            </a:r>
            <a:r>
              <a:rPr lang="zh-TW" altLang="en-US" dirty="0"/>
              <a:t>時可善加運用資料蒐集、訪談及分析的方法，再由個別業務的關聯，組合成整體所有業務活動與其關聯性，並依業務間之影響程度決定出核心業務的範圍與路徑</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387991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3"/>
          <p:cNvSpPr>
            <a:spLocks noGrp="1" noChangeArrowheads="1"/>
          </p:cNvSpPr>
          <p:nvPr>
            <p:ph type="body" idx="1"/>
          </p:nvPr>
        </p:nvSpPr>
        <p:spPr/>
        <p:txBody>
          <a:bodyPr/>
          <a:lstStyle/>
          <a:p>
            <a:r>
              <a:rPr lang="zh-TW" altLang="en-US" dirty="0"/>
              <a:t>一旦核心業務被識別出來後，針對每一項核心業務活動，應再進行步分析，了解支援每一項核心業務的活動其所仰賴的資源有哪些？這些資源可以考量下列項目：</a:t>
            </a:r>
          </a:p>
          <a:p>
            <a:pPr lvl="1">
              <a:buFont typeface="Times New Roman" panose="02020603050405020304" pitchFamily="18" charset="0"/>
              <a:buChar char="–"/>
            </a:pPr>
            <a:r>
              <a:rPr lang="zh-TW" altLang="en-US" dirty="0"/>
              <a:t>人員</a:t>
            </a:r>
          </a:p>
          <a:p>
            <a:pPr lvl="1">
              <a:buFont typeface="Times New Roman" panose="02020603050405020304" pitchFamily="18" charset="0"/>
              <a:buChar char="–"/>
            </a:pPr>
            <a:r>
              <a:rPr lang="zh-TW" altLang="en-US" dirty="0"/>
              <a:t>軟體</a:t>
            </a:r>
          </a:p>
          <a:p>
            <a:pPr lvl="1">
              <a:buFont typeface="Times New Roman" panose="02020603050405020304" pitchFamily="18" charset="0"/>
              <a:buChar char="–"/>
            </a:pPr>
            <a:r>
              <a:rPr lang="zh-TW" altLang="en-US" dirty="0"/>
              <a:t>硬體</a:t>
            </a:r>
          </a:p>
          <a:p>
            <a:pPr lvl="1">
              <a:buFont typeface="Times New Roman" panose="02020603050405020304" pitchFamily="18" charset="0"/>
              <a:buChar char="–"/>
            </a:pPr>
            <a:r>
              <a:rPr lang="zh-TW" altLang="en-US" dirty="0"/>
              <a:t>場所</a:t>
            </a:r>
          </a:p>
          <a:p>
            <a:pPr lvl="1">
              <a:buFont typeface="Times New Roman" panose="02020603050405020304" pitchFamily="18" charset="0"/>
              <a:buChar char="–"/>
            </a:pPr>
            <a:r>
              <a:rPr lang="zh-TW" altLang="en-US" dirty="0"/>
              <a:t>通訊設備</a:t>
            </a:r>
            <a:r>
              <a:rPr lang="en-US" altLang="zh-TW" dirty="0"/>
              <a:t>(</a:t>
            </a:r>
            <a:r>
              <a:rPr lang="zh-TW" altLang="en-US" dirty="0"/>
              <a:t>電話、傳真及網路等</a:t>
            </a:r>
            <a:r>
              <a:rPr lang="en-US" altLang="zh-TW" dirty="0"/>
              <a:t>)</a:t>
            </a:r>
            <a:r>
              <a:rPr lang="zh-TW" altLang="en-US" dirty="0"/>
              <a:t> </a:t>
            </a:r>
            <a:endParaRPr lang="en-US" altLang="zh-TW" dirty="0"/>
          </a:p>
          <a:p>
            <a:pPr lvl="1">
              <a:buFont typeface="Times New Roman" panose="02020603050405020304" pitchFamily="18" charset="0"/>
              <a:buChar char="–"/>
            </a:pPr>
            <a:r>
              <a:rPr lang="zh-TW" altLang="en-US" dirty="0"/>
              <a:t>供給來源</a:t>
            </a:r>
            <a:r>
              <a:rPr lang="en-US" altLang="zh-TW" dirty="0"/>
              <a:t>(</a:t>
            </a:r>
            <a:r>
              <a:rPr lang="zh-TW" altLang="en-US" dirty="0"/>
              <a:t>電力、水及瓦斯等</a:t>
            </a:r>
            <a:r>
              <a:rPr lang="en-US" altLang="zh-TW" dirty="0"/>
              <a:t>)</a:t>
            </a:r>
            <a:r>
              <a:rPr lang="zh-TW" altLang="en-US" dirty="0"/>
              <a:t> </a:t>
            </a:r>
            <a:endParaRPr lang="en-US" altLang="zh-TW" dirty="0"/>
          </a:p>
          <a:p>
            <a:pPr lvl="1">
              <a:buFont typeface="Times New Roman" panose="02020603050405020304" pitchFamily="18" charset="0"/>
              <a:buChar char="–"/>
            </a:pPr>
            <a:r>
              <a:rPr lang="zh-TW" altLang="en-US" dirty="0"/>
              <a:t>其他項目</a:t>
            </a: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33456727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為「核心業務」與「其所需的每一項資源」評估「最大可容許中斷的時間</a:t>
            </a:r>
            <a:r>
              <a:rPr lang="en-US" altLang="zh-TW" dirty="0"/>
              <a:t>(Maximum Tolerable Downtime, </a:t>
            </a:r>
            <a:r>
              <a:rPr lang="zh-TW" altLang="en-US" dirty="0"/>
              <a:t>簡稱</a:t>
            </a:r>
            <a:r>
              <a:rPr lang="en-US" altLang="zh-TW" dirty="0"/>
              <a:t>MTD)</a:t>
            </a:r>
            <a:r>
              <a:rPr lang="zh-TW" altLang="en-US" dirty="0"/>
              <a:t>」</a:t>
            </a:r>
          </a:p>
          <a:p>
            <a:pPr marL="285750" lvl="1">
              <a:buFont typeface="Wingdings" panose="05000000000000000000" pitchFamily="2" charset="2"/>
              <a:buChar char="l"/>
            </a:pPr>
            <a:r>
              <a:rPr lang="zh-TW" altLang="en-US" dirty="0"/>
              <a:t>透過表格中的「資源中斷不同時間的影響」欄位可用來評估分析資源合理的</a:t>
            </a:r>
            <a:r>
              <a:rPr lang="en-US" altLang="zh-TW" dirty="0"/>
              <a:t>MTD</a:t>
            </a:r>
            <a:r>
              <a:rPr lang="zh-TW" altLang="en-US" dirty="0"/>
              <a:t>，例如：生產排程系統分別中斷</a:t>
            </a:r>
            <a:r>
              <a:rPr lang="en-US" altLang="zh-TW" dirty="0"/>
              <a:t>8HR</a:t>
            </a:r>
            <a:r>
              <a:rPr lang="zh-TW" altLang="en-US" dirty="0"/>
              <a:t>、</a:t>
            </a:r>
            <a:r>
              <a:rPr lang="en-US" altLang="zh-TW" dirty="0"/>
              <a:t>1</a:t>
            </a:r>
            <a:r>
              <a:rPr lang="zh-TW" altLang="en-US" dirty="0"/>
              <a:t>天、</a:t>
            </a:r>
            <a:r>
              <a:rPr lang="en-US" altLang="zh-TW" dirty="0"/>
              <a:t>3</a:t>
            </a:r>
            <a:r>
              <a:rPr lang="zh-TW" altLang="en-US" dirty="0"/>
              <a:t>天、</a:t>
            </a:r>
            <a:r>
              <a:rPr lang="en-US" altLang="zh-TW" dirty="0"/>
              <a:t>5</a:t>
            </a:r>
            <a:r>
              <a:rPr lang="zh-TW" altLang="en-US" dirty="0"/>
              <a:t>天、</a:t>
            </a:r>
            <a:r>
              <a:rPr lang="en-US" altLang="zh-TW" dirty="0"/>
              <a:t>10</a:t>
            </a:r>
            <a:r>
              <a:rPr lang="zh-TW" altLang="en-US" dirty="0"/>
              <a:t>天及</a:t>
            </a:r>
            <a:r>
              <a:rPr lang="en-US" altLang="zh-TW" dirty="0"/>
              <a:t>30</a:t>
            </a:r>
            <a:r>
              <a:rPr lang="zh-TW" altLang="en-US" dirty="0"/>
              <a:t>天的影響，並分別以「高中低」三種程度來描述，就可以發現該項核心業務幾乎所有資源在中斷第</a:t>
            </a:r>
            <a:r>
              <a:rPr lang="en-US" altLang="zh-TW" dirty="0"/>
              <a:t>5</a:t>
            </a:r>
            <a:r>
              <a:rPr lang="zh-TW" altLang="en-US" dirty="0"/>
              <a:t>天時其影響程度大部分都己達到「高」的程度了，因此將該項核心業務的</a:t>
            </a:r>
            <a:r>
              <a:rPr lang="en-US" altLang="zh-TW" dirty="0"/>
              <a:t>MTD</a:t>
            </a:r>
            <a:r>
              <a:rPr lang="zh-TW" altLang="en-US" dirty="0"/>
              <a:t>設為</a:t>
            </a:r>
            <a:r>
              <a:rPr lang="en-US" altLang="zh-TW" dirty="0"/>
              <a:t>5</a:t>
            </a:r>
            <a:r>
              <a:rPr lang="zh-TW" altLang="en-US" dirty="0"/>
              <a:t>天</a:t>
            </a: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14968842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威脅的範圍：評估時應以下列造成重大災害的威脅為主</a:t>
            </a:r>
            <a:endParaRPr lang="en-US" altLang="zh-TW" dirty="0"/>
          </a:p>
          <a:p>
            <a:pPr lvl="1">
              <a:buFont typeface="Times New Roman" panose="02020603050405020304" pitchFamily="18" charset="0"/>
              <a:buChar char="–"/>
            </a:pPr>
            <a:r>
              <a:rPr lang="zh-TW" altLang="en-US" dirty="0"/>
              <a:t>天然災害</a:t>
            </a:r>
            <a:r>
              <a:rPr lang="en-US" altLang="zh-TW" dirty="0"/>
              <a:t>(</a:t>
            </a:r>
            <a:r>
              <a:rPr lang="zh-TW" altLang="en-US" dirty="0"/>
              <a:t>地震、水災及颱風</a:t>
            </a:r>
            <a:r>
              <a:rPr lang="en-US" altLang="zh-TW" dirty="0"/>
              <a:t>)</a:t>
            </a:r>
            <a:r>
              <a:rPr lang="zh-TW" altLang="en-US" dirty="0"/>
              <a:t> </a:t>
            </a:r>
            <a:endParaRPr lang="en-US" altLang="zh-TW" dirty="0"/>
          </a:p>
          <a:p>
            <a:pPr lvl="1">
              <a:buFont typeface="Times New Roman" panose="02020603050405020304" pitchFamily="18" charset="0"/>
              <a:buChar char="–"/>
            </a:pPr>
            <a:r>
              <a:rPr lang="zh-TW" altLang="en-US" dirty="0"/>
              <a:t>硬體系統的可用性</a:t>
            </a:r>
            <a:r>
              <a:rPr lang="en-US" altLang="zh-TW" dirty="0"/>
              <a:t>(</a:t>
            </a:r>
            <a:r>
              <a:rPr lang="zh-TW" altLang="en-US" dirty="0"/>
              <a:t>伺服器、網路及通訊</a:t>
            </a:r>
            <a:r>
              <a:rPr lang="en-US" altLang="zh-TW" dirty="0"/>
              <a:t>)</a:t>
            </a:r>
            <a:r>
              <a:rPr lang="zh-TW" altLang="en-US" dirty="0"/>
              <a:t> </a:t>
            </a:r>
            <a:endParaRPr lang="en-US" altLang="zh-TW" dirty="0"/>
          </a:p>
          <a:p>
            <a:pPr lvl="1">
              <a:buFont typeface="Times New Roman" panose="02020603050405020304" pitchFamily="18" charset="0"/>
              <a:buChar char="–"/>
            </a:pPr>
            <a:r>
              <a:rPr lang="zh-TW" altLang="en-US" dirty="0"/>
              <a:t>能源供應系統</a:t>
            </a:r>
            <a:r>
              <a:rPr lang="en-US" altLang="zh-TW" dirty="0"/>
              <a:t>(</a:t>
            </a:r>
            <a:r>
              <a:rPr lang="zh-TW" altLang="en-US" dirty="0"/>
              <a:t>電力、空調、水及瓦斯等</a:t>
            </a:r>
            <a:r>
              <a:rPr lang="en-US" altLang="zh-TW" dirty="0"/>
              <a:t>)</a:t>
            </a:r>
            <a:r>
              <a:rPr lang="zh-TW" altLang="en-US" dirty="0"/>
              <a:t> </a:t>
            </a:r>
            <a:endParaRPr lang="en-US" altLang="zh-TW" dirty="0"/>
          </a:p>
          <a:p>
            <a:pPr lvl="1">
              <a:buFont typeface="Times New Roman" panose="02020603050405020304" pitchFamily="18" charset="0"/>
              <a:buChar char="–"/>
            </a:pPr>
            <a:r>
              <a:rPr lang="zh-TW" altLang="en-US" dirty="0"/>
              <a:t>人為疏失</a:t>
            </a:r>
            <a:r>
              <a:rPr lang="en-US" altLang="zh-TW" dirty="0"/>
              <a:t>(</a:t>
            </a:r>
            <a:r>
              <a:rPr lang="zh-TW" altLang="en-US" dirty="0"/>
              <a:t>火災與恐怖攻擊等</a:t>
            </a:r>
            <a:r>
              <a:rPr lang="en-US" altLang="zh-TW" dirty="0"/>
              <a:t>)</a:t>
            </a:r>
            <a:r>
              <a:rPr lang="zh-TW" altLang="en-US" dirty="0"/>
              <a:t> </a:t>
            </a:r>
            <a:endParaRPr lang="en-US" altLang="zh-TW" dirty="0"/>
          </a:p>
          <a:p>
            <a:pPr marL="285750" lvl="1">
              <a:buFont typeface="Wingdings" panose="05000000000000000000" pitchFamily="2" charset="2"/>
              <a:buChar char="l"/>
            </a:pPr>
            <a:r>
              <a:rPr lang="zh-TW" altLang="en-US" dirty="0"/>
              <a:t>其識別的方法可依「詳細風險評鑑程序」之「風險識別」進行</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8293483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idx="1"/>
          </p:nvPr>
        </p:nvSpPr>
        <p:spPr/>
        <p:txBody>
          <a:bodyPr/>
          <a:lstStyle/>
          <a:p>
            <a:pPr marL="285750" indent="-285750">
              <a:buFont typeface="Wingdings" panose="05000000000000000000" pitchFamily="2" charset="2"/>
              <a:buChar char="l"/>
            </a:pPr>
            <a:r>
              <a:rPr lang="en-US" altLang="zh-TW" dirty="0"/>
              <a:t>RTO</a:t>
            </a:r>
            <a:r>
              <a:rPr lang="zh-TW" altLang="en-US"/>
              <a:t>為「復原</a:t>
            </a:r>
            <a:r>
              <a:rPr lang="zh-TW" altLang="en-US" dirty="0"/>
              <a:t>時間目標</a:t>
            </a:r>
            <a:r>
              <a:rPr lang="en-US" altLang="zh-TW" dirty="0"/>
              <a:t>(Recovery Time Objective)</a:t>
            </a:r>
            <a:r>
              <a:rPr lang="zh-TW" altLang="en-US" dirty="0"/>
              <a:t>」，指災難發生至資源回復的時間</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944944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type="body" idx="1"/>
          </p:nvPr>
        </p:nvSpPr>
        <p:spPr/>
        <p:txBody>
          <a:bodyPr/>
          <a:lstStyle/>
          <a:p>
            <a:pPr marL="285750" lvl="1">
              <a:buFont typeface="Wingdings" panose="05000000000000000000" pitchFamily="2" charset="2"/>
              <a:buChar char="l"/>
            </a:pPr>
            <a:r>
              <a:rPr lang="zh-TW" altLang="en-US" dirty="0"/>
              <a:t>依資源相依性之順序，必須是基礎建設完成後，再建立基礎建設上的硬體與軟體</a:t>
            </a:r>
          </a:p>
          <a:p>
            <a:pPr lvl="2">
              <a:buFont typeface="Times New Roman" panose="02020603050405020304" pitchFamily="18" charset="0"/>
              <a:buChar char="–"/>
            </a:pPr>
            <a:r>
              <a:rPr lang="zh-TW" altLang="en-US" dirty="0"/>
              <a:t>人員＞場所＞能源供給</a:t>
            </a:r>
            <a:r>
              <a:rPr lang="en-US" altLang="zh-TW" dirty="0"/>
              <a:t>(</a:t>
            </a:r>
            <a:r>
              <a:rPr lang="zh-TW" altLang="en-US" dirty="0"/>
              <a:t>電力與空調等</a:t>
            </a:r>
            <a:r>
              <a:rPr lang="en-US" altLang="zh-TW" dirty="0"/>
              <a:t>)</a:t>
            </a:r>
            <a:r>
              <a:rPr lang="zh-TW" altLang="en-US" dirty="0"/>
              <a:t> </a:t>
            </a:r>
            <a:endParaRPr lang="en-US" altLang="zh-TW" dirty="0"/>
          </a:p>
          <a:p>
            <a:pPr lvl="2">
              <a:buFont typeface="Times New Roman" panose="02020603050405020304" pitchFamily="18" charset="0"/>
              <a:buChar char="–"/>
            </a:pPr>
            <a:r>
              <a:rPr lang="zh-TW" altLang="en-US" dirty="0"/>
              <a:t>網路＞設備＞作業系統＞應用系統</a:t>
            </a:r>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2303795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1_(封面)標題">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685800" y="2319338"/>
            <a:ext cx="7772400" cy="1470025"/>
          </a:xfrm>
        </p:spPr>
        <p:txBody>
          <a:bodyPr anchor="ctr"/>
          <a:lstStyle>
            <a:lvl1pPr algn="ctr">
              <a:defRPr sz="4400" smtClean="0"/>
            </a:lvl1pPr>
          </a:lstStyle>
          <a:p>
            <a:pPr lvl="0"/>
            <a:r>
              <a:rPr lang="zh-TW" altLang="en-US" noProof="0"/>
              <a:t>按一下以編輯母片標題樣式</a:t>
            </a:r>
            <a:endParaRPr lang="zh-TW" altLang="en-US" noProof="0" dirty="0"/>
          </a:p>
        </p:txBody>
      </p:sp>
      <p:sp>
        <p:nvSpPr>
          <p:cNvPr id="35843" name="Rectangle 3"/>
          <p:cNvSpPr>
            <a:spLocks noGrp="1" noChangeArrowheads="1"/>
          </p:cNvSpPr>
          <p:nvPr>
            <p:ph type="subTitle" idx="1"/>
          </p:nvPr>
        </p:nvSpPr>
        <p:spPr>
          <a:xfrm>
            <a:off x="1371600" y="4484688"/>
            <a:ext cx="6400800" cy="1752600"/>
          </a:xfrm>
        </p:spPr>
        <p:txBody>
          <a:bodyPr anchor="b"/>
          <a:lstStyle>
            <a:lvl1pPr marL="0" indent="0" algn="ctr">
              <a:buFont typeface="Wingdings" pitchFamily="2" charset="2"/>
              <a:buNone/>
              <a:defRPr sz="2400" smtClean="0"/>
            </a:lvl1pPr>
          </a:lstStyle>
          <a:p>
            <a:pPr lvl="0"/>
            <a:r>
              <a:rPr lang="zh-TW" altLang="en-US" noProof="0"/>
              <a:t>按一下以編輯母片副標題樣式</a:t>
            </a:r>
            <a:endParaRPr lang="zh-TW" altLang="en-US" noProof="0" dirty="0"/>
          </a:p>
        </p:txBody>
      </p:sp>
    </p:spTree>
    <p:extLst>
      <p:ext uri="{BB962C8B-B14F-4D97-AF65-F5344CB8AC3E}">
        <p14:creationId xmlns:p14="http://schemas.microsoft.com/office/powerpoint/2010/main" val="365658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sldNum" sz="quarter" idx="10"/>
          </p:nvPr>
        </p:nvSpPr>
        <p:spPr>
          <a:ln/>
        </p:spPr>
        <p:txBody>
          <a:bodyPr/>
          <a:lstStyle>
            <a:lvl1pPr>
              <a:defRPr/>
            </a:lvl1pPr>
          </a:lstStyle>
          <a:p>
            <a:pPr>
              <a:defRPr/>
            </a:pPr>
            <a:endParaRPr lang="en-US" altLang="zh-TW" dirty="0"/>
          </a:p>
        </p:txBody>
      </p:sp>
      <p:sp>
        <p:nvSpPr>
          <p:cNvPr id="7" name="矩形 6"/>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4025420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5"/>
          <p:cNvSpPr>
            <a:spLocks noGrp="1" noChangeArrowheads="1"/>
          </p:cNvSpPr>
          <p:nvPr>
            <p:ph type="sldNum" sz="quarter" idx="10"/>
          </p:nvPr>
        </p:nvSpPr>
        <p:spPr>
          <a:ln/>
        </p:spPr>
        <p:txBody>
          <a:bodyPr/>
          <a:lstStyle>
            <a:lvl1pPr>
              <a:defRPr/>
            </a:lvl1pPr>
          </a:lstStyle>
          <a:p>
            <a:pPr>
              <a:defRPr/>
            </a:pPr>
            <a:endParaRPr lang="en-US" altLang="zh-TW" dirty="0"/>
          </a:p>
        </p:txBody>
      </p:sp>
      <p:sp>
        <p:nvSpPr>
          <p:cNvPr id="6" name="矩形 5"/>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1860035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2_內容空白">
    <p:spTree>
      <p:nvGrpSpPr>
        <p:cNvPr id="1" name=""/>
        <p:cNvGrpSpPr/>
        <p:nvPr/>
      </p:nvGrpSpPr>
      <p:grpSpPr>
        <a:xfrm>
          <a:off x="0" y="0"/>
          <a:ext cx="0" cy="0"/>
          <a:chOff x="0" y="0"/>
          <a:chExt cx="0" cy="0"/>
        </a:xfrm>
      </p:grpSpPr>
      <p:sp>
        <p:nvSpPr>
          <p:cNvPr id="2" name="標題 1"/>
          <p:cNvSpPr>
            <a:spLocks noGrp="1"/>
          </p:cNvSpPr>
          <p:nvPr>
            <p:ph type="title"/>
          </p:nvPr>
        </p:nvSpPr>
        <p:spPr>
          <a:xfrm>
            <a:off x="1223999" y="117028"/>
            <a:ext cx="7668481" cy="935708"/>
          </a:xfrm>
        </p:spPr>
        <p:txBody>
          <a:bodyPr anchor="b"/>
          <a:lstStyle/>
          <a:p>
            <a:r>
              <a:rPr lang="zh-TW" altLang="en-US" dirty="0"/>
              <a:t>按一下以編輯母片標題樣式</a:t>
            </a:r>
          </a:p>
        </p:txBody>
      </p:sp>
      <p:sp>
        <p:nvSpPr>
          <p:cNvPr id="6" name="矩形 5">
            <a:extLst>
              <a:ext uri="{FF2B5EF4-FFF2-40B4-BE49-F238E27FC236}">
                <a16:creationId xmlns:a16="http://schemas.microsoft.com/office/drawing/2014/main" id="{F5EB9FEF-D83C-467E-81B2-B9423328CD67}"/>
              </a:ext>
            </a:extLst>
          </p:cNvPr>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358734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2_(內容)標題">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685800" y="2319338"/>
            <a:ext cx="7772400" cy="1470025"/>
          </a:xfrm>
        </p:spPr>
        <p:txBody>
          <a:bodyPr anchor="ctr"/>
          <a:lstStyle>
            <a:lvl1pPr algn="ctr">
              <a:defRPr sz="4400" smtClean="0"/>
            </a:lvl1pPr>
          </a:lstStyle>
          <a:p>
            <a:pPr lvl="0"/>
            <a:r>
              <a:rPr lang="zh-TW" altLang="en-US" noProof="0"/>
              <a:t>按一下以編輯母片標題樣式</a:t>
            </a:r>
            <a:endParaRPr lang="zh-TW" altLang="en-US" noProof="0" dirty="0"/>
          </a:p>
        </p:txBody>
      </p:sp>
      <p:sp>
        <p:nvSpPr>
          <p:cNvPr id="5" name="Rectangle 3"/>
          <p:cNvSpPr>
            <a:spLocks noGrp="1" noChangeArrowheads="1"/>
          </p:cNvSpPr>
          <p:nvPr>
            <p:ph type="subTitle" idx="1"/>
          </p:nvPr>
        </p:nvSpPr>
        <p:spPr>
          <a:xfrm>
            <a:off x="1371600" y="4484688"/>
            <a:ext cx="6400800" cy="1752600"/>
          </a:xfrm>
        </p:spPr>
        <p:txBody>
          <a:bodyPr anchor="b"/>
          <a:lstStyle>
            <a:lvl1pPr marL="0" indent="0" algn="ctr">
              <a:buFont typeface="Wingdings" pitchFamily="2" charset="2"/>
              <a:buNone/>
              <a:defRPr sz="2400" smtClean="0"/>
            </a:lvl1pPr>
          </a:lstStyle>
          <a:p>
            <a:pPr lvl="0"/>
            <a:r>
              <a:rPr lang="zh-TW" altLang="en-US" noProof="0"/>
              <a:t>按一下以編輯母片副標題樣式</a:t>
            </a:r>
            <a:endParaRPr lang="zh-TW" altLang="en-US" noProof="0" dirty="0"/>
          </a:p>
        </p:txBody>
      </p:sp>
      <p:sp>
        <p:nvSpPr>
          <p:cNvPr id="8" name="矩形 7"/>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183775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_1項內容">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224000" y="116632"/>
            <a:ext cx="7740488"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lvl="0"/>
            <a:r>
              <a:rPr lang="zh-TW" altLang="en-US"/>
              <a:t>按一下以編輯母片標題樣式</a:t>
            </a:r>
            <a:endParaRPr lang="zh-TW" altLang="en-US" dirty="0"/>
          </a:p>
        </p:txBody>
      </p:sp>
      <p:sp>
        <p:nvSpPr>
          <p:cNvPr id="8" name="內容版面配置區 7"/>
          <p:cNvSpPr>
            <a:spLocks noGrp="1"/>
          </p:cNvSpPr>
          <p:nvPr>
            <p:ph sz="quarter" idx="10" hasCustomPrompt="1"/>
          </p:nvPr>
        </p:nvSpPr>
        <p:spPr>
          <a:xfrm>
            <a:off x="539552" y="1080000"/>
            <a:ext cx="8071200" cy="5230800"/>
          </a:xfrm>
        </p:spPr>
        <p:txBody>
          <a:body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5" name="矩形 4"/>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3417106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1_2項內容">
    <p:spTree>
      <p:nvGrpSpPr>
        <p:cNvPr id="1" name=""/>
        <p:cNvGrpSpPr/>
        <p:nvPr/>
      </p:nvGrpSpPr>
      <p:grpSpPr>
        <a:xfrm>
          <a:off x="0" y="0"/>
          <a:ext cx="0" cy="0"/>
          <a:chOff x="0" y="0"/>
          <a:chExt cx="0" cy="0"/>
        </a:xfrm>
      </p:grpSpPr>
      <p:sp>
        <p:nvSpPr>
          <p:cNvPr id="6" name="內容版面配置區 14"/>
          <p:cNvSpPr>
            <a:spLocks noGrp="1"/>
          </p:cNvSpPr>
          <p:nvPr>
            <p:ph sz="quarter" idx="13" hasCustomPrompt="1"/>
          </p:nvPr>
        </p:nvSpPr>
        <p:spPr>
          <a:xfrm>
            <a:off x="611560" y="1268760"/>
            <a:ext cx="8071200" cy="432048"/>
          </a:xfrm>
        </p:spPr>
        <p:txBody>
          <a:bodyPr/>
          <a:lstStyle>
            <a:lvl1pPr>
              <a:defRPr sz="2000"/>
            </a:lvl1pPr>
            <a:lvl2pPr>
              <a:defRPr sz="1800"/>
            </a:lvl2pPr>
            <a:lvl3pPr>
              <a:defRPr sz="1600"/>
            </a:lvl3pPr>
            <a:lvl4pPr>
              <a:defRPr sz="1400"/>
            </a:lvl4pPr>
            <a:lvl5pPr>
              <a:defRPr sz="1200"/>
            </a:lvl5pPr>
          </a:lstStyle>
          <a:p>
            <a:pPr lvl="0"/>
            <a:r>
              <a:rPr lang="zh-TW" altLang="en-US" dirty="0"/>
              <a:t>第</a:t>
            </a:r>
            <a:r>
              <a:rPr lang="en-US" altLang="zh-TW" dirty="0"/>
              <a:t>1</a:t>
            </a:r>
            <a:r>
              <a:rPr lang="zh-TW" altLang="en-US" dirty="0"/>
              <a:t>層</a:t>
            </a:r>
          </a:p>
        </p:txBody>
      </p:sp>
      <p:sp>
        <p:nvSpPr>
          <p:cNvPr id="2" name="標題 1"/>
          <p:cNvSpPr>
            <a:spLocks noGrp="1"/>
          </p:cNvSpPr>
          <p:nvPr>
            <p:ph type="title"/>
          </p:nvPr>
        </p:nvSpPr>
        <p:spPr>
          <a:xfrm>
            <a:off x="1224369" y="117028"/>
            <a:ext cx="7458831" cy="935708"/>
          </a:xfrm>
        </p:spPr>
        <p:txBody>
          <a:bodyPr anchor="b"/>
          <a:lstStyle/>
          <a:p>
            <a:r>
              <a:rPr lang="zh-TW" altLang="en-US"/>
              <a:t>按一下以編輯母片標題樣式</a:t>
            </a:r>
            <a:endParaRPr lang="zh-TW" altLang="en-US" dirty="0"/>
          </a:p>
        </p:txBody>
      </p:sp>
      <p:sp>
        <p:nvSpPr>
          <p:cNvPr id="11" name="內容版面配置區 10"/>
          <p:cNvSpPr>
            <a:spLocks noGrp="1"/>
          </p:cNvSpPr>
          <p:nvPr>
            <p:ph sz="quarter" idx="11" hasCustomPrompt="1"/>
          </p:nvPr>
        </p:nvSpPr>
        <p:spPr>
          <a:xfrm>
            <a:off x="612000" y="4293096"/>
            <a:ext cx="8071200" cy="1980000"/>
          </a:xfrm>
        </p:spPr>
        <p:txBody>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sz="2000"/>
            </a:lvl1pPr>
            <a:lvl2pPr>
              <a:defRPr sz="1800"/>
            </a:lvl2pPr>
            <a:lvl3pPr>
              <a:defRPr sz="1600"/>
            </a:lvl3pPr>
            <a:lvl4pPr>
              <a:defRPr sz="1400"/>
            </a:lvl4pPr>
            <a:lvl5pPr>
              <a:defRPr sz="1200"/>
            </a:lvl5pPr>
          </a:lstStyle>
          <a:p>
            <a:pPr marL="288000" marR="0" lvl="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a:pPr>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15" name="內容版面配置區 14"/>
          <p:cNvSpPr>
            <a:spLocks noGrp="1"/>
          </p:cNvSpPr>
          <p:nvPr>
            <p:ph sz="quarter" idx="12" hasCustomPrompt="1"/>
          </p:nvPr>
        </p:nvSpPr>
        <p:spPr>
          <a:xfrm>
            <a:off x="612000" y="1700808"/>
            <a:ext cx="8071200" cy="1980000"/>
          </a:xfrm>
        </p:spPr>
        <p:txBody>
          <a:bodyPr/>
          <a:lstStyle>
            <a:lvl1pPr>
              <a:defRPr sz="2000"/>
            </a:lvl1pPr>
            <a:lvl2pPr>
              <a:defRPr sz="1800"/>
            </a:lvl2pPr>
            <a:lvl3pPr>
              <a:defRPr sz="1600"/>
            </a:lvl3pPr>
            <a:lvl4pPr>
              <a:defRPr sz="1400"/>
            </a:lvl4pPr>
            <a:lvl5pPr>
              <a:defRPr sz="12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7" name="內容版面配置區 14"/>
          <p:cNvSpPr>
            <a:spLocks noGrp="1"/>
          </p:cNvSpPr>
          <p:nvPr>
            <p:ph sz="quarter" idx="14" hasCustomPrompt="1"/>
          </p:nvPr>
        </p:nvSpPr>
        <p:spPr>
          <a:xfrm>
            <a:off x="611560" y="3861048"/>
            <a:ext cx="8071200" cy="432048"/>
          </a:xfrm>
        </p:spPr>
        <p:txBody>
          <a:bodyPr/>
          <a:lstStyle>
            <a:lvl1pPr>
              <a:defRPr sz="2000"/>
            </a:lvl1pPr>
            <a:lvl2pPr>
              <a:defRPr sz="1800"/>
            </a:lvl2pPr>
            <a:lvl3pPr>
              <a:defRPr sz="1600"/>
            </a:lvl3pPr>
            <a:lvl4pPr>
              <a:defRPr sz="1400"/>
            </a:lvl4pPr>
            <a:lvl5pPr>
              <a:defRPr sz="1200"/>
            </a:lvl5pPr>
          </a:lstStyle>
          <a:p>
            <a:pPr lvl="0"/>
            <a:r>
              <a:rPr lang="zh-TW" altLang="en-US" dirty="0"/>
              <a:t>第</a:t>
            </a:r>
            <a:r>
              <a:rPr lang="en-US" altLang="zh-TW" dirty="0"/>
              <a:t>1</a:t>
            </a:r>
            <a:r>
              <a:rPr lang="zh-TW" altLang="en-US" dirty="0"/>
              <a:t>層</a:t>
            </a:r>
          </a:p>
        </p:txBody>
      </p:sp>
      <p:sp>
        <p:nvSpPr>
          <p:cNvPr id="8" name="矩形 7"/>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3864155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2_2項內容">
    <p:spTree>
      <p:nvGrpSpPr>
        <p:cNvPr id="1" name=""/>
        <p:cNvGrpSpPr/>
        <p:nvPr/>
      </p:nvGrpSpPr>
      <p:grpSpPr>
        <a:xfrm>
          <a:off x="0" y="0"/>
          <a:ext cx="0" cy="0"/>
          <a:chOff x="0" y="0"/>
          <a:chExt cx="0" cy="0"/>
        </a:xfrm>
      </p:grpSpPr>
      <p:sp>
        <p:nvSpPr>
          <p:cNvPr id="2" name="標題 1"/>
          <p:cNvSpPr>
            <a:spLocks noGrp="1"/>
          </p:cNvSpPr>
          <p:nvPr>
            <p:ph type="title"/>
          </p:nvPr>
        </p:nvSpPr>
        <p:spPr>
          <a:xfrm>
            <a:off x="1224369" y="117028"/>
            <a:ext cx="7458831" cy="935708"/>
          </a:xfrm>
        </p:spPr>
        <p:txBody>
          <a:bodyPr anchor="b"/>
          <a:lstStyle/>
          <a:p>
            <a:r>
              <a:rPr lang="zh-TW" altLang="en-US"/>
              <a:t>按一下以編輯母片標題樣式</a:t>
            </a:r>
            <a:endParaRPr lang="zh-TW" altLang="en-US" dirty="0"/>
          </a:p>
        </p:txBody>
      </p:sp>
      <p:sp>
        <p:nvSpPr>
          <p:cNvPr id="11" name="內容版面配置區 10"/>
          <p:cNvSpPr>
            <a:spLocks noGrp="1"/>
          </p:cNvSpPr>
          <p:nvPr>
            <p:ph sz="quarter" idx="11" hasCustomPrompt="1"/>
          </p:nvPr>
        </p:nvSpPr>
        <p:spPr>
          <a:xfrm>
            <a:off x="612000" y="3789320"/>
            <a:ext cx="8071200" cy="2520000"/>
          </a:xfrm>
        </p:spPr>
        <p:txBody>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sz="2800"/>
            </a:lvl1pPr>
            <a:lvl2pPr>
              <a:defRPr sz="2400"/>
            </a:lvl2pPr>
            <a:lvl3pPr>
              <a:defRPr sz="2000"/>
            </a:lvl3pPr>
            <a:lvl4pPr>
              <a:defRPr sz="1800"/>
            </a:lvl4pPr>
            <a:lvl5pPr>
              <a:defRPr sz="1600"/>
            </a:lvl5pPr>
          </a:lstStyle>
          <a:p>
            <a:pPr marL="288000" marR="0" lvl="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a:pPr>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15" name="內容版面配置區 14"/>
          <p:cNvSpPr>
            <a:spLocks noGrp="1"/>
          </p:cNvSpPr>
          <p:nvPr>
            <p:ph sz="quarter" idx="12" hasCustomPrompt="1"/>
          </p:nvPr>
        </p:nvSpPr>
        <p:spPr>
          <a:xfrm>
            <a:off x="612000" y="1124744"/>
            <a:ext cx="8071200" cy="2520000"/>
          </a:xfrm>
        </p:spPr>
        <p:txBody>
          <a:bodyPr/>
          <a:lstStyle>
            <a:lvl1pPr>
              <a:defRPr sz="2800"/>
            </a:lvl1pPr>
            <a:lvl2pPr>
              <a:defRPr sz="2400"/>
            </a:lvl2pPr>
            <a:lvl3pPr>
              <a:defRPr sz="2000"/>
            </a:lvl3pPr>
            <a:lvl4pPr>
              <a:defRPr sz="1800"/>
            </a:lvl4pPr>
            <a:lvl5pPr>
              <a:defRPr sz="16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7" name="矩形 6"/>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2386905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5-3_2項內容">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539992" y="1195610"/>
            <a:ext cx="3960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5" name="文字版面配置區 4"/>
          <p:cNvSpPr>
            <a:spLocks noGrp="1"/>
          </p:cNvSpPr>
          <p:nvPr>
            <p:ph type="body" sz="quarter" idx="3"/>
          </p:nvPr>
        </p:nvSpPr>
        <p:spPr>
          <a:xfrm>
            <a:off x="4716448" y="1196181"/>
            <a:ext cx="3960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標題 1"/>
          <p:cNvSpPr>
            <a:spLocks noGrp="1"/>
          </p:cNvSpPr>
          <p:nvPr>
            <p:ph type="title"/>
          </p:nvPr>
        </p:nvSpPr>
        <p:spPr>
          <a:xfrm>
            <a:off x="1224000" y="116736"/>
            <a:ext cx="7459200" cy="936000"/>
          </a:xfrm>
        </p:spPr>
        <p:txBody>
          <a:bodyPr anchor="b"/>
          <a:lstStyle/>
          <a:p>
            <a:r>
              <a:rPr lang="zh-TW" altLang="en-US"/>
              <a:t>按一下以編輯母片標題樣式</a:t>
            </a:r>
            <a:endParaRPr lang="zh-TW" altLang="en-US" dirty="0"/>
          </a:p>
        </p:txBody>
      </p:sp>
      <p:sp>
        <p:nvSpPr>
          <p:cNvPr id="12" name="內容版面配置區 11"/>
          <p:cNvSpPr>
            <a:spLocks noGrp="1"/>
          </p:cNvSpPr>
          <p:nvPr>
            <p:ph sz="quarter" idx="10" hasCustomPrompt="1"/>
          </p:nvPr>
        </p:nvSpPr>
        <p:spPr>
          <a:xfrm>
            <a:off x="539992" y="1843683"/>
            <a:ext cx="3960000" cy="4465638"/>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13" name="內容版面配置區 11"/>
          <p:cNvSpPr>
            <a:spLocks noGrp="1"/>
          </p:cNvSpPr>
          <p:nvPr>
            <p:ph sz="quarter" idx="11" hasCustomPrompt="1"/>
          </p:nvPr>
        </p:nvSpPr>
        <p:spPr>
          <a:xfrm>
            <a:off x="4716141" y="1844254"/>
            <a:ext cx="3960000" cy="4465638"/>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10" name="矩形 9"/>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296123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5-4_2項內容">
    <p:spTree>
      <p:nvGrpSpPr>
        <p:cNvPr id="1" name=""/>
        <p:cNvGrpSpPr/>
        <p:nvPr/>
      </p:nvGrpSpPr>
      <p:grpSpPr>
        <a:xfrm>
          <a:off x="0" y="0"/>
          <a:ext cx="0" cy="0"/>
          <a:chOff x="0" y="0"/>
          <a:chExt cx="0" cy="0"/>
        </a:xfrm>
      </p:grpSpPr>
      <p:sp>
        <p:nvSpPr>
          <p:cNvPr id="8" name="標題 1"/>
          <p:cNvSpPr>
            <a:spLocks noGrp="1"/>
          </p:cNvSpPr>
          <p:nvPr>
            <p:ph type="title"/>
          </p:nvPr>
        </p:nvSpPr>
        <p:spPr>
          <a:xfrm>
            <a:off x="1224000" y="116736"/>
            <a:ext cx="7459200" cy="936000"/>
          </a:xfrm>
        </p:spPr>
        <p:txBody>
          <a:bodyPr anchor="b"/>
          <a:lstStyle/>
          <a:p>
            <a:r>
              <a:rPr lang="zh-TW" altLang="en-US"/>
              <a:t>按一下以編輯母片標題樣式</a:t>
            </a:r>
            <a:endParaRPr lang="zh-TW" altLang="en-US" dirty="0"/>
          </a:p>
        </p:txBody>
      </p:sp>
      <p:sp>
        <p:nvSpPr>
          <p:cNvPr id="5" name="內容版面配置區 11"/>
          <p:cNvSpPr>
            <a:spLocks noGrp="1"/>
          </p:cNvSpPr>
          <p:nvPr>
            <p:ph sz="quarter" idx="10" hasCustomPrompt="1"/>
          </p:nvPr>
        </p:nvSpPr>
        <p:spPr>
          <a:xfrm>
            <a:off x="539992"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6" name="內容版面配置區 11"/>
          <p:cNvSpPr>
            <a:spLocks noGrp="1"/>
          </p:cNvSpPr>
          <p:nvPr>
            <p:ph sz="quarter" idx="11" hasCustomPrompt="1"/>
          </p:nvPr>
        </p:nvSpPr>
        <p:spPr>
          <a:xfrm>
            <a:off x="4716016"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7" name="矩形 6"/>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395582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5-5_2項內容">
    <p:spTree>
      <p:nvGrpSpPr>
        <p:cNvPr id="1" name=""/>
        <p:cNvGrpSpPr/>
        <p:nvPr/>
      </p:nvGrpSpPr>
      <p:grpSpPr>
        <a:xfrm>
          <a:off x="0" y="0"/>
          <a:ext cx="0" cy="0"/>
          <a:chOff x="0" y="0"/>
          <a:chExt cx="0" cy="0"/>
        </a:xfrm>
      </p:grpSpPr>
      <p:sp>
        <p:nvSpPr>
          <p:cNvPr id="6" name="內容版面配置區 14"/>
          <p:cNvSpPr>
            <a:spLocks noGrp="1"/>
          </p:cNvSpPr>
          <p:nvPr>
            <p:ph sz="quarter" idx="13" hasCustomPrompt="1"/>
          </p:nvPr>
        </p:nvSpPr>
        <p:spPr>
          <a:xfrm>
            <a:off x="611560" y="1268760"/>
            <a:ext cx="8071200" cy="540000"/>
          </a:xfrm>
        </p:spPr>
        <p:txBody>
          <a:bodyPr/>
          <a:lstStyle>
            <a:lvl1pPr>
              <a:defRPr sz="2800"/>
            </a:lvl1pPr>
            <a:lvl2pPr>
              <a:defRPr sz="1800"/>
            </a:lvl2pPr>
            <a:lvl3pPr>
              <a:defRPr sz="1600"/>
            </a:lvl3pPr>
            <a:lvl4pPr>
              <a:defRPr sz="1400"/>
            </a:lvl4pPr>
            <a:lvl5pPr>
              <a:defRPr sz="1200"/>
            </a:lvl5pPr>
          </a:lstStyle>
          <a:p>
            <a:pPr lvl="0"/>
            <a:r>
              <a:rPr lang="zh-TW" altLang="en-US" dirty="0"/>
              <a:t>第</a:t>
            </a:r>
            <a:r>
              <a:rPr lang="en-US" altLang="zh-TW" dirty="0"/>
              <a:t>1</a:t>
            </a:r>
            <a:r>
              <a:rPr lang="zh-TW" altLang="en-US" dirty="0"/>
              <a:t>層</a:t>
            </a:r>
          </a:p>
        </p:txBody>
      </p:sp>
      <p:sp>
        <p:nvSpPr>
          <p:cNvPr id="2" name="標題 1"/>
          <p:cNvSpPr>
            <a:spLocks noGrp="1"/>
          </p:cNvSpPr>
          <p:nvPr>
            <p:ph type="title"/>
          </p:nvPr>
        </p:nvSpPr>
        <p:spPr>
          <a:xfrm>
            <a:off x="1224369" y="117028"/>
            <a:ext cx="7458831" cy="935708"/>
          </a:xfrm>
        </p:spPr>
        <p:txBody>
          <a:bodyPr anchor="b"/>
          <a:lstStyle/>
          <a:p>
            <a:r>
              <a:rPr lang="zh-TW" altLang="en-US"/>
              <a:t>按一下以編輯母片標題樣式</a:t>
            </a:r>
            <a:endParaRPr lang="zh-TW" altLang="en-US" dirty="0"/>
          </a:p>
        </p:txBody>
      </p:sp>
      <p:sp>
        <p:nvSpPr>
          <p:cNvPr id="15" name="內容版面配置區 14"/>
          <p:cNvSpPr>
            <a:spLocks noGrp="1"/>
          </p:cNvSpPr>
          <p:nvPr>
            <p:ph sz="quarter" idx="12" hasCustomPrompt="1"/>
          </p:nvPr>
        </p:nvSpPr>
        <p:spPr>
          <a:xfrm>
            <a:off x="612000" y="1989088"/>
            <a:ext cx="3960000" cy="4320232"/>
          </a:xfrm>
        </p:spPr>
        <p:txBody>
          <a:bodyPr/>
          <a:lstStyle>
            <a:lvl1pPr>
              <a:defRPr sz="2800"/>
            </a:lvl1pPr>
            <a:lvl2pPr>
              <a:defRPr sz="2400"/>
            </a:lvl2pPr>
            <a:lvl3pPr>
              <a:defRPr sz="2000"/>
            </a:lvl3pPr>
            <a:lvl4pPr>
              <a:defRPr sz="1800"/>
            </a:lvl4pPr>
            <a:lvl5pPr>
              <a:defRPr sz="16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8" name="內容版面配置區 14"/>
          <p:cNvSpPr>
            <a:spLocks noGrp="1"/>
          </p:cNvSpPr>
          <p:nvPr>
            <p:ph sz="quarter" idx="14" hasCustomPrompt="1"/>
          </p:nvPr>
        </p:nvSpPr>
        <p:spPr>
          <a:xfrm>
            <a:off x="4716456" y="1989088"/>
            <a:ext cx="3960000" cy="4320232"/>
          </a:xfrm>
        </p:spPr>
        <p:txBody>
          <a:bodyPr/>
          <a:lstStyle>
            <a:lvl1pPr>
              <a:defRPr sz="2800"/>
            </a:lvl1pPr>
            <a:lvl2pPr>
              <a:defRPr sz="2400"/>
            </a:lvl2pPr>
            <a:lvl3pPr>
              <a:defRPr sz="2000"/>
            </a:lvl3pPr>
            <a:lvl4pPr>
              <a:defRPr sz="1800"/>
            </a:lvl4pPr>
            <a:lvl5pPr>
              <a:defRPr sz="16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7" name="矩形 6"/>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178953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endParaRPr lang="en-US" altLang="zh-TW" dirty="0"/>
          </a:p>
        </p:txBody>
      </p:sp>
      <p:sp>
        <p:nvSpPr>
          <p:cNvPr id="5" name="矩形 4"/>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1-</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150417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23999" y="117028"/>
            <a:ext cx="7740489" cy="93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539552" y="1080000"/>
            <a:ext cx="8071271" cy="522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第</a:t>
            </a:r>
            <a:r>
              <a:rPr lang="en-US" altLang="zh-TW" dirty="0"/>
              <a:t>1</a:t>
            </a:r>
            <a:r>
              <a:rPr lang="zh-TW" altLang="en-US" dirty="0"/>
              <a:t>層</a:t>
            </a:r>
          </a:p>
          <a:p>
            <a:pPr marL="468000" marR="0" lvl="1"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a:pPr>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1028" name="Rectangle 6"/>
          <p:cNvSpPr>
            <a:spLocks noChangeArrowheads="1"/>
          </p:cNvSpPr>
          <p:nvPr/>
        </p:nvSpPr>
        <p:spPr bwMode="auto">
          <a:xfrm>
            <a:off x="8286750" y="0"/>
            <a:ext cx="792163"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TW" altLang="en-US" sz="1200" i="0" dirty="0"/>
          </a:p>
        </p:txBody>
      </p:sp>
    </p:spTree>
  </p:cSld>
  <p:clrMap bg1="lt1" tx1="dk1" bg2="lt2" tx2="dk2" accent1="accent1" accent2="accent2" accent3="accent3" accent4="accent4" accent5="accent5" accent6="accent6" hlink="hlink" folHlink="folHlink"/>
  <p:sldLayoutIdLst>
    <p:sldLayoutId id="2147483711" r:id="rId1"/>
    <p:sldLayoutId id="2147483719" r:id="rId2"/>
    <p:sldLayoutId id="2147483708" r:id="rId3"/>
    <p:sldLayoutId id="2147483710" r:id="rId4"/>
    <p:sldLayoutId id="2147483715" r:id="rId5"/>
    <p:sldLayoutId id="2147483707" r:id="rId6"/>
    <p:sldLayoutId id="2147483712" r:id="rId7"/>
    <p:sldLayoutId id="2147483716" r:id="rId8"/>
    <p:sldLayoutId id="2147483720" r:id="rId9"/>
    <p:sldLayoutId id="2147483721" r:id="rId10"/>
    <p:sldLayoutId id="2147483724" r:id="rId11"/>
    <p:sldLayoutId id="2147483725" r:id="rId12"/>
  </p:sldLayoutIdLst>
  <p:hf sldNum="0" hdr="0" ftr="0" dt="0"/>
  <p:txStyles>
    <p:titleStyle>
      <a:lvl1pPr algn="l" rtl="0" eaLnBrk="1" fontAlgn="base" hangingPunct="1">
        <a:spcBef>
          <a:spcPct val="0"/>
        </a:spcBef>
        <a:spcAft>
          <a:spcPct val="0"/>
        </a:spcAft>
        <a:defRPr kumimoji="1" sz="4000" b="1">
          <a:solidFill>
            <a:schemeClr val="accent2"/>
          </a:solidFill>
          <a:latin typeface="+mj-lt"/>
          <a:ea typeface="+mj-ea"/>
          <a:cs typeface="+mj-cs"/>
        </a:defRPr>
      </a:lvl1pPr>
      <a:lvl2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2pPr>
      <a:lvl3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3pPr>
      <a:lvl4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4pPr>
      <a:lvl5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5pPr>
      <a:lvl6pPr marL="4572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6pPr>
      <a:lvl7pPr marL="9144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7pPr>
      <a:lvl8pPr marL="13716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8pPr>
      <a:lvl9pPr marL="18288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9pPr>
    </p:titleStyle>
    <p:body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mn-ea"/>
          <a:ea typeface="+mn-ea"/>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n-ea"/>
          <a:ea typeface="+mn-ea"/>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ea"/>
          <a:ea typeface="+mn-ea"/>
          <a:cs typeface="SimSun-18030" pitchFamily="49" charset="-122"/>
        </a:defRPr>
      </a:lvl3pPr>
      <a:lvl4pPr marL="900000" indent="-180000" algn="l" rtl="0" eaLnBrk="1" fontAlgn="base" hangingPunct="1">
        <a:lnSpc>
          <a:spcPct val="120000"/>
        </a:lnSpc>
        <a:spcBef>
          <a:spcPts val="200"/>
        </a:spcBef>
        <a:spcAft>
          <a:spcPts val="200"/>
        </a:spcAft>
        <a:buSzPct val="90000"/>
        <a:buFont typeface="Wingdings" panose="05000000000000000000" pitchFamily="2" charset="2"/>
        <a:buChar char="u"/>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s://www.google.com/url?sa=i&amp;rct=j&amp;q=&amp;esrc=s&amp;source=images&amp;cd=&amp;cad=rja&amp;uact=8&amp;ved=2ahUKEwiE9-iqmPThAhWHTrwKHaSoCjYQjRx6BAgBEAU&amp;url=https://zh.wikipedia.org/wiki/Microsoft_Edge&amp;psig=AOvVaw1UotiidByTcbYb9WybjF5o&amp;ust=1556589077522667" TargetMode="External"/><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hyperlink" Target="https://www.google.com/url?sa=i&amp;rct=j&amp;q=&amp;esrc=s&amp;source=images&amp;cd=&amp;ved=2ahUKEwjPvOXsl_ThAhUL7LwKHR_FAHUQjRx6BAgBEAU&amp;url=https://www.digicert.com/iis-ssl-encryption.htm&amp;psig=AOvVaw1lc_ibrkP43IZQGbVOd1jz&amp;ust=1556588862128519" TargetMode="External"/><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4.png"/></Relationships>
</file>

<file path=ppt/slides/_rels/slide1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9.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jpeg"/><Relationship Id="rId4" Type="http://schemas.openxmlformats.org/officeDocument/2006/relationships/image" Target="../media/image48.png"/><Relationship Id="rId9" Type="http://schemas.openxmlformats.org/officeDocument/2006/relationships/image" Target="../media/image5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31.xm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e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68.tif"/><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2.xml"/><Relationship Id="rId1"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image" Target="../media/image74.jpe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64.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6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89.png"/><Relationship Id="rId4" Type="http://schemas.openxmlformats.org/officeDocument/2006/relationships/image" Target="../media/image88.png"/></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2"/>
          <p:cNvSpPr>
            <a:spLocks noGrp="1" noChangeArrowheads="1"/>
          </p:cNvSpPr>
          <p:nvPr>
            <p:ph type="ctrTitle"/>
          </p:nvPr>
        </p:nvSpPr>
        <p:spPr/>
        <p:txBody>
          <a:bodyPr/>
          <a:lstStyle/>
          <a:p>
            <a:r>
              <a:rPr lang="zh-TW" altLang="en-US" dirty="0"/>
              <a:t>資安職能訓練</a:t>
            </a:r>
            <a:r>
              <a:rPr lang="en-US" altLang="zh-TW" dirty="0"/>
              <a:t>-</a:t>
            </a:r>
            <a:br>
              <a:rPr lang="en-US" altLang="zh-TW" dirty="0"/>
            </a:br>
            <a:r>
              <a:rPr lang="zh-TW" altLang="en-US" dirty="0"/>
              <a:t>資通安全概論</a:t>
            </a:r>
            <a:br>
              <a:rPr lang="zh-TW" altLang="en-US" dirty="0"/>
            </a:br>
            <a:r>
              <a:rPr lang="en-US" altLang="zh-TW" dirty="0"/>
              <a:t>(</a:t>
            </a:r>
            <a:r>
              <a:rPr lang="zh-TW" altLang="en-US" dirty="0"/>
              <a:t>第</a:t>
            </a:r>
            <a:r>
              <a:rPr lang="en-US" altLang="zh-TW" dirty="0"/>
              <a:t>1</a:t>
            </a:r>
            <a:r>
              <a:rPr lang="zh-TW" altLang="en-US" dirty="0"/>
              <a:t>天</a:t>
            </a:r>
            <a:r>
              <a:rPr lang="en-US" altLang="zh-TW" dirty="0"/>
              <a:t>)</a:t>
            </a:r>
          </a:p>
        </p:txBody>
      </p:sp>
      <p:sp>
        <p:nvSpPr>
          <p:cNvPr id="5124" name="Subtitle 3"/>
          <p:cNvSpPr>
            <a:spLocks noGrp="1"/>
          </p:cNvSpPr>
          <p:nvPr>
            <p:ph type="subTitle" idx="1"/>
          </p:nvPr>
        </p:nvSpPr>
        <p:spPr/>
        <p:txBody>
          <a:bodyPr/>
          <a:lstStyle/>
          <a:p>
            <a:r>
              <a:rPr lang="zh-TW" altLang="en-US" dirty="0">
                <a:cs typeface="微軟正黑體" pitchFamily="34" charset="-120"/>
              </a:rPr>
              <a:t>行政院國家資通安全會報技術服務中心 編製</a:t>
            </a:r>
          </a:p>
        </p:txBody>
      </p:sp>
    </p:spTree>
    <p:extLst>
      <p:ext uri="{BB962C8B-B14F-4D97-AF65-F5344CB8AC3E}">
        <p14:creationId xmlns:p14="http://schemas.microsoft.com/office/powerpoint/2010/main" val="7414669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115616" y="117028"/>
            <a:ext cx="7458831" cy="935708"/>
          </a:xfrm>
        </p:spPr>
        <p:txBody>
          <a:bodyPr/>
          <a:lstStyle/>
          <a:p>
            <a:r>
              <a:rPr lang="zh-TW" altLang="en-US" dirty="0"/>
              <a:t>單元學習目標</a:t>
            </a:r>
          </a:p>
        </p:txBody>
      </p:sp>
      <p:sp>
        <p:nvSpPr>
          <p:cNvPr id="27652" name="Rectangle 3"/>
          <p:cNvSpPr>
            <a:spLocks noGrp="1" noChangeArrowheads="1"/>
          </p:cNvSpPr>
          <p:nvPr>
            <p:ph type="body" idx="1"/>
          </p:nvPr>
        </p:nvSpPr>
        <p:spPr>
          <a:xfrm>
            <a:off x="611560" y="1052736"/>
            <a:ext cx="8071271" cy="5229320"/>
          </a:xfrm>
        </p:spPr>
        <p:txBody>
          <a:bodyPr/>
          <a:lstStyle/>
          <a:p>
            <a:pPr algn="just"/>
            <a:r>
              <a:rPr lang="zh-TW" altLang="en-US" dirty="0"/>
              <a:t>建立資通安全危機意識</a:t>
            </a:r>
          </a:p>
          <a:p>
            <a:pPr algn="just"/>
            <a:r>
              <a:rPr lang="zh-TW" altLang="en-US" dirty="0"/>
              <a:t>了解資通安全三目標</a:t>
            </a:r>
            <a:r>
              <a:rPr lang="en-US" altLang="zh-TW" dirty="0"/>
              <a:t>(</a:t>
            </a:r>
            <a:r>
              <a:rPr lang="en-US" altLang="zh-TW" sz="2600" dirty="0"/>
              <a:t>C.I.A</a:t>
            </a:r>
            <a:r>
              <a:rPr lang="en-US" altLang="zh-TW" dirty="0"/>
              <a:t>.)</a:t>
            </a:r>
          </a:p>
          <a:p>
            <a:pPr algn="just"/>
            <a:r>
              <a:rPr lang="zh-TW" altLang="en-US" dirty="0"/>
              <a:t>了解資通安全風險之形成</a:t>
            </a:r>
            <a:endParaRPr lang="en-US" altLang="zh-TW" dirty="0"/>
          </a:p>
          <a:p>
            <a:pPr algn="just"/>
            <a:r>
              <a:rPr lang="zh-TW" altLang="en-US" dirty="0"/>
              <a:t>了解</a:t>
            </a:r>
            <a:r>
              <a:rPr lang="en-US" altLang="zh-TW" dirty="0"/>
              <a:t>NIST</a:t>
            </a:r>
            <a:r>
              <a:rPr lang="zh-TW" altLang="en-US" dirty="0"/>
              <a:t>網路安全框架之目的及風險評估</a:t>
            </a:r>
            <a:endParaRPr lang="en-US" altLang="zh-TW" dirty="0"/>
          </a:p>
          <a:p>
            <a:endParaRPr lang="zh-TW" altLang="en-US" dirty="0"/>
          </a:p>
        </p:txBody>
      </p:sp>
    </p:spTree>
    <p:extLst>
      <p:ext uri="{BB962C8B-B14F-4D97-AF65-F5344CB8AC3E}">
        <p14:creationId xmlns:p14="http://schemas.microsoft.com/office/powerpoint/2010/main" val="16602883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2"/>
          <p:cNvSpPr>
            <a:spLocks noGrp="1" noChangeArrowheads="1"/>
          </p:cNvSpPr>
          <p:nvPr>
            <p:ph type="title"/>
          </p:nvPr>
        </p:nvSpPr>
        <p:spPr/>
        <p:txBody>
          <a:bodyPr/>
          <a:lstStyle/>
          <a:p>
            <a:r>
              <a:rPr lang="zh-TW" altLang="en-US" dirty="0"/>
              <a:t>發展復原策略</a:t>
            </a:r>
            <a:r>
              <a:rPr lang="en-US" altLang="zh-TW" dirty="0"/>
              <a:t>(1/4)</a:t>
            </a:r>
          </a:p>
        </p:txBody>
      </p:sp>
      <p:sp>
        <p:nvSpPr>
          <p:cNvPr id="272388" name="Rectangle 3"/>
          <p:cNvSpPr>
            <a:spLocks noGrp="1" noChangeArrowheads="1"/>
          </p:cNvSpPr>
          <p:nvPr>
            <p:ph sz="quarter" idx="10"/>
          </p:nvPr>
        </p:nvSpPr>
        <p:spPr/>
        <p:txBody>
          <a:bodyPr/>
          <a:lstStyle/>
          <a:p>
            <a:pPr algn="just"/>
            <a:r>
              <a:rPr lang="zh-TW" altLang="en-US" sz="2400" dirty="0"/>
              <a:t>目的</a:t>
            </a:r>
          </a:p>
          <a:p>
            <a:pPr lvl="1" algn="just"/>
            <a:r>
              <a:rPr lang="zh-TW" altLang="en-US" sz="2000" dirty="0">
                <a:solidFill>
                  <a:srgbClr val="FF0000"/>
                </a:solidFill>
              </a:rPr>
              <a:t>指導</a:t>
            </a:r>
            <a:r>
              <a:rPr lang="zh-TW" altLang="en-US" sz="2000" dirty="0"/>
              <a:t>復原作業的</a:t>
            </a:r>
            <a:r>
              <a:rPr lang="zh-TW" altLang="en-US" sz="2000" dirty="0">
                <a:solidFill>
                  <a:srgbClr val="FF0000"/>
                </a:solidFill>
              </a:rPr>
              <a:t>規劃方式與規模</a:t>
            </a:r>
            <a:r>
              <a:rPr lang="en-US" altLang="zh-TW" sz="2000" dirty="0"/>
              <a:t>(</a:t>
            </a:r>
            <a:r>
              <a:rPr lang="zh-TW" altLang="en-US" sz="2000" dirty="0"/>
              <a:t>成本</a:t>
            </a:r>
            <a:r>
              <a:rPr lang="en-US" altLang="zh-TW" sz="2000" dirty="0"/>
              <a:t>)</a:t>
            </a:r>
          </a:p>
          <a:p>
            <a:pPr algn="just"/>
            <a:r>
              <a:rPr lang="zh-TW" altLang="en-US" sz="2400" dirty="0"/>
              <a:t>參考</a:t>
            </a:r>
          </a:p>
          <a:p>
            <a:pPr lvl="1" algn="just"/>
            <a:r>
              <a:rPr lang="zh-TW" altLang="en-US" sz="2000" dirty="0"/>
              <a:t>核心</a:t>
            </a:r>
            <a:r>
              <a:rPr lang="zh-TW" altLang="en-US" sz="2000" dirty="0">
                <a:solidFill>
                  <a:srgbClr val="FF0000"/>
                </a:solidFill>
              </a:rPr>
              <a:t>業務最大容許中斷時間</a:t>
            </a:r>
          </a:p>
          <a:p>
            <a:pPr algn="just"/>
            <a:r>
              <a:rPr lang="zh-TW" altLang="en-US" sz="2400" dirty="0"/>
              <a:t>必須包含下列復原策略</a:t>
            </a:r>
          </a:p>
          <a:p>
            <a:pPr lvl="1" algn="just"/>
            <a:r>
              <a:rPr lang="zh-TW" altLang="en-US" sz="2000" dirty="0"/>
              <a:t>業務</a:t>
            </a:r>
            <a:r>
              <a:rPr lang="zh-TW" altLang="en-US" sz="2000" dirty="0">
                <a:solidFill>
                  <a:srgbClr val="FF0000"/>
                </a:solidFill>
              </a:rPr>
              <a:t>流程</a:t>
            </a:r>
            <a:r>
              <a:rPr lang="zh-TW" altLang="en-US" sz="2000" dirty="0"/>
              <a:t>復原策略</a:t>
            </a:r>
          </a:p>
          <a:p>
            <a:pPr lvl="1" algn="just"/>
            <a:r>
              <a:rPr lang="zh-TW" altLang="en-US" sz="2000" dirty="0"/>
              <a:t>設施</a:t>
            </a:r>
            <a:r>
              <a:rPr lang="zh-TW" altLang="en-US" sz="2000" dirty="0">
                <a:solidFill>
                  <a:srgbClr val="FF0000"/>
                </a:solidFill>
              </a:rPr>
              <a:t>場所</a:t>
            </a:r>
            <a:r>
              <a:rPr lang="zh-TW" altLang="en-US" sz="2000" dirty="0"/>
              <a:t>復原策略</a:t>
            </a:r>
          </a:p>
          <a:p>
            <a:pPr lvl="1" algn="just"/>
            <a:r>
              <a:rPr lang="zh-TW" altLang="en-US" sz="2000" dirty="0">
                <a:solidFill>
                  <a:srgbClr val="FF0000"/>
                </a:solidFill>
              </a:rPr>
              <a:t>供應</a:t>
            </a:r>
            <a:r>
              <a:rPr lang="zh-TW" altLang="en-US" sz="2000" dirty="0"/>
              <a:t>與</a:t>
            </a:r>
            <a:r>
              <a:rPr lang="zh-TW" altLang="en-US" sz="2000" dirty="0">
                <a:solidFill>
                  <a:srgbClr val="FF0000"/>
                </a:solidFill>
              </a:rPr>
              <a:t>技術</a:t>
            </a:r>
            <a:r>
              <a:rPr lang="zh-TW" altLang="en-US" sz="2000" dirty="0"/>
              <a:t>復原策略</a:t>
            </a:r>
          </a:p>
          <a:p>
            <a:pPr lvl="1" algn="just"/>
            <a:r>
              <a:rPr lang="zh-TW" altLang="en-US" sz="2000" dirty="0">
                <a:solidFill>
                  <a:srgbClr val="FF0000"/>
                </a:solidFill>
              </a:rPr>
              <a:t>使用者環境</a:t>
            </a:r>
            <a:r>
              <a:rPr lang="zh-TW" altLang="en-US" sz="2000" dirty="0"/>
              <a:t>復原策略</a:t>
            </a:r>
          </a:p>
          <a:p>
            <a:pPr lvl="1" algn="just"/>
            <a:r>
              <a:rPr lang="zh-TW" altLang="en-US" sz="2000" dirty="0">
                <a:solidFill>
                  <a:srgbClr val="FF0000"/>
                </a:solidFill>
              </a:rPr>
              <a:t>資料</a:t>
            </a:r>
            <a:r>
              <a:rPr lang="zh-TW" altLang="en-US" sz="2000" dirty="0"/>
              <a:t>復原策略</a:t>
            </a:r>
          </a:p>
          <a:p>
            <a:pPr algn="just"/>
            <a:r>
              <a:rPr lang="zh-TW" altLang="en-US" sz="2400" dirty="0"/>
              <a:t>業務流程復原策略</a:t>
            </a:r>
          </a:p>
          <a:p>
            <a:pPr lvl="1" algn="just"/>
            <a:r>
              <a:rPr lang="zh-TW" altLang="en-US" sz="2000" dirty="0">
                <a:solidFill>
                  <a:srgbClr val="FF0000"/>
                </a:solidFill>
              </a:rPr>
              <a:t>其他</a:t>
            </a:r>
            <a:r>
              <a:rPr lang="zh-TW" altLang="en-US" sz="2000" dirty="0"/>
              <a:t>業務</a:t>
            </a:r>
            <a:r>
              <a:rPr lang="zh-TW" altLang="en-US" sz="2000" dirty="0">
                <a:solidFill>
                  <a:srgbClr val="FF0000"/>
                </a:solidFill>
              </a:rPr>
              <a:t>處理流程</a:t>
            </a:r>
            <a:r>
              <a:rPr lang="en-US" altLang="zh-TW" sz="2000" dirty="0"/>
              <a:t>(</a:t>
            </a:r>
            <a:r>
              <a:rPr lang="zh-TW" altLang="en-US" sz="2000" dirty="0"/>
              <a:t>自動 </a:t>
            </a:r>
            <a:r>
              <a:rPr lang="en-US" altLang="zh-TW" sz="2000" dirty="0"/>
              <a:t>vs </a:t>
            </a:r>
            <a:r>
              <a:rPr lang="zh-TW" altLang="en-US" sz="2000" dirty="0"/>
              <a:t>人工</a:t>
            </a:r>
            <a:r>
              <a:rPr lang="en-US" altLang="zh-TW" sz="2000" dirty="0"/>
              <a:t>)</a:t>
            </a:r>
          </a:p>
          <a:p>
            <a:pPr lvl="1" algn="just"/>
            <a:r>
              <a:rPr lang="zh-TW" altLang="en-US" sz="2000" dirty="0"/>
              <a:t>業務處理</a:t>
            </a:r>
            <a:r>
              <a:rPr lang="zh-TW" altLang="en-US" sz="2000" dirty="0">
                <a:solidFill>
                  <a:srgbClr val="FF0000"/>
                </a:solidFill>
              </a:rPr>
              <a:t>流程重建</a:t>
            </a:r>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76055" y="2712005"/>
            <a:ext cx="3528393" cy="2646294"/>
          </a:xfrm>
          <a:prstGeom prst="rect">
            <a:avLst/>
          </a:prstGeom>
          <a:ln>
            <a:noFill/>
          </a:ln>
          <a:effectLst>
            <a:softEdge rad="112500"/>
          </a:effectLst>
        </p:spPr>
      </p:pic>
    </p:spTree>
    <p:extLst>
      <p:ext uri="{BB962C8B-B14F-4D97-AF65-F5344CB8AC3E}">
        <p14:creationId xmlns:p14="http://schemas.microsoft.com/office/powerpoint/2010/main" val="34240459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Rectangle 49"/>
          <p:cNvSpPr>
            <a:spLocks noGrp="1" noChangeArrowheads="1"/>
          </p:cNvSpPr>
          <p:nvPr>
            <p:ph type="title"/>
          </p:nvPr>
        </p:nvSpPr>
        <p:spPr/>
        <p:txBody>
          <a:bodyPr/>
          <a:lstStyle/>
          <a:p>
            <a:r>
              <a:rPr lang="zh-TW" altLang="en-US" dirty="0"/>
              <a:t>發展復原策略</a:t>
            </a:r>
            <a:r>
              <a:rPr lang="en-US" altLang="zh-TW" dirty="0"/>
              <a:t>(2/4)</a:t>
            </a:r>
            <a:endParaRPr lang="zh-TW" altLang="en-US" dirty="0"/>
          </a:p>
        </p:txBody>
      </p:sp>
      <p:graphicFrame>
        <p:nvGraphicFramePr>
          <p:cNvPr id="1028223" name="Group 127"/>
          <p:cNvGraphicFramePr>
            <a:graphicFrameLocks noGrp="1"/>
          </p:cNvGraphicFramePr>
          <p:nvPr>
            <p:ph sz="quarter" idx="10"/>
            <p:extLst/>
          </p:nvPr>
        </p:nvGraphicFramePr>
        <p:xfrm>
          <a:off x="528249" y="3407833"/>
          <a:ext cx="8070851" cy="2794000"/>
        </p:xfrm>
        <a:graphic>
          <a:graphicData uri="http://schemas.openxmlformats.org/drawingml/2006/table">
            <a:tbl>
              <a:tblPr/>
              <a:tblGrid>
                <a:gridCol w="3331837">
                  <a:extLst>
                    <a:ext uri="{9D8B030D-6E8A-4147-A177-3AD203B41FA5}">
                      <a16:colId xmlns:a16="http://schemas.microsoft.com/office/drawing/2014/main" val="20000"/>
                    </a:ext>
                  </a:extLst>
                </a:gridCol>
                <a:gridCol w="1555729">
                  <a:extLst>
                    <a:ext uri="{9D8B030D-6E8A-4147-A177-3AD203B41FA5}">
                      <a16:colId xmlns:a16="http://schemas.microsoft.com/office/drawing/2014/main" val="20001"/>
                    </a:ext>
                  </a:extLst>
                </a:gridCol>
                <a:gridCol w="1629189">
                  <a:extLst>
                    <a:ext uri="{9D8B030D-6E8A-4147-A177-3AD203B41FA5}">
                      <a16:colId xmlns:a16="http://schemas.microsoft.com/office/drawing/2014/main" val="20002"/>
                    </a:ext>
                  </a:extLst>
                </a:gridCol>
                <a:gridCol w="1554096">
                  <a:extLst>
                    <a:ext uri="{9D8B030D-6E8A-4147-A177-3AD203B41FA5}">
                      <a16:colId xmlns:a16="http://schemas.microsoft.com/office/drawing/2014/main" val="20003"/>
                    </a:ext>
                  </a:extLst>
                </a:gridCol>
              </a:tblGrid>
              <a:tr h="373063">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dirty="0">
                          <a:ln>
                            <a:noFill/>
                          </a:ln>
                          <a:solidFill>
                            <a:schemeClr val="tx1"/>
                          </a:solidFill>
                          <a:effectLst/>
                          <a:latin typeface="+mn-ea"/>
                          <a:ea typeface="+mn-ea"/>
                        </a:rPr>
                        <a:t>場所相關準備項目</a:t>
                      </a:r>
                    </a:p>
                  </a:txBody>
                  <a:tcPr marL="94029" marR="940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2000" b="0" i="0" u="none" strike="noStrike" cap="none" normalizeH="0" baseline="0">
                          <a:ln>
                            <a:noFill/>
                          </a:ln>
                          <a:solidFill>
                            <a:schemeClr val="tx1"/>
                          </a:solidFill>
                          <a:effectLst/>
                          <a:latin typeface="+mn-ea"/>
                          <a:ea typeface="+mn-ea"/>
                        </a:rPr>
                        <a:t>Hot Site</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2000" b="0" i="0" u="none" strike="noStrike" cap="none" normalizeH="0" baseline="0" dirty="0">
                          <a:ln>
                            <a:noFill/>
                          </a:ln>
                          <a:solidFill>
                            <a:schemeClr val="tx1"/>
                          </a:solidFill>
                          <a:effectLst/>
                          <a:latin typeface="+mn-ea"/>
                          <a:ea typeface="+mn-ea"/>
                        </a:rPr>
                        <a:t>Warm Site</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2000" b="0" i="0" u="none" strike="noStrike" cap="none" normalizeH="0" baseline="0">
                          <a:ln>
                            <a:noFill/>
                          </a:ln>
                          <a:solidFill>
                            <a:schemeClr val="tx1"/>
                          </a:solidFill>
                          <a:effectLst/>
                          <a:latin typeface="+mn-ea"/>
                          <a:ea typeface="+mn-ea"/>
                        </a:rPr>
                        <a:t>Cold Site</a:t>
                      </a:r>
                    </a:p>
                  </a:txBody>
                  <a:tcPr marL="94029" marR="940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3063">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dirty="0">
                          <a:ln>
                            <a:noFill/>
                          </a:ln>
                          <a:solidFill>
                            <a:schemeClr val="tx1"/>
                          </a:solidFill>
                          <a:effectLst/>
                          <a:latin typeface="+mn-ea"/>
                          <a:ea typeface="+mn-ea"/>
                        </a:rPr>
                        <a:t>空間已備妥</a:t>
                      </a:r>
                    </a:p>
                  </a:txBody>
                  <a:tcPr marL="94029" marR="940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是</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是</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dirty="0">
                          <a:ln>
                            <a:noFill/>
                          </a:ln>
                          <a:solidFill>
                            <a:schemeClr val="tx1"/>
                          </a:solidFill>
                          <a:effectLst/>
                          <a:latin typeface="+mn-ea"/>
                          <a:ea typeface="+mn-ea"/>
                        </a:rPr>
                        <a:t>是</a:t>
                      </a:r>
                    </a:p>
                  </a:txBody>
                  <a:tcPr marL="94029" marR="940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電力、網路及空調已備妥</a:t>
                      </a:r>
                    </a:p>
                  </a:txBody>
                  <a:tcPr marL="94029" marR="940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是</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是</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是</a:t>
                      </a:r>
                    </a:p>
                  </a:txBody>
                  <a:tcPr marL="94029" marR="940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軟硬體已就緒</a:t>
                      </a:r>
                    </a:p>
                  </a:txBody>
                  <a:tcPr marL="94029" marR="940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是</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dirty="0">
                          <a:ln>
                            <a:noFill/>
                          </a:ln>
                          <a:solidFill>
                            <a:schemeClr val="tx1"/>
                          </a:solidFill>
                          <a:effectLst/>
                          <a:latin typeface="+mn-ea"/>
                          <a:ea typeface="+mn-ea"/>
                        </a:rPr>
                        <a:t>部分</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無</a:t>
                      </a:r>
                    </a:p>
                  </a:txBody>
                  <a:tcPr marL="94029" marR="940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3063">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資料復原</a:t>
                      </a:r>
                    </a:p>
                  </a:txBody>
                  <a:tcPr marL="94029" marR="940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需要</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需要</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需要</a:t>
                      </a:r>
                    </a:p>
                  </a:txBody>
                  <a:tcPr marL="94029" marR="940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3063">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人員</a:t>
                      </a:r>
                    </a:p>
                  </a:txBody>
                  <a:tcPr marL="94029" marR="940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無</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無</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無</a:t>
                      </a:r>
                    </a:p>
                  </a:txBody>
                  <a:tcPr marL="94029" marR="940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3063">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dirty="0">
                          <a:ln>
                            <a:noFill/>
                          </a:ln>
                          <a:solidFill>
                            <a:schemeClr val="tx1"/>
                          </a:solidFill>
                          <a:effectLst/>
                          <a:latin typeface="+mn-ea"/>
                          <a:ea typeface="+mn-ea"/>
                        </a:rPr>
                        <a:t>所需復原時間</a:t>
                      </a:r>
                    </a:p>
                  </a:txBody>
                  <a:tcPr marL="94029" marR="940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a:ln>
                            <a:noFill/>
                          </a:ln>
                          <a:solidFill>
                            <a:schemeClr val="tx1"/>
                          </a:solidFill>
                          <a:effectLst/>
                          <a:latin typeface="+mn-ea"/>
                          <a:ea typeface="+mn-ea"/>
                        </a:rPr>
                        <a:t>數小時</a:t>
                      </a: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2000" b="0" i="0" u="none" strike="noStrike" cap="none" normalizeH="0" baseline="0">
                          <a:ln>
                            <a:noFill/>
                          </a:ln>
                          <a:solidFill>
                            <a:schemeClr val="tx1"/>
                          </a:solidFill>
                          <a:effectLst/>
                          <a:latin typeface="+mn-ea"/>
                          <a:ea typeface="+mn-ea"/>
                        </a:rPr>
                        <a:t>1</a:t>
                      </a:r>
                      <a:r>
                        <a:rPr kumimoji="1" lang="zh-TW" altLang="en-US" sz="2000" b="0" i="0" u="none" strike="noStrike" cap="none" normalizeH="0" baseline="0">
                          <a:ln>
                            <a:noFill/>
                          </a:ln>
                          <a:solidFill>
                            <a:schemeClr val="tx1"/>
                          </a:solidFill>
                          <a:effectLst/>
                          <a:latin typeface="+mn-ea"/>
                          <a:ea typeface="+mn-ea"/>
                        </a:rPr>
                        <a:t>天或更長</a:t>
                      </a:r>
                      <a:endParaRPr kumimoji="1" lang="en-US" altLang="zh-TW" sz="2000" b="0" i="0" u="none" strike="noStrike" cap="none" normalizeH="0" baseline="0">
                        <a:ln>
                          <a:noFill/>
                        </a:ln>
                        <a:solidFill>
                          <a:schemeClr val="tx1"/>
                        </a:solidFill>
                        <a:effectLst/>
                        <a:latin typeface="+mn-ea"/>
                        <a:ea typeface="+mn-ea"/>
                      </a:endParaRPr>
                    </a:p>
                  </a:txBody>
                  <a:tcPr marL="94029" marR="940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000" b="0" i="0" u="none" strike="noStrike" cap="none" normalizeH="0" baseline="0" dirty="0">
                          <a:ln>
                            <a:noFill/>
                          </a:ln>
                          <a:solidFill>
                            <a:schemeClr val="tx1"/>
                          </a:solidFill>
                          <a:effectLst/>
                          <a:latin typeface="+mn-ea"/>
                          <a:ea typeface="+mn-ea"/>
                        </a:rPr>
                        <a:t>數天</a:t>
                      </a:r>
                    </a:p>
                  </a:txBody>
                  <a:tcPr marL="94029" marR="940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74436" name="Rectangle 3"/>
          <p:cNvSpPr>
            <a:spLocks noGrp="1" noChangeArrowheads="1"/>
          </p:cNvSpPr>
          <p:nvPr>
            <p:ph type="body" idx="4294967295"/>
          </p:nvPr>
        </p:nvSpPr>
        <p:spPr>
          <a:xfrm>
            <a:off x="528250" y="1268760"/>
            <a:ext cx="8070850" cy="5229225"/>
          </a:xfrm>
        </p:spPr>
        <p:txBody>
          <a:bodyPr/>
          <a:lstStyle/>
          <a:p>
            <a:pPr algn="just"/>
            <a:r>
              <a:rPr lang="zh-TW" altLang="en-US" sz="2000" dirty="0"/>
              <a:t>設施場所復原策略</a:t>
            </a:r>
          </a:p>
          <a:p>
            <a:pPr lvl="1" algn="just"/>
            <a:r>
              <a:rPr lang="en-US" altLang="zh-TW" sz="2000" dirty="0"/>
              <a:t>Hot(</a:t>
            </a:r>
            <a:r>
              <a:rPr lang="zh-TW" altLang="en-US" sz="2000" dirty="0"/>
              <a:t>數小時</a:t>
            </a:r>
            <a:r>
              <a:rPr lang="en-US" altLang="zh-TW" sz="2000" dirty="0"/>
              <a:t>)</a:t>
            </a:r>
            <a:r>
              <a:rPr lang="zh-TW" altLang="en-US" sz="2000" dirty="0"/>
              <a:t>、</a:t>
            </a:r>
            <a:r>
              <a:rPr lang="en-US" altLang="zh-TW" sz="2000" dirty="0"/>
              <a:t>Warm(1</a:t>
            </a:r>
            <a:r>
              <a:rPr lang="zh-TW" altLang="en-US" sz="2000" dirty="0"/>
              <a:t>天或更長</a:t>
            </a:r>
            <a:r>
              <a:rPr lang="en-US" altLang="zh-TW" sz="2000" dirty="0"/>
              <a:t>)</a:t>
            </a:r>
            <a:r>
              <a:rPr lang="zh-TW" altLang="en-US" sz="2000" dirty="0"/>
              <a:t>或</a:t>
            </a:r>
            <a:r>
              <a:rPr lang="en-US" altLang="zh-TW" sz="2000" dirty="0"/>
              <a:t>Cold(</a:t>
            </a:r>
            <a:r>
              <a:rPr lang="zh-TW" altLang="en-US" sz="2000" dirty="0"/>
              <a:t>數天</a:t>
            </a:r>
            <a:r>
              <a:rPr lang="en-US" altLang="zh-TW" sz="2000" dirty="0"/>
              <a:t>) Site</a:t>
            </a:r>
            <a:endParaRPr lang="zh-TW" altLang="en-US" sz="2000" dirty="0"/>
          </a:p>
          <a:p>
            <a:pPr lvl="1" algn="just"/>
            <a:r>
              <a:rPr lang="zh-TW" altLang="en-US" sz="2000" dirty="0"/>
              <a:t>同業互惠合作、自建備援場所及自建分散式多重處理機制</a:t>
            </a:r>
          </a:p>
          <a:p>
            <a:pPr lvl="1" algn="just"/>
            <a:r>
              <a:rPr lang="zh-TW" altLang="en-US" sz="2000" dirty="0"/>
              <a:t>備援場所應有足夠</a:t>
            </a:r>
            <a:r>
              <a:rPr lang="zh-TW" altLang="en-US" sz="2000" dirty="0">
                <a:solidFill>
                  <a:srgbClr val="FF0000"/>
                </a:solidFill>
              </a:rPr>
              <a:t>合理的距離</a:t>
            </a:r>
            <a:r>
              <a:rPr lang="en-US" altLang="zh-TW" sz="2000" dirty="0"/>
              <a:t>(</a:t>
            </a:r>
            <a:r>
              <a:rPr lang="zh-TW" altLang="en-US" sz="2000" dirty="0"/>
              <a:t>避免同一災害同時受損</a:t>
            </a:r>
            <a:r>
              <a:rPr lang="en-US" altLang="zh-TW" sz="2000" dirty="0"/>
              <a:t>)</a:t>
            </a:r>
            <a:endParaRPr lang="zh-TW" altLang="en-US" sz="2000" dirty="0"/>
          </a:p>
          <a:p>
            <a:pPr algn="just"/>
            <a:r>
              <a:rPr lang="zh-TW" altLang="en-US" sz="2000" dirty="0"/>
              <a:t>場所備援方案比較</a:t>
            </a:r>
          </a:p>
        </p:txBody>
      </p:sp>
    </p:spTree>
    <p:extLst>
      <p:ext uri="{BB962C8B-B14F-4D97-AF65-F5344CB8AC3E}">
        <p14:creationId xmlns:p14="http://schemas.microsoft.com/office/powerpoint/2010/main" val="3613127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2"/>
          <p:cNvSpPr>
            <a:spLocks noGrp="1" noChangeArrowheads="1"/>
          </p:cNvSpPr>
          <p:nvPr>
            <p:ph type="title"/>
          </p:nvPr>
        </p:nvSpPr>
        <p:spPr/>
        <p:txBody>
          <a:bodyPr/>
          <a:lstStyle/>
          <a:p>
            <a:r>
              <a:rPr lang="zh-TW" altLang="en-US" dirty="0"/>
              <a:t>發展復原策略</a:t>
            </a:r>
            <a:r>
              <a:rPr lang="en-US" altLang="zh-TW" dirty="0"/>
              <a:t>(3/4)</a:t>
            </a:r>
            <a:endParaRPr lang="zh-TW" altLang="en-US" dirty="0"/>
          </a:p>
        </p:txBody>
      </p:sp>
      <p:sp>
        <p:nvSpPr>
          <p:cNvPr id="276484" name="Rectangle 3"/>
          <p:cNvSpPr>
            <a:spLocks noGrp="1" noChangeArrowheads="1"/>
          </p:cNvSpPr>
          <p:nvPr>
            <p:ph sz="quarter" idx="10"/>
          </p:nvPr>
        </p:nvSpPr>
        <p:spPr/>
        <p:txBody>
          <a:bodyPr/>
          <a:lstStyle/>
          <a:p>
            <a:pPr algn="just"/>
            <a:r>
              <a:rPr lang="zh-TW" altLang="en-US" sz="2400" dirty="0"/>
              <a:t>供應與技術復原</a:t>
            </a:r>
          </a:p>
          <a:p>
            <a:pPr lvl="1" algn="just"/>
            <a:r>
              <a:rPr lang="zh-TW" altLang="en-US" sz="2000" dirty="0"/>
              <a:t>網路與電腦設備</a:t>
            </a:r>
          </a:p>
          <a:p>
            <a:pPr lvl="1" algn="just"/>
            <a:r>
              <a:rPr lang="zh-TW" altLang="en-US" sz="2000" dirty="0"/>
              <a:t>語音與資料通訊</a:t>
            </a:r>
          </a:p>
          <a:p>
            <a:pPr lvl="1" algn="just"/>
            <a:r>
              <a:rPr lang="zh-TW" altLang="en-US" sz="2000" dirty="0"/>
              <a:t>人力資源</a:t>
            </a:r>
          </a:p>
          <a:p>
            <a:pPr lvl="1" algn="just"/>
            <a:r>
              <a:rPr lang="zh-TW" altLang="en-US" sz="2000" dirty="0"/>
              <a:t>人員與設備的運送</a:t>
            </a:r>
          </a:p>
          <a:p>
            <a:pPr lvl="1" algn="just"/>
            <a:r>
              <a:rPr lang="zh-TW" altLang="en-US" sz="2000" dirty="0"/>
              <a:t>作業環境</a:t>
            </a:r>
            <a:r>
              <a:rPr lang="en-US" altLang="zh-TW" sz="2000" dirty="0"/>
              <a:t>(</a:t>
            </a:r>
            <a:r>
              <a:rPr lang="zh-TW" altLang="en-US" sz="2000" dirty="0"/>
              <a:t>空調等</a:t>
            </a:r>
            <a:r>
              <a:rPr lang="en-US" altLang="zh-TW" sz="2000" dirty="0"/>
              <a:t>)</a:t>
            </a:r>
          </a:p>
          <a:p>
            <a:pPr lvl="1" algn="just"/>
            <a:r>
              <a:rPr lang="zh-TW" altLang="en-US" sz="2000" dirty="0"/>
              <a:t>資料與人員安全</a:t>
            </a:r>
          </a:p>
          <a:p>
            <a:pPr lvl="1" algn="just"/>
            <a:r>
              <a:rPr lang="zh-TW" altLang="en-US" sz="2000" dirty="0"/>
              <a:t>耗材</a:t>
            </a:r>
          </a:p>
          <a:p>
            <a:pPr lvl="1" algn="just"/>
            <a:r>
              <a:rPr lang="zh-TW" altLang="en-US" sz="2000" dirty="0"/>
              <a:t>文件</a:t>
            </a:r>
          </a:p>
          <a:p>
            <a:pPr algn="just"/>
            <a:r>
              <a:rPr lang="zh-TW" altLang="en-US" sz="2400" dirty="0"/>
              <a:t>使用者環境復原</a:t>
            </a:r>
          </a:p>
          <a:p>
            <a:pPr lvl="1" algn="just"/>
            <a:r>
              <a:rPr lang="zh-TW" altLang="en-US" sz="2000" dirty="0"/>
              <a:t>發展災害情況下的通報網</a:t>
            </a:r>
          </a:p>
          <a:p>
            <a:pPr lvl="1" algn="just"/>
            <a:r>
              <a:rPr lang="zh-TW" altLang="en-US" sz="2000" dirty="0"/>
              <a:t>識別關鍵使用者以利核心業務的運作</a:t>
            </a:r>
          </a:p>
          <a:p>
            <a:pPr lvl="1" algn="just"/>
            <a:r>
              <a:rPr lang="zh-TW" altLang="en-US" sz="2000" dirty="0"/>
              <a:t>必要時發展人員運送至備援場所的程序</a:t>
            </a:r>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8525" y="2213925"/>
            <a:ext cx="3875923" cy="2906942"/>
          </a:xfrm>
          <a:prstGeom prst="rect">
            <a:avLst/>
          </a:prstGeom>
          <a:ln>
            <a:noFill/>
          </a:ln>
          <a:effectLst>
            <a:softEdge rad="112500"/>
          </a:effectLst>
        </p:spPr>
      </p:pic>
    </p:spTree>
    <p:extLst>
      <p:ext uri="{BB962C8B-B14F-4D97-AF65-F5344CB8AC3E}">
        <p14:creationId xmlns:p14="http://schemas.microsoft.com/office/powerpoint/2010/main" val="41356872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2"/>
          <p:cNvSpPr>
            <a:spLocks noGrp="1" noChangeArrowheads="1"/>
          </p:cNvSpPr>
          <p:nvPr>
            <p:ph type="title"/>
          </p:nvPr>
        </p:nvSpPr>
        <p:spPr/>
        <p:txBody>
          <a:bodyPr/>
          <a:lstStyle/>
          <a:p>
            <a:r>
              <a:rPr lang="zh-TW" altLang="en-US" dirty="0"/>
              <a:t>發展復原策略</a:t>
            </a:r>
            <a:r>
              <a:rPr lang="en-US" altLang="zh-TW" dirty="0"/>
              <a:t>(4/4)</a:t>
            </a:r>
            <a:endParaRPr lang="zh-TW" altLang="en-US" dirty="0"/>
          </a:p>
        </p:txBody>
      </p:sp>
      <p:sp>
        <p:nvSpPr>
          <p:cNvPr id="278532" name="Rectangle 3"/>
          <p:cNvSpPr>
            <a:spLocks noGrp="1" noChangeArrowheads="1"/>
          </p:cNvSpPr>
          <p:nvPr>
            <p:ph sz="quarter" idx="10"/>
          </p:nvPr>
        </p:nvSpPr>
        <p:spPr/>
        <p:txBody>
          <a:bodyPr/>
          <a:lstStyle/>
          <a:p>
            <a:pPr algn="just"/>
            <a:r>
              <a:rPr lang="zh-TW" altLang="en-US" dirty="0"/>
              <a:t>資料復原</a:t>
            </a:r>
          </a:p>
          <a:p>
            <a:pPr lvl="1" algn="just"/>
            <a:r>
              <a:rPr lang="zh-TW" altLang="en-US" sz="2400" dirty="0"/>
              <a:t>線上備份</a:t>
            </a:r>
            <a:endParaRPr lang="en-US" altLang="zh-TW" sz="2400" dirty="0"/>
          </a:p>
          <a:p>
            <a:pPr lvl="1" algn="just"/>
            <a:r>
              <a:rPr lang="zh-TW" altLang="en-US" dirty="0"/>
              <a:t>離線備份</a:t>
            </a:r>
            <a:endParaRPr lang="zh-TW" altLang="en-US" sz="2400" dirty="0"/>
          </a:p>
          <a:p>
            <a:pPr lvl="1" algn="just"/>
            <a:r>
              <a:rPr lang="zh-TW" altLang="en-US" sz="2400" dirty="0"/>
              <a:t>異地備份</a:t>
            </a:r>
          </a:p>
          <a:p>
            <a:pPr lvl="1" algn="just"/>
            <a:r>
              <a:rPr lang="zh-TW" altLang="en-US" sz="2400" dirty="0"/>
              <a:t>異地備援</a:t>
            </a:r>
          </a:p>
          <a:p>
            <a:pPr algn="just"/>
            <a:r>
              <a:rPr lang="zh-TW" altLang="en-US" dirty="0"/>
              <a:t>其他注意事項</a:t>
            </a:r>
          </a:p>
          <a:p>
            <a:pPr lvl="1" algn="just"/>
            <a:r>
              <a:rPr lang="zh-TW" altLang="en-US" sz="2400" dirty="0"/>
              <a:t>備援與復原機制的選擇應考量成本效益</a:t>
            </a:r>
          </a:p>
          <a:p>
            <a:pPr lvl="1" algn="just"/>
            <a:r>
              <a:rPr lang="zh-TW" altLang="en-US" sz="2400" dirty="0"/>
              <a:t>備份與備援機制的安全要求應與線上相同</a:t>
            </a:r>
          </a:p>
          <a:p>
            <a:pPr lvl="1" algn="just"/>
            <a:r>
              <a:rPr lang="zh-TW" altLang="en-US" sz="2400" dirty="0"/>
              <a:t>備份與備援機制應定期測試與演練</a:t>
            </a:r>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14478" y="1052736"/>
            <a:ext cx="3168352" cy="2376264"/>
          </a:xfrm>
          <a:prstGeom prst="rect">
            <a:avLst/>
          </a:prstGeom>
          <a:ln>
            <a:noFill/>
          </a:ln>
          <a:effectLst>
            <a:softEdge rad="112500"/>
          </a:effectLst>
        </p:spPr>
      </p:pic>
    </p:spTree>
    <p:extLst>
      <p:ext uri="{BB962C8B-B14F-4D97-AF65-F5344CB8AC3E}">
        <p14:creationId xmlns:p14="http://schemas.microsoft.com/office/powerpoint/2010/main" val="11306521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479"/>
          <p:cNvSpPr>
            <a:spLocks noGrp="1" noChangeArrowheads="1"/>
          </p:cNvSpPr>
          <p:nvPr>
            <p:ph type="body" idx="1"/>
          </p:nvPr>
        </p:nvSpPr>
        <p:spPr>
          <a:xfrm>
            <a:off x="611559" y="1052736"/>
            <a:ext cx="8071271" cy="5229320"/>
          </a:xfrm>
        </p:spPr>
        <p:txBody>
          <a:bodyPr/>
          <a:lstStyle/>
          <a:p>
            <a:r>
              <a:rPr lang="en-US" altLang="zh-TW" sz="2600" dirty="0"/>
              <a:t>BCP</a:t>
            </a:r>
            <a:r>
              <a:rPr lang="zh-TW" altLang="en-US" dirty="0"/>
              <a:t>時程</a:t>
            </a:r>
          </a:p>
        </p:txBody>
      </p:sp>
      <p:grpSp>
        <p:nvGrpSpPr>
          <p:cNvPr id="280580" name="Group 649"/>
          <p:cNvGrpSpPr>
            <a:grpSpLocks/>
          </p:cNvGrpSpPr>
          <p:nvPr/>
        </p:nvGrpSpPr>
        <p:grpSpPr bwMode="auto">
          <a:xfrm>
            <a:off x="1804268" y="1987550"/>
            <a:ext cx="4279900" cy="3617913"/>
            <a:chOff x="1091" y="1252"/>
            <a:chExt cx="2696" cy="2279"/>
          </a:xfrm>
        </p:grpSpPr>
        <p:sp>
          <p:nvSpPr>
            <p:cNvPr id="280624" name="Rectangle 5"/>
            <p:cNvSpPr>
              <a:spLocks noChangeArrowheads="1"/>
            </p:cNvSpPr>
            <p:nvPr/>
          </p:nvSpPr>
          <p:spPr bwMode="auto">
            <a:xfrm>
              <a:off x="1111" y="1434"/>
              <a:ext cx="499" cy="1769"/>
            </a:xfrm>
            <a:prstGeom prst="rect">
              <a:avLst/>
            </a:prstGeom>
            <a:solidFill>
              <a:srgbClr val="FF9900"/>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a:latin typeface="+mn-ea"/>
                <a:ea typeface="+mn-ea"/>
              </a:endParaRPr>
            </a:p>
          </p:txBody>
        </p:sp>
        <p:sp>
          <p:nvSpPr>
            <p:cNvPr id="351238" name="Text Box 6"/>
            <p:cNvSpPr txBox="1">
              <a:spLocks noChangeArrowheads="1"/>
            </p:cNvSpPr>
            <p:nvPr/>
          </p:nvSpPr>
          <p:spPr bwMode="auto">
            <a:xfrm>
              <a:off x="1091" y="1252"/>
              <a:ext cx="564"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1400" b="0" dirty="0">
                  <a:latin typeface="+mn-ea"/>
                  <a:ea typeface="+mn-ea"/>
                </a:rPr>
                <a:t>災害發生</a:t>
              </a:r>
            </a:p>
          </p:txBody>
        </p:sp>
        <p:sp>
          <p:nvSpPr>
            <p:cNvPr id="280626" name="Rectangle 7"/>
            <p:cNvSpPr>
              <a:spLocks noChangeArrowheads="1"/>
            </p:cNvSpPr>
            <p:nvPr/>
          </p:nvSpPr>
          <p:spPr bwMode="auto">
            <a:xfrm>
              <a:off x="1610" y="1434"/>
              <a:ext cx="862" cy="1769"/>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a:latin typeface="+mn-ea"/>
                <a:ea typeface="+mn-ea"/>
              </a:endParaRPr>
            </a:p>
          </p:txBody>
        </p:sp>
        <p:sp>
          <p:nvSpPr>
            <p:cNvPr id="351240" name="Text Box 8"/>
            <p:cNvSpPr txBox="1">
              <a:spLocks noChangeArrowheads="1"/>
            </p:cNvSpPr>
            <p:nvPr/>
          </p:nvSpPr>
          <p:spPr bwMode="auto">
            <a:xfrm>
              <a:off x="1700" y="1252"/>
              <a:ext cx="564"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1400" b="0" dirty="0">
                  <a:latin typeface="+mn-ea"/>
                  <a:ea typeface="+mn-ea"/>
                </a:rPr>
                <a:t>暫停作業</a:t>
              </a:r>
            </a:p>
          </p:txBody>
        </p:sp>
        <p:sp>
          <p:nvSpPr>
            <p:cNvPr id="280628" name="Rectangle 9"/>
            <p:cNvSpPr>
              <a:spLocks noChangeArrowheads="1"/>
            </p:cNvSpPr>
            <p:nvPr/>
          </p:nvSpPr>
          <p:spPr bwMode="auto">
            <a:xfrm>
              <a:off x="2472" y="1434"/>
              <a:ext cx="590" cy="1769"/>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a:latin typeface="+mn-ea"/>
                <a:ea typeface="+mn-ea"/>
              </a:endParaRPr>
            </a:p>
          </p:txBody>
        </p:sp>
        <p:sp>
          <p:nvSpPr>
            <p:cNvPr id="351242" name="Text Box 10"/>
            <p:cNvSpPr txBox="1">
              <a:spLocks noChangeArrowheads="1"/>
            </p:cNvSpPr>
            <p:nvPr/>
          </p:nvSpPr>
          <p:spPr bwMode="auto">
            <a:xfrm>
              <a:off x="2407" y="1252"/>
              <a:ext cx="564"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1400" b="0">
                  <a:latin typeface="+mn-ea"/>
                  <a:ea typeface="+mn-ea"/>
                </a:rPr>
                <a:t>暫時作業</a:t>
              </a:r>
            </a:p>
          </p:txBody>
        </p:sp>
        <p:sp>
          <p:nvSpPr>
            <p:cNvPr id="280630" name="Rectangle 11"/>
            <p:cNvSpPr>
              <a:spLocks noChangeArrowheads="1"/>
            </p:cNvSpPr>
            <p:nvPr/>
          </p:nvSpPr>
          <p:spPr bwMode="auto">
            <a:xfrm>
              <a:off x="3061" y="1434"/>
              <a:ext cx="726" cy="1769"/>
            </a:xfrm>
            <a:prstGeom prst="rect">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a:latin typeface="+mn-ea"/>
                <a:ea typeface="+mn-ea"/>
              </a:endParaRPr>
            </a:p>
          </p:txBody>
        </p:sp>
        <p:sp>
          <p:nvSpPr>
            <p:cNvPr id="351244" name="Text Box 12"/>
            <p:cNvSpPr txBox="1">
              <a:spLocks noChangeArrowheads="1"/>
            </p:cNvSpPr>
            <p:nvPr/>
          </p:nvSpPr>
          <p:spPr bwMode="auto">
            <a:xfrm>
              <a:off x="3107" y="1252"/>
              <a:ext cx="564"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1400" b="0">
                  <a:latin typeface="+mn-ea"/>
                  <a:ea typeface="+mn-ea"/>
                </a:rPr>
                <a:t>正常作業</a:t>
              </a:r>
            </a:p>
          </p:txBody>
        </p:sp>
        <p:sp>
          <p:nvSpPr>
            <p:cNvPr id="280632" name="Line 14"/>
            <p:cNvSpPr>
              <a:spLocks noChangeShapeType="1"/>
            </p:cNvSpPr>
            <p:nvPr/>
          </p:nvSpPr>
          <p:spPr bwMode="auto">
            <a:xfrm>
              <a:off x="1610" y="1804"/>
              <a:ext cx="227"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sp>
          <p:nvSpPr>
            <p:cNvPr id="280633" name="Line 15"/>
            <p:cNvSpPr>
              <a:spLocks noChangeShapeType="1"/>
            </p:cNvSpPr>
            <p:nvPr/>
          </p:nvSpPr>
          <p:spPr bwMode="auto">
            <a:xfrm>
              <a:off x="1701" y="1935"/>
              <a:ext cx="227"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sp>
          <p:nvSpPr>
            <p:cNvPr id="280634" name="Line 434"/>
            <p:cNvSpPr>
              <a:spLocks noChangeShapeType="1"/>
            </p:cNvSpPr>
            <p:nvPr/>
          </p:nvSpPr>
          <p:spPr bwMode="auto">
            <a:xfrm>
              <a:off x="1927" y="2183"/>
              <a:ext cx="137"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sp>
          <p:nvSpPr>
            <p:cNvPr id="280635" name="AutoShape 437"/>
            <p:cNvSpPr>
              <a:spLocks noChangeArrowheads="1"/>
            </p:cNvSpPr>
            <p:nvPr/>
          </p:nvSpPr>
          <p:spPr bwMode="auto">
            <a:xfrm>
              <a:off x="1890" y="2015"/>
              <a:ext cx="91" cy="91"/>
            </a:xfrm>
            <a:prstGeom prst="flowChartDecision">
              <a:avLst/>
            </a:prstGeom>
            <a:solidFill>
              <a:srgbClr val="3366FF"/>
            </a:solidFill>
            <a:ln w="9525" algn="ctr">
              <a:solidFill>
                <a:srgbClr val="0000FF"/>
              </a:solidFill>
              <a:miter lim="800000"/>
              <a:headEnd/>
              <a:tailEnd/>
            </a:ln>
            <a:effectLst/>
            <a:extLs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a:latin typeface="+mn-ea"/>
                <a:ea typeface="+mn-ea"/>
              </a:endParaRPr>
            </a:p>
          </p:txBody>
        </p:sp>
        <p:sp>
          <p:nvSpPr>
            <p:cNvPr id="280636" name="Line 442"/>
            <p:cNvSpPr>
              <a:spLocks noChangeShapeType="1"/>
            </p:cNvSpPr>
            <p:nvPr/>
          </p:nvSpPr>
          <p:spPr bwMode="auto">
            <a:xfrm>
              <a:off x="2063" y="2319"/>
              <a:ext cx="409" cy="0"/>
            </a:xfrm>
            <a:prstGeom prst="line">
              <a:avLst/>
            </a:prstGeom>
            <a:noFill/>
            <a:ln w="57150">
              <a:solidFill>
                <a:schemeClr val="tx1"/>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280637" name="Line 452"/>
            <p:cNvSpPr>
              <a:spLocks noChangeShapeType="1"/>
            </p:cNvSpPr>
            <p:nvPr/>
          </p:nvSpPr>
          <p:spPr bwMode="auto">
            <a:xfrm>
              <a:off x="1610" y="1661"/>
              <a:ext cx="454" cy="0"/>
            </a:xfrm>
            <a:prstGeom prst="line">
              <a:avLst/>
            </a:prstGeom>
            <a:noFill/>
            <a:ln w="57150">
              <a:solidFill>
                <a:schemeClr val="tx1"/>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280638" name="Line 462"/>
            <p:cNvSpPr>
              <a:spLocks noChangeShapeType="1"/>
            </p:cNvSpPr>
            <p:nvPr/>
          </p:nvSpPr>
          <p:spPr bwMode="auto">
            <a:xfrm>
              <a:off x="2064" y="2463"/>
              <a:ext cx="317"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sp>
          <p:nvSpPr>
            <p:cNvPr id="280639" name="Line 467"/>
            <p:cNvSpPr>
              <a:spLocks noChangeShapeType="1"/>
            </p:cNvSpPr>
            <p:nvPr/>
          </p:nvSpPr>
          <p:spPr bwMode="auto">
            <a:xfrm>
              <a:off x="2291" y="2592"/>
              <a:ext cx="181"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sp>
          <p:nvSpPr>
            <p:cNvPr id="280640" name="Line 468"/>
            <p:cNvSpPr>
              <a:spLocks noChangeShapeType="1"/>
            </p:cNvSpPr>
            <p:nvPr/>
          </p:nvSpPr>
          <p:spPr bwMode="auto">
            <a:xfrm>
              <a:off x="2200" y="2728"/>
              <a:ext cx="862" cy="0"/>
            </a:xfrm>
            <a:prstGeom prst="line">
              <a:avLst/>
            </a:prstGeom>
            <a:noFill/>
            <a:ln w="57150">
              <a:solidFill>
                <a:schemeClr val="tx1"/>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280641" name="Line 475"/>
            <p:cNvSpPr>
              <a:spLocks noChangeShapeType="1"/>
            </p:cNvSpPr>
            <p:nvPr/>
          </p:nvSpPr>
          <p:spPr bwMode="auto">
            <a:xfrm>
              <a:off x="2200" y="2864"/>
              <a:ext cx="635"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sp>
          <p:nvSpPr>
            <p:cNvPr id="280642" name="Line 476"/>
            <p:cNvSpPr>
              <a:spLocks noChangeShapeType="1"/>
            </p:cNvSpPr>
            <p:nvPr/>
          </p:nvSpPr>
          <p:spPr bwMode="auto">
            <a:xfrm>
              <a:off x="2381" y="3000"/>
              <a:ext cx="499"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sp>
          <p:nvSpPr>
            <p:cNvPr id="280643" name="Line 477"/>
            <p:cNvSpPr>
              <a:spLocks noChangeShapeType="1"/>
            </p:cNvSpPr>
            <p:nvPr/>
          </p:nvSpPr>
          <p:spPr bwMode="auto">
            <a:xfrm>
              <a:off x="2881" y="3136"/>
              <a:ext cx="181"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grpSp>
          <p:nvGrpSpPr>
            <p:cNvPr id="280644" name="Group 648"/>
            <p:cNvGrpSpPr>
              <a:grpSpLocks/>
            </p:cNvGrpSpPr>
            <p:nvPr/>
          </p:nvGrpSpPr>
          <p:grpSpPr bwMode="auto">
            <a:xfrm>
              <a:off x="1111" y="3294"/>
              <a:ext cx="1361" cy="237"/>
              <a:chOff x="1111" y="3294"/>
              <a:chExt cx="1361" cy="237"/>
            </a:xfrm>
          </p:grpSpPr>
          <p:sp>
            <p:nvSpPr>
              <p:cNvPr id="280645" name="Line 644"/>
              <p:cNvSpPr>
                <a:spLocks noChangeShapeType="1"/>
              </p:cNvSpPr>
              <p:nvPr/>
            </p:nvSpPr>
            <p:spPr bwMode="auto">
              <a:xfrm>
                <a:off x="1111" y="3294"/>
                <a:ext cx="0" cy="1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280646" name="Line 645"/>
              <p:cNvSpPr>
                <a:spLocks noChangeShapeType="1"/>
              </p:cNvSpPr>
              <p:nvPr/>
            </p:nvSpPr>
            <p:spPr bwMode="auto">
              <a:xfrm>
                <a:off x="2472" y="3294"/>
                <a:ext cx="0" cy="1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280647" name="Line 646"/>
              <p:cNvSpPr>
                <a:spLocks noChangeShapeType="1"/>
              </p:cNvSpPr>
              <p:nvPr/>
            </p:nvSpPr>
            <p:spPr bwMode="auto">
              <a:xfrm>
                <a:off x="1111" y="3385"/>
                <a:ext cx="1361"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351879" name="Text Box 647"/>
              <p:cNvSpPr txBox="1">
                <a:spLocks noChangeArrowheads="1"/>
              </p:cNvSpPr>
              <p:nvPr/>
            </p:nvSpPr>
            <p:spPr bwMode="auto">
              <a:xfrm>
                <a:off x="1407" y="3339"/>
                <a:ext cx="788"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1400" b="0">
                    <a:latin typeface="+mn-ea"/>
                    <a:ea typeface="+mn-ea"/>
                  </a:rPr>
                  <a:t>容許中斷時間</a:t>
                </a:r>
              </a:p>
            </p:txBody>
          </p:sp>
        </p:grpSp>
      </p:grpSp>
      <p:sp>
        <p:nvSpPr>
          <p:cNvPr id="280581" name="Rectangle 2"/>
          <p:cNvSpPr>
            <a:spLocks noGrp="1" noChangeArrowheads="1"/>
          </p:cNvSpPr>
          <p:nvPr>
            <p:ph type="title"/>
          </p:nvPr>
        </p:nvSpPr>
        <p:spPr>
          <a:xfrm>
            <a:off x="1115616" y="117028"/>
            <a:ext cx="7458831" cy="935708"/>
          </a:xfrm>
        </p:spPr>
        <p:txBody>
          <a:bodyPr/>
          <a:lstStyle/>
          <a:p>
            <a:r>
              <a:rPr lang="zh-TW" altLang="en-US" dirty="0"/>
              <a:t>發展營運持續計畫</a:t>
            </a:r>
            <a:r>
              <a:rPr lang="en-US" altLang="zh-TW" dirty="0"/>
              <a:t>(1/4)</a:t>
            </a:r>
          </a:p>
        </p:txBody>
      </p:sp>
      <p:sp>
        <p:nvSpPr>
          <p:cNvPr id="280582" name="Rectangle 4"/>
          <p:cNvSpPr>
            <a:spLocks noChangeArrowheads="1"/>
          </p:cNvSpPr>
          <p:nvPr/>
        </p:nvSpPr>
        <p:spPr bwMode="auto">
          <a:xfrm>
            <a:off x="6373118" y="1052513"/>
            <a:ext cx="2519362" cy="5329237"/>
          </a:xfrm>
          <a:prstGeom prst="rect">
            <a:avLst/>
          </a:prstGeom>
          <a:solidFill>
            <a:srgbClr val="CCFFCC"/>
          </a:solidFill>
          <a:ln w="9525">
            <a:solidFill>
              <a:schemeClr val="tx1"/>
            </a:solidFill>
            <a:miter lim="800000"/>
            <a:headEnd/>
            <a:tailEnd/>
          </a:ln>
        </p:spPr>
        <p:txBody>
          <a:bodyPr/>
          <a:lstStyle>
            <a:lvl1pPr marL="342900" indent="-342900">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nSpc>
                <a:spcPct val="80000"/>
              </a:lnSpc>
              <a:buFont typeface="Wingdings" panose="05000000000000000000" pitchFamily="2" charset="2"/>
              <a:buChar char="l"/>
            </a:pPr>
            <a:r>
              <a:rPr lang="zh-TW" altLang="en-US" sz="1600" b="0" i="0" dirty="0">
                <a:latin typeface="+mn-ea"/>
                <a:ea typeface="+mn-ea"/>
              </a:rPr>
              <a:t>前言</a:t>
            </a:r>
          </a:p>
          <a:p>
            <a:pPr lvl="1">
              <a:lnSpc>
                <a:spcPct val="80000"/>
              </a:lnSpc>
            </a:pPr>
            <a:r>
              <a:rPr lang="zh-TW" altLang="en-US" sz="1600" b="0" i="0" dirty="0">
                <a:latin typeface="+mn-ea"/>
                <a:ea typeface="+mn-ea"/>
              </a:rPr>
              <a:t>目標</a:t>
            </a:r>
          </a:p>
          <a:p>
            <a:pPr lvl="1">
              <a:lnSpc>
                <a:spcPct val="80000"/>
              </a:lnSpc>
            </a:pPr>
            <a:r>
              <a:rPr lang="zh-TW" altLang="en-US" sz="1600" b="0" i="0" dirty="0">
                <a:latin typeface="+mn-ea"/>
                <a:ea typeface="+mn-ea"/>
              </a:rPr>
              <a:t>適用範圍</a:t>
            </a:r>
          </a:p>
          <a:p>
            <a:pPr lvl="1">
              <a:lnSpc>
                <a:spcPct val="80000"/>
              </a:lnSpc>
            </a:pPr>
            <a:r>
              <a:rPr lang="zh-TW" altLang="en-US" sz="1600" b="0" i="0" dirty="0">
                <a:latin typeface="+mn-ea"/>
                <a:ea typeface="+mn-ea"/>
              </a:rPr>
              <a:t>角色與權責</a:t>
            </a:r>
          </a:p>
          <a:p>
            <a:pPr lvl="1">
              <a:lnSpc>
                <a:spcPct val="80000"/>
              </a:lnSpc>
            </a:pPr>
            <a:r>
              <a:rPr lang="zh-TW" altLang="en-US" sz="1600" b="0" i="0" dirty="0">
                <a:latin typeface="+mn-ea"/>
                <a:ea typeface="+mn-ea"/>
              </a:rPr>
              <a:t>定義</a:t>
            </a:r>
          </a:p>
          <a:p>
            <a:pPr>
              <a:lnSpc>
                <a:spcPct val="80000"/>
              </a:lnSpc>
              <a:buFont typeface="Wingdings" panose="05000000000000000000" pitchFamily="2" charset="2"/>
              <a:buChar char="l"/>
            </a:pPr>
            <a:r>
              <a:rPr lang="zh-TW" altLang="en-US" sz="1600" b="0" i="0" dirty="0">
                <a:latin typeface="+mn-ea"/>
                <a:ea typeface="+mn-ea"/>
              </a:rPr>
              <a:t>啟動階段</a:t>
            </a:r>
          </a:p>
          <a:p>
            <a:pPr lvl="1">
              <a:lnSpc>
                <a:spcPct val="80000"/>
              </a:lnSpc>
            </a:pPr>
            <a:r>
              <a:rPr lang="zh-TW" altLang="en-US" sz="1600" b="0" i="0" dirty="0">
                <a:latin typeface="+mn-ea"/>
                <a:ea typeface="+mn-ea"/>
              </a:rPr>
              <a:t>通報作業程序</a:t>
            </a:r>
          </a:p>
          <a:p>
            <a:pPr lvl="1">
              <a:lnSpc>
                <a:spcPct val="80000"/>
              </a:lnSpc>
            </a:pPr>
            <a:r>
              <a:rPr lang="zh-TW" altLang="en-US" sz="1600" b="0" i="0" dirty="0">
                <a:latin typeface="+mn-ea"/>
                <a:ea typeface="+mn-ea"/>
              </a:rPr>
              <a:t>損害評估</a:t>
            </a:r>
          </a:p>
          <a:p>
            <a:pPr lvl="1">
              <a:lnSpc>
                <a:spcPct val="80000"/>
              </a:lnSpc>
            </a:pPr>
            <a:r>
              <a:rPr lang="zh-TW" altLang="en-US" sz="1600" b="0" i="0" dirty="0">
                <a:latin typeface="+mn-ea"/>
                <a:ea typeface="+mn-ea"/>
              </a:rPr>
              <a:t>計畫啟動</a:t>
            </a:r>
          </a:p>
          <a:p>
            <a:pPr lvl="1">
              <a:lnSpc>
                <a:spcPct val="80000"/>
              </a:lnSpc>
            </a:pPr>
            <a:r>
              <a:rPr lang="zh-TW" altLang="en-US" sz="1600" b="0" i="0" dirty="0">
                <a:latin typeface="+mn-ea"/>
                <a:ea typeface="+mn-ea"/>
              </a:rPr>
              <a:t>緊急處理程序</a:t>
            </a:r>
          </a:p>
          <a:p>
            <a:pPr>
              <a:lnSpc>
                <a:spcPct val="80000"/>
              </a:lnSpc>
              <a:buFont typeface="Wingdings" panose="05000000000000000000" pitchFamily="2" charset="2"/>
              <a:buChar char="l"/>
            </a:pPr>
            <a:r>
              <a:rPr lang="zh-TW" altLang="en-US" sz="1600" b="0" i="0" dirty="0">
                <a:latin typeface="+mn-ea"/>
                <a:ea typeface="+mn-ea"/>
              </a:rPr>
              <a:t>復原階段</a:t>
            </a:r>
          </a:p>
          <a:p>
            <a:pPr lvl="1">
              <a:lnSpc>
                <a:spcPct val="80000"/>
              </a:lnSpc>
            </a:pPr>
            <a:r>
              <a:rPr lang="zh-TW" altLang="en-US" sz="1600" b="0" i="0" dirty="0">
                <a:latin typeface="+mn-ea"/>
                <a:ea typeface="+mn-ea"/>
              </a:rPr>
              <a:t>移轉到備援系統</a:t>
            </a:r>
          </a:p>
          <a:p>
            <a:pPr lvl="1">
              <a:lnSpc>
                <a:spcPct val="80000"/>
              </a:lnSpc>
            </a:pPr>
            <a:r>
              <a:rPr lang="zh-TW" altLang="en-US" sz="1600" b="0" i="0" dirty="0">
                <a:latin typeface="+mn-ea"/>
                <a:ea typeface="+mn-ea"/>
              </a:rPr>
              <a:t>業務處理復原</a:t>
            </a:r>
          </a:p>
          <a:p>
            <a:pPr lvl="1">
              <a:lnSpc>
                <a:spcPct val="80000"/>
              </a:lnSpc>
            </a:pPr>
            <a:r>
              <a:rPr lang="zh-TW" altLang="en-US" sz="1600" b="0" i="0" dirty="0">
                <a:latin typeface="+mn-ea"/>
                <a:ea typeface="+mn-ea"/>
              </a:rPr>
              <a:t>復原程序</a:t>
            </a:r>
          </a:p>
          <a:p>
            <a:pPr>
              <a:lnSpc>
                <a:spcPct val="80000"/>
              </a:lnSpc>
              <a:buFont typeface="Wingdings" panose="05000000000000000000" pitchFamily="2" charset="2"/>
              <a:buChar char="l"/>
            </a:pPr>
            <a:r>
              <a:rPr lang="zh-TW" altLang="en-US" sz="1600" b="0" i="0" dirty="0">
                <a:latin typeface="+mn-ea"/>
                <a:ea typeface="+mn-ea"/>
              </a:rPr>
              <a:t>重建階段</a:t>
            </a:r>
          </a:p>
          <a:p>
            <a:pPr lvl="1">
              <a:lnSpc>
                <a:spcPct val="80000"/>
              </a:lnSpc>
            </a:pPr>
            <a:r>
              <a:rPr lang="zh-TW" altLang="en-US" sz="1600" b="0" i="0" dirty="0">
                <a:latin typeface="+mn-ea"/>
                <a:ea typeface="+mn-ea"/>
              </a:rPr>
              <a:t>場所復原</a:t>
            </a:r>
          </a:p>
          <a:p>
            <a:pPr lvl="1">
              <a:lnSpc>
                <a:spcPct val="80000"/>
              </a:lnSpc>
            </a:pPr>
            <a:r>
              <a:rPr lang="zh-TW" altLang="en-US" sz="1600" b="0" i="0" dirty="0">
                <a:latin typeface="+mn-ea"/>
                <a:ea typeface="+mn-ea"/>
              </a:rPr>
              <a:t>環境測試</a:t>
            </a:r>
          </a:p>
          <a:p>
            <a:pPr lvl="1">
              <a:lnSpc>
                <a:spcPct val="80000"/>
              </a:lnSpc>
            </a:pPr>
            <a:r>
              <a:rPr lang="zh-TW" altLang="en-US" sz="1600" b="0" i="0" dirty="0">
                <a:latin typeface="+mn-ea"/>
                <a:ea typeface="+mn-ea"/>
              </a:rPr>
              <a:t>作業遷移</a:t>
            </a:r>
          </a:p>
          <a:p>
            <a:pPr>
              <a:lnSpc>
                <a:spcPct val="80000"/>
              </a:lnSpc>
              <a:buFont typeface="Wingdings" panose="05000000000000000000" pitchFamily="2" charset="2"/>
              <a:buChar char="l"/>
            </a:pPr>
            <a:r>
              <a:rPr lang="zh-TW" altLang="en-US" sz="1600" b="0" i="0" dirty="0">
                <a:latin typeface="+mn-ea"/>
                <a:ea typeface="+mn-ea"/>
              </a:rPr>
              <a:t>附錄</a:t>
            </a:r>
          </a:p>
          <a:p>
            <a:pPr lvl="1">
              <a:lnSpc>
                <a:spcPct val="80000"/>
              </a:lnSpc>
            </a:pPr>
            <a:r>
              <a:rPr lang="zh-TW" altLang="en-US" sz="1600" b="0" i="0" dirty="0">
                <a:latin typeface="+mn-ea"/>
                <a:ea typeface="+mn-ea"/>
              </a:rPr>
              <a:t>通報網路</a:t>
            </a:r>
          </a:p>
          <a:p>
            <a:pPr lvl="1">
              <a:lnSpc>
                <a:spcPct val="80000"/>
              </a:lnSpc>
            </a:pPr>
            <a:r>
              <a:rPr lang="zh-TW" altLang="en-US" sz="1600" b="0" i="0" dirty="0">
                <a:latin typeface="+mn-ea"/>
                <a:ea typeface="+mn-ea"/>
              </a:rPr>
              <a:t>系統需求</a:t>
            </a:r>
          </a:p>
        </p:txBody>
      </p:sp>
      <p:graphicFrame>
        <p:nvGraphicFramePr>
          <p:cNvPr id="351875" name="Group 643"/>
          <p:cNvGraphicFramePr>
            <a:graphicFrameLocks noGrp="1"/>
          </p:cNvGraphicFramePr>
          <p:nvPr>
            <p:ph idx="4294967295"/>
            <p:extLst/>
          </p:nvPr>
        </p:nvGraphicFramePr>
        <p:xfrm>
          <a:off x="396155" y="2527300"/>
          <a:ext cx="5688013" cy="2560644"/>
        </p:xfrm>
        <a:graphic>
          <a:graphicData uri="http://schemas.openxmlformats.org/drawingml/2006/table">
            <a:tbl>
              <a:tblPr/>
              <a:tblGrid>
                <a:gridCol w="1439863">
                  <a:extLst>
                    <a:ext uri="{9D8B030D-6E8A-4147-A177-3AD203B41FA5}">
                      <a16:colId xmlns:a16="http://schemas.microsoft.com/office/drawing/2014/main" val="20000"/>
                    </a:ext>
                  </a:extLst>
                </a:gridCol>
                <a:gridCol w="4248150">
                  <a:extLst>
                    <a:ext uri="{9D8B030D-6E8A-4147-A177-3AD203B41FA5}">
                      <a16:colId xmlns:a16="http://schemas.microsoft.com/office/drawing/2014/main" val="20001"/>
                    </a:ext>
                  </a:extLst>
                </a:gridCol>
              </a:tblGrid>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0" lang="zh-TW" altLang="en-US" sz="1400" b="0" i="0" u="none" strike="noStrike" cap="none" normalizeH="0" baseline="0" dirty="0">
                          <a:ln>
                            <a:noFill/>
                          </a:ln>
                          <a:solidFill>
                            <a:schemeClr val="tx1"/>
                          </a:solidFill>
                          <a:effectLst/>
                          <a:latin typeface="+mn-ea"/>
                          <a:ea typeface="+mn-ea"/>
                        </a:rPr>
                        <a:t>啟動階段</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0" lang="zh-TW" altLang="en-US" sz="1400" b="0" i="0" u="none" strike="noStrike" cap="none" normalizeH="0" baseline="0">
                          <a:ln>
                            <a:noFill/>
                          </a:ln>
                          <a:solidFill>
                            <a:schemeClr val="tx1"/>
                          </a:solidFill>
                          <a:effectLst/>
                          <a:latin typeface="+mn-ea"/>
                          <a:ea typeface="+mn-ea"/>
                        </a:rPr>
                        <a:t>　緊急處理</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0" lang="zh-TW" altLang="en-US" sz="1400" b="0" i="0" u="none" strike="noStrike" cap="none" normalizeH="0" baseline="0">
                          <a:ln>
                            <a:noFill/>
                          </a:ln>
                          <a:solidFill>
                            <a:schemeClr val="tx1"/>
                          </a:solidFill>
                          <a:effectLst/>
                          <a:latin typeface="+mn-ea"/>
                          <a:ea typeface="+mn-ea"/>
                        </a:rPr>
                        <a:t>　災害評估</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400" b="0" i="0" u="none" strike="noStrike" cap="none" normalizeH="0" baseline="0">
                          <a:ln>
                            <a:noFill/>
                          </a:ln>
                          <a:solidFill>
                            <a:schemeClr val="tx1"/>
                          </a:solidFill>
                          <a:effectLst/>
                          <a:latin typeface="+mn-ea"/>
                          <a:ea typeface="+mn-ea"/>
                        </a:rPr>
                        <a:t>　是否啟動</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400" b="0" i="0" u="none" strike="noStrike" cap="none" normalizeH="0" baseline="0">
                          <a:ln>
                            <a:noFill/>
                          </a:ln>
                          <a:solidFill>
                            <a:schemeClr val="tx1"/>
                          </a:solidFill>
                          <a:effectLst/>
                          <a:latin typeface="+mn-ea"/>
                          <a:ea typeface="+mn-ea"/>
                        </a:rPr>
                        <a:t>　通報作業</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400" b="0" i="0" u="none" strike="noStrike" cap="none" normalizeH="0" baseline="0">
                          <a:ln>
                            <a:noFill/>
                          </a:ln>
                          <a:solidFill>
                            <a:schemeClr val="tx1"/>
                          </a:solidFill>
                          <a:effectLst/>
                          <a:latin typeface="+mn-ea"/>
                          <a:ea typeface="+mn-ea"/>
                        </a:rPr>
                        <a:t>復原階段</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400" b="0" i="0" u="none" strike="noStrike" cap="none" normalizeH="0" baseline="0" dirty="0">
                          <a:ln>
                            <a:noFill/>
                          </a:ln>
                          <a:solidFill>
                            <a:schemeClr val="tx1"/>
                          </a:solidFill>
                          <a:effectLst/>
                          <a:latin typeface="+mn-ea"/>
                          <a:ea typeface="+mn-ea"/>
                        </a:rPr>
                        <a:t>　移轉至備援系統</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400" b="0" i="0" u="none" strike="noStrike" cap="none" normalizeH="0" baseline="0">
                          <a:ln>
                            <a:noFill/>
                          </a:ln>
                          <a:solidFill>
                            <a:schemeClr val="tx1"/>
                          </a:solidFill>
                          <a:effectLst/>
                          <a:latin typeface="+mn-ea"/>
                          <a:ea typeface="+mn-ea"/>
                        </a:rPr>
                        <a:t>　業務處理復原</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400" b="0" i="0" u="none" strike="noStrike" cap="none" normalizeH="0" baseline="0">
                          <a:ln>
                            <a:noFill/>
                          </a:ln>
                          <a:solidFill>
                            <a:schemeClr val="tx1"/>
                          </a:solidFill>
                          <a:effectLst/>
                          <a:latin typeface="+mn-ea"/>
                          <a:ea typeface="+mn-ea"/>
                        </a:rPr>
                        <a:t>重建階段</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400" b="0" i="0" u="none" strike="noStrike" cap="none" normalizeH="0" baseline="0">
                          <a:ln>
                            <a:noFill/>
                          </a:ln>
                          <a:solidFill>
                            <a:schemeClr val="tx1"/>
                          </a:solidFill>
                          <a:effectLst/>
                          <a:latin typeface="+mn-ea"/>
                          <a:ea typeface="+mn-ea"/>
                        </a:rPr>
                        <a:t>　場所復原</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400" b="0" i="0" u="none" strike="noStrike" cap="none" normalizeH="0" baseline="0">
                          <a:ln>
                            <a:noFill/>
                          </a:ln>
                          <a:solidFill>
                            <a:schemeClr val="tx1"/>
                          </a:solidFill>
                          <a:effectLst/>
                          <a:latin typeface="+mn-ea"/>
                          <a:ea typeface="+mn-ea"/>
                        </a:rPr>
                        <a:t>　作業遷移</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338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400" b="0" i="0" u="none" strike="noStrike" cap="none" normalizeH="0" baseline="0">
                          <a:ln>
                            <a:noFill/>
                          </a:ln>
                          <a:solidFill>
                            <a:schemeClr val="tx1"/>
                          </a:solidFill>
                          <a:effectLst/>
                          <a:latin typeface="+mn-ea"/>
                          <a:ea typeface="+mn-ea"/>
                        </a:rPr>
                        <a:t>　環境測試</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400" b="0" i="0" u="none" strike="noStrike" cap="none" normalizeH="0" baseline="0" dirty="0">
                        <a:ln>
                          <a:noFill/>
                        </a:ln>
                        <a:solidFill>
                          <a:schemeClr val="tx1"/>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1884725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2"/>
          <p:cNvSpPr>
            <a:spLocks noGrp="1" noChangeArrowheads="1"/>
          </p:cNvSpPr>
          <p:nvPr>
            <p:ph type="title"/>
          </p:nvPr>
        </p:nvSpPr>
        <p:spPr/>
        <p:txBody>
          <a:bodyPr/>
          <a:lstStyle/>
          <a:p>
            <a:r>
              <a:rPr lang="zh-TW" altLang="en-US" dirty="0"/>
              <a:t>發展營運持續計畫</a:t>
            </a:r>
            <a:r>
              <a:rPr lang="en-US" altLang="zh-TW" dirty="0"/>
              <a:t>(2/4)</a:t>
            </a:r>
            <a:endParaRPr lang="zh-TW" altLang="en-US" dirty="0"/>
          </a:p>
        </p:txBody>
      </p:sp>
      <p:sp>
        <p:nvSpPr>
          <p:cNvPr id="282628" name="Rectangle 3"/>
          <p:cNvSpPr>
            <a:spLocks noGrp="1" noChangeArrowheads="1"/>
          </p:cNvSpPr>
          <p:nvPr>
            <p:ph sz="quarter" idx="10"/>
          </p:nvPr>
        </p:nvSpPr>
        <p:spPr/>
        <p:txBody>
          <a:bodyPr/>
          <a:lstStyle/>
          <a:p>
            <a:pPr algn="just"/>
            <a:r>
              <a:rPr lang="zh-TW" altLang="en-US" sz="2000" dirty="0"/>
              <a:t>前言</a:t>
            </a:r>
          </a:p>
          <a:p>
            <a:pPr lvl="1" algn="just"/>
            <a:r>
              <a:rPr lang="zh-TW" altLang="en-US" sz="1800" dirty="0"/>
              <a:t>目標</a:t>
            </a:r>
          </a:p>
          <a:p>
            <a:pPr lvl="1" algn="just"/>
            <a:r>
              <a:rPr lang="zh-TW" altLang="en-US" sz="1800" dirty="0"/>
              <a:t>適用範圍</a:t>
            </a:r>
          </a:p>
          <a:p>
            <a:pPr lvl="1" algn="just"/>
            <a:r>
              <a:rPr lang="zh-TW" altLang="en-US" sz="1800" dirty="0"/>
              <a:t>角色與權責</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損害評估小組</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法務小組</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媒體公關小組</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搬遷小組</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復原小組</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安全小組</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網路與通訊小組</a:t>
            </a:r>
          </a:p>
          <a:p>
            <a:pPr lvl="1" algn="just"/>
            <a:r>
              <a:rPr lang="zh-TW" altLang="en-US" sz="1800" dirty="0"/>
              <a:t>應明確定義與外部關係人溝通的窗口</a:t>
            </a:r>
            <a:endParaRPr lang="en-US" altLang="zh-TW" sz="1800" dirty="0"/>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媒體</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緊急救難服務</a:t>
            </a:r>
          </a:p>
          <a:p>
            <a:pPr lvl="2"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供應商</a:t>
            </a:r>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0" y="1556792"/>
            <a:ext cx="3851920" cy="2888940"/>
          </a:xfrm>
          <a:prstGeom prst="rect">
            <a:avLst/>
          </a:prstGeom>
          <a:ln>
            <a:noFill/>
          </a:ln>
          <a:effectLst>
            <a:softEdge rad="112500"/>
          </a:effectLst>
        </p:spPr>
      </p:pic>
    </p:spTree>
    <p:extLst>
      <p:ext uri="{BB962C8B-B14F-4D97-AF65-F5344CB8AC3E}">
        <p14:creationId xmlns:p14="http://schemas.microsoft.com/office/powerpoint/2010/main" val="37949725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Rectangle 2"/>
          <p:cNvSpPr>
            <a:spLocks noGrp="1" noChangeArrowheads="1"/>
          </p:cNvSpPr>
          <p:nvPr>
            <p:ph type="title"/>
          </p:nvPr>
        </p:nvSpPr>
        <p:spPr/>
        <p:txBody>
          <a:bodyPr/>
          <a:lstStyle/>
          <a:p>
            <a:r>
              <a:rPr lang="zh-TW" altLang="en-US" dirty="0"/>
              <a:t>發展營運持續計畫</a:t>
            </a:r>
            <a:r>
              <a:rPr lang="en-US" altLang="zh-TW" dirty="0"/>
              <a:t>(3/4)</a:t>
            </a:r>
            <a:endParaRPr lang="zh-TW" altLang="en-US" dirty="0"/>
          </a:p>
        </p:txBody>
      </p:sp>
      <p:sp>
        <p:nvSpPr>
          <p:cNvPr id="284676" name="Rectangle 3"/>
          <p:cNvSpPr>
            <a:spLocks noGrp="1" noChangeArrowheads="1"/>
          </p:cNvSpPr>
          <p:nvPr>
            <p:ph sz="quarter" idx="10"/>
          </p:nvPr>
        </p:nvSpPr>
        <p:spPr/>
        <p:txBody>
          <a:bodyPr/>
          <a:lstStyle/>
          <a:p>
            <a:r>
              <a:rPr lang="zh-TW" altLang="en-US" dirty="0"/>
              <a:t>啟動階段</a:t>
            </a:r>
          </a:p>
          <a:p>
            <a:pPr lvl="1"/>
            <a:r>
              <a:rPr lang="zh-TW" altLang="en-US" sz="2400" dirty="0"/>
              <a:t>緊急處理程序</a:t>
            </a:r>
          </a:p>
          <a:p>
            <a:pPr lvl="2">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人員疏散程序</a:t>
            </a:r>
          </a:p>
          <a:p>
            <a:pPr lvl="2">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急救步驟</a:t>
            </a:r>
            <a:r>
              <a:rPr lang="en-US" altLang="zh-TW" sz="2000" dirty="0">
                <a:latin typeface="微軟正黑體" panose="020B0604030504040204" pitchFamily="34" charset="-120"/>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CPR</a:t>
            </a:r>
            <a:r>
              <a:rPr lang="en-US" altLang="zh-TW" sz="2000" dirty="0">
                <a:latin typeface="微軟正黑體" panose="020B0604030504040204" pitchFamily="34" charset="-120"/>
                <a:ea typeface="微軟正黑體" panose="020B0604030504040204" pitchFamily="34" charset="-120"/>
              </a:rPr>
              <a:t>)</a:t>
            </a:r>
          </a:p>
          <a:p>
            <a:pPr lvl="2">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依不同災害定義相關處理程序</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火災、地震及輻射等</a:t>
            </a:r>
            <a:r>
              <a:rPr lang="en-US" altLang="zh-TW" sz="2000" dirty="0">
                <a:latin typeface="微軟正黑體" panose="020B0604030504040204" pitchFamily="34" charset="-120"/>
                <a:ea typeface="微軟正黑體" panose="020B0604030504040204" pitchFamily="34" charset="-120"/>
              </a:rPr>
              <a:t>)</a:t>
            </a:r>
          </a:p>
          <a:p>
            <a:pPr lvl="1"/>
            <a:r>
              <a:rPr lang="zh-TW" altLang="en-US" sz="2400" dirty="0"/>
              <a:t>執行損害評估決定是否啟動</a:t>
            </a:r>
            <a:r>
              <a:rPr lang="en-US" altLang="zh-TW" sz="2200" dirty="0"/>
              <a:t>BCP</a:t>
            </a:r>
          </a:p>
          <a:p>
            <a:pPr lvl="1"/>
            <a:r>
              <a:rPr lang="zh-TW" altLang="en-US" sz="2400" dirty="0"/>
              <a:t>復原人員的通報程序</a:t>
            </a:r>
          </a:p>
          <a:p>
            <a:r>
              <a:rPr lang="zh-TW" altLang="en-US" dirty="0"/>
              <a:t>復原階段</a:t>
            </a:r>
          </a:p>
          <a:p>
            <a:pPr lvl="1"/>
            <a:r>
              <a:rPr lang="zh-TW" altLang="en-US" sz="2400" dirty="0"/>
              <a:t>主要目的是讓核心業務</a:t>
            </a:r>
            <a:r>
              <a:rPr lang="zh-TW" altLang="en-US" sz="2400" dirty="0">
                <a:solidFill>
                  <a:srgbClr val="FF0000"/>
                </a:solidFill>
              </a:rPr>
              <a:t>回復至暫時可運作</a:t>
            </a:r>
            <a:r>
              <a:rPr lang="zh-TW" altLang="en-US" sz="2400" dirty="0"/>
              <a:t>的狀態</a:t>
            </a:r>
          </a:p>
          <a:p>
            <a:pPr lvl="1"/>
            <a:r>
              <a:rPr lang="zh-TW" altLang="en-US" sz="2400" dirty="0"/>
              <a:t>復原程序應包含系統回復至可運作狀態的每一步動作，而且</a:t>
            </a:r>
            <a:r>
              <a:rPr lang="zh-TW" altLang="en-US" sz="2400" dirty="0">
                <a:solidFill>
                  <a:srgbClr val="FF0000"/>
                </a:solidFill>
              </a:rPr>
              <a:t>必須在可容許中斷的時間內完成</a:t>
            </a:r>
          </a:p>
        </p:txBody>
      </p:sp>
    </p:spTree>
    <p:extLst>
      <p:ext uri="{BB962C8B-B14F-4D97-AF65-F5344CB8AC3E}">
        <p14:creationId xmlns:p14="http://schemas.microsoft.com/office/powerpoint/2010/main" val="42491887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3" name="Rectangle 2"/>
          <p:cNvSpPr>
            <a:spLocks noGrp="1" noChangeArrowheads="1"/>
          </p:cNvSpPr>
          <p:nvPr>
            <p:ph type="title"/>
          </p:nvPr>
        </p:nvSpPr>
        <p:spPr/>
        <p:txBody>
          <a:bodyPr/>
          <a:lstStyle/>
          <a:p>
            <a:r>
              <a:rPr lang="zh-TW" altLang="en-US" dirty="0"/>
              <a:t>發展營運持續計畫</a:t>
            </a:r>
            <a:r>
              <a:rPr lang="en-US" altLang="zh-TW" dirty="0"/>
              <a:t>(4/4)</a:t>
            </a:r>
            <a:endParaRPr lang="zh-TW" altLang="en-US" dirty="0"/>
          </a:p>
        </p:txBody>
      </p:sp>
      <p:sp>
        <p:nvSpPr>
          <p:cNvPr id="286724" name="Rectangle 3"/>
          <p:cNvSpPr>
            <a:spLocks noGrp="1" noChangeArrowheads="1"/>
          </p:cNvSpPr>
          <p:nvPr>
            <p:ph sz="quarter" idx="10"/>
          </p:nvPr>
        </p:nvSpPr>
        <p:spPr/>
        <p:txBody>
          <a:bodyPr/>
          <a:lstStyle/>
          <a:p>
            <a:pPr algn="just"/>
            <a:r>
              <a:rPr lang="zh-TW" altLang="en-US" sz="3200" dirty="0"/>
              <a:t>重建階段</a:t>
            </a:r>
          </a:p>
          <a:p>
            <a:pPr lvl="1" algn="just"/>
            <a:r>
              <a:rPr lang="zh-TW" altLang="en-US" sz="2800" dirty="0"/>
              <a:t>主要目的是讓核心業務從暫時運作狀態，在原地點或其他地點</a:t>
            </a:r>
            <a:r>
              <a:rPr lang="zh-TW" altLang="en-US" sz="2800" dirty="0">
                <a:solidFill>
                  <a:srgbClr val="FF0000"/>
                </a:solidFill>
              </a:rPr>
              <a:t>回復到一般正常作業</a:t>
            </a:r>
          </a:p>
          <a:p>
            <a:pPr lvl="1" algn="just"/>
            <a:r>
              <a:rPr lang="zh-TW" altLang="en-US" sz="2800" dirty="0"/>
              <a:t>在重組後的新環境應執行相關系統與作業測試</a:t>
            </a:r>
          </a:p>
          <a:p>
            <a:pPr lvl="1" algn="just"/>
            <a:r>
              <a:rPr lang="zh-TW" altLang="en-US" sz="2800" dirty="0"/>
              <a:t>由較不重要的業務功能先移轉至新環境</a:t>
            </a:r>
          </a:p>
        </p:txBody>
      </p:sp>
    </p:spTree>
    <p:extLst>
      <p:ext uri="{BB962C8B-B14F-4D97-AF65-F5344CB8AC3E}">
        <p14:creationId xmlns:p14="http://schemas.microsoft.com/office/powerpoint/2010/main" val="42810715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2"/>
          <p:cNvSpPr>
            <a:spLocks noGrp="1" noChangeArrowheads="1"/>
          </p:cNvSpPr>
          <p:nvPr>
            <p:ph type="title"/>
          </p:nvPr>
        </p:nvSpPr>
        <p:spPr/>
        <p:txBody>
          <a:bodyPr/>
          <a:lstStyle/>
          <a:p>
            <a:r>
              <a:rPr lang="zh-TW" altLang="en-US" dirty="0"/>
              <a:t>測試與演練</a:t>
            </a:r>
            <a:r>
              <a:rPr lang="en-US" altLang="zh-TW" dirty="0"/>
              <a:t>(1/3)</a:t>
            </a:r>
          </a:p>
        </p:txBody>
      </p:sp>
      <p:sp>
        <p:nvSpPr>
          <p:cNvPr id="288772" name="Rectangle 3"/>
          <p:cNvSpPr>
            <a:spLocks noGrp="1" noChangeArrowheads="1"/>
          </p:cNvSpPr>
          <p:nvPr>
            <p:ph sz="quarter" idx="10"/>
          </p:nvPr>
        </p:nvSpPr>
        <p:spPr/>
        <p:txBody>
          <a:bodyPr/>
          <a:lstStyle/>
          <a:p>
            <a:pPr algn="just"/>
            <a:r>
              <a:rPr lang="zh-TW" altLang="en-US" dirty="0"/>
              <a:t>目的</a:t>
            </a:r>
          </a:p>
          <a:p>
            <a:pPr lvl="1" algn="just"/>
            <a:r>
              <a:rPr lang="zh-TW" altLang="en-US" dirty="0">
                <a:solidFill>
                  <a:srgbClr val="FF0000"/>
                </a:solidFill>
              </a:rPr>
              <a:t>檢驗</a:t>
            </a:r>
            <a:r>
              <a:rPr lang="en-US" altLang="zh-TW" sz="2000" dirty="0"/>
              <a:t>BCP</a:t>
            </a:r>
            <a:r>
              <a:rPr lang="zh-TW" altLang="en-US" dirty="0"/>
              <a:t>的</a:t>
            </a:r>
            <a:r>
              <a:rPr lang="zh-TW" altLang="en-US" dirty="0">
                <a:solidFill>
                  <a:srgbClr val="FF0000"/>
                </a:solidFill>
              </a:rPr>
              <a:t>可行性</a:t>
            </a:r>
            <a:r>
              <a:rPr lang="zh-TW" altLang="en-US" dirty="0"/>
              <a:t>並補強未考量之缺陷</a:t>
            </a:r>
          </a:p>
          <a:p>
            <a:pPr lvl="1" algn="just"/>
            <a:r>
              <a:rPr lang="zh-TW" altLang="en-US" dirty="0"/>
              <a:t>確保在可容許中斷</a:t>
            </a:r>
            <a:r>
              <a:rPr lang="zh-TW" altLang="en-US" dirty="0">
                <a:solidFill>
                  <a:srgbClr val="FF0000"/>
                </a:solidFill>
              </a:rPr>
              <a:t>時間內可完成復原</a:t>
            </a:r>
            <a:r>
              <a:rPr lang="zh-TW" altLang="en-US" dirty="0"/>
              <a:t>作業</a:t>
            </a:r>
          </a:p>
          <a:p>
            <a:pPr lvl="1" algn="just"/>
            <a:r>
              <a:rPr lang="zh-TW" altLang="en-US" dirty="0"/>
              <a:t>讓</a:t>
            </a:r>
            <a:r>
              <a:rPr lang="zh-TW" altLang="en-US" dirty="0">
                <a:solidFill>
                  <a:srgbClr val="FF0000"/>
                </a:solidFill>
              </a:rPr>
              <a:t>相關人員熟悉</a:t>
            </a:r>
            <a:r>
              <a:rPr lang="zh-TW" altLang="en-US" dirty="0"/>
              <a:t>相關災害復原的作業</a:t>
            </a:r>
          </a:p>
          <a:p>
            <a:pPr algn="just"/>
            <a:r>
              <a:rPr lang="zh-TW" altLang="en-US" dirty="0"/>
              <a:t>測試方式</a:t>
            </a:r>
          </a:p>
          <a:p>
            <a:pPr lvl="1" algn="just"/>
            <a:r>
              <a:rPr lang="zh-TW" altLang="en-US" dirty="0"/>
              <a:t>檢核表測試</a:t>
            </a:r>
            <a:r>
              <a:rPr lang="en-US" altLang="zh-TW" dirty="0"/>
              <a:t>(</a:t>
            </a:r>
            <a:r>
              <a:rPr lang="zh-TW" altLang="en-US" dirty="0"/>
              <a:t>部門個別檢視</a:t>
            </a:r>
            <a:r>
              <a:rPr lang="en-US" altLang="zh-TW" sz="2000" dirty="0"/>
              <a:t>BCP</a:t>
            </a:r>
            <a:r>
              <a:rPr lang="zh-TW" altLang="en-US" dirty="0"/>
              <a:t>工作</a:t>
            </a:r>
            <a:r>
              <a:rPr lang="en-US" altLang="zh-TW" dirty="0"/>
              <a:t>)</a:t>
            </a:r>
          </a:p>
          <a:p>
            <a:pPr lvl="2" algn="just">
              <a:buFont typeface="Wingdings" panose="05000000000000000000" pitchFamily="2" charset="2"/>
              <a:buChar char="Ø"/>
            </a:pPr>
            <a:r>
              <a:rPr lang="zh-TW" altLang="en-US" dirty="0">
                <a:latin typeface="微軟正黑體" panose="020B0604030504040204" pitchFamily="34" charset="-120"/>
                <a:ea typeface="微軟正黑體" panose="020B0604030504040204" pitchFamily="34" charset="-120"/>
              </a:rPr>
              <a:t>無法得知不同部門間的合作與溝通結果</a:t>
            </a:r>
          </a:p>
          <a:p>
            <a:pPr lvl="1" algn="just"/>
            <a:r>
              <a:rPr lang="zh-TW" altLang="en-US" dirty="0"/>
              <a:t>整合測試</a:t>
            </a:r>
            <a:r>
              <a:rPr lang="en-US" altLang="zh-TW" dirty="0"/>
              <a:t>(</a:t>
            </a:r>
            <a:r>
              <a:rPr lang="zh-TW" altLang="en-US" dirty="0"/>
              <a:t>各部門一起檢視</a:t>
            </a:r>
            <a:r>
              <a:rPr lang="en-US" altLang="zh-TW" sz="2000" dirty="0"/>
              <a:t>BCP</a:t>
            </a:r>
            <a:r>
              <a:rPr lang="zh-TW" altLang="en-US" dirty="0"/>
              <a:t>過程</a:t>
            </a:r>
            <a:r>
              <a:rPr lang="en-US" altLang="zh-TW" dirty="0"/>
              <a:t>)</a:t>
            </a:r>
          </a:p>
          <a:p>
            <a:pPr lvl="2" algn="just">
              <a:buFont typeface="Wingdings" panose="05000000000000000000" pitchFamily="2" charset="2"/>
              <a:buChar char="Ø"/>
            </a:pPr>
            <a:r>
              <a:rPr lang="zh-TW" altLang="en-US" dirty="0">
                <a:latin typeface="微軟正黑體" panose="020B0604030504040204" pitchFamily="34" charset="-120"/>
                <a:ea typeface="微軟正黑體" panose="020B0604030504040204" pitchFamily="34" charset="-120"/>
              </a:rPr>
              <a:t>無法模擬不同的災害類型或損壞情況來應變</a:t>
            </a:r>
          </a:p>
          <a:p>
            <a:pPr lvl="1" algn="just"/>
            <a:r>
              <a:rPr lang="zh-TW" altLang="en-US" dirty="0"/>
              <a:t>狀況模擬測試</a:t>
            </a:r>
            <a:r>
              <a:rPr lang="en-US" altLang="zh-TW" dirty="0"/>
              <a:t>(</a:t>
            </a:r>
            <a:r>
              <a:rPr lang="zh-TW" altLang="en-US" dirty="0"/>
              <a:t>紙上模擬災害情境與復原過程</a:t>
            </a:r>
            <a:r>
              <a:rPr lang="en-US" altLang="zh-TW" dirty="0"/>
              <a:t>)</a:t>
            </a:r>
          </a:p>
          <a:p>
            <a:pPr lvl="2" algn="just"/>
            <a:r>
              <a:rPr lang="zh-TW" altLang="en-US" dirty="0">
                <a:latin typeface="微軟正黑體" panose="020B0604030504040204" pitchFamily="34" charset="-120"/>
                <a:ea typeface="微軟正黑體" panose="020B0604030504040204" pitchFamily="34" charset="-120"/>
              </a:rPr>
              <a:t>缺乏實際執行復原與重建的經驗</a:t>
            </a:r>
          </a:p>
        </p:txBody>
      </p:sp>
    </p:spTree>
    <p:extLst>
      <p:ext uri="{BB962C8B-B14F-4D97-AF65-F5344CB8AC3E}">
        <p14:creationId xmlns:p14="http://schemas.microsoft.com/office/powerpoint/2010/main" val="34169461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2"/>
          <p:cNvSpPr>
            <a:spLocks noGrp="1" noChangeArrowheads="1"/>
          </p:cNvSpPr>
          <p:nvPr>
            <p:ph type="title"/>
          </p:nvPr>
        </p:nvSpPr>
        <p:spPr/>
        <p:txBody>
          <a:bodyPr/>
          <a:lstStyle/>
          <a:p>
            <a:r>
              <a:rPr lang="zh-TW" altLang="en-US" dirty="0"/>
              <a:t>測試與演練</a:t>
            </a:r>
            <a:r>
              <a:rPr lang="en-US" altLang="zh-TW" dirty="0"/>
              <a:t>(2/3)</a:t>
            </a:r>
            <a:endParaRPr lang="zh-TW" altLang="en-US" dirty="0"/>
          </a:p>
        </p:txBody>
      </p:sp>
      <p:sp>
        <p:nvSpPr>
          <p:cNvPr id="290820" name="Rectangle 3"/>
          <p:cNvSpPr>
            <a:spLocks noGrp="1" noChangeArrowheads="1"/>
          </p:cNvSpPr>
          <p:nvPr>
            <p:ph sz="quarter" idx="10"/>
          </p:nvPr>
        </p:nvSpPr>
        <p:spPr/>
        <p:txBody>
          <a:bodyPr/>
          <a:lstStyle/>
          <a:p>
            <a:pPr algn="just"/>
            <a:r>
              <a:rPr lang="zh-TW" altLang="en-US" sz="2400" dirty="0"/>
              <a:t>測試方式</a:t>
            </a:r>
          </a:p>
          <a:p>
            <a:pPr lvl="1" algn="just"/>
            <a:r>
              <a:rPr lang="zh-TW" altLang="en-US" sz="2000" dirty="0"/>
              <a:t>並行測試</a:t>
            </a:r>
            <a:r>
              <a:rPr lang="en-US" altLang="zh-TW" sz="2000" dirty="0"/>
              <a:t>(</a:t>
            </a:r>
            <a:r>
              <a:rPr lang="zh-TW" altLang="en-US" sz="2000" dirty="0"/>
              <a:t>實際將部分系統及業務移轉到備援場所，但原場所仍持續運作，可實際測試是否能在最大容許中斷時間內復原</a:t>
            </a:r>
            <a:r>
              <a:rPr lang="en-US" altLang="zh-TW" sz="2000" dirty="0"/>
              <a:t>)</a:t>
            </a:r>
            <a:r>
              <a:rPr lang="zh-TW" altLang="en-US" sz="1800" dirty="0"/>
              <a:t>，</a:t>
            </a:r>
            <a:r>
              <a:rPr lang="zh-TW" altLang="en-US" sz="2000" b="1" dirty="0">
                <a:solidFill>
                  <a:srgbClr val="FF0000"/>
                </a:solidFill>
              </a:rPr>
              <a:t>可能導致部分業務無法運作</a:t>
            </a:r>
          </a:p>
          <a:p>
            <a:pPr lvl="1" algn="just"/>
            <a:r>
              <a:rPr lang="zh-TW" altLang="en-US" sz="2000" dirty="0"/>
              <a:t>完全中斷測試</a:t>
            </a:r>
            <a:r>
              <a:rPr lang="en-US" altLang="zh-TW" sz="2000" dirty="0"/>
              <a:t>(</a:t>
            </a:r>
            <a:r>
              <a:rPr lang="zh-TW" altLang="en-US" sz="2000" dirty="0"/>
              <a:t>中斷原場所系統及服務，實際摸擬</a:t>
            </a:r>
            <a:r>
              <a:rPr lang="en-US" altLang="zh-TW" sz="2000" dirty="0"/>
              <a:t>BCP</a:t>
            </a:r>
            <a:r>
              <a:rPr lang="zh-TW" altLang="en-US" sz="2000" dirty="0"/>
              <a:t>的復原階段與重建階段</a:t>
            </a:r>
            <a:r>
              <a:rPr lang="en-US" altLang="zh-TW" sz="2000" dirty="0"/>
              <a:t>)</a:t>
            </a:r>
          </a:p>
          <a:p>
            <a:pPr lvl="2" algn="just">
              <a:buFont typeface="Wingdings" panose="05000000000000000000" pitchFamily="2" charset="2"/>
              <a:buChar char="Ø"/>
            </a:pPr>
            <a:r>
              <a:rPr lang="zh-TW" altLang="en-US" sz="1800" dirty="0">
                <a:latin typeface="微軟正黑體" panose="020B0604030504040204" pitchFamily="34" charset="-120"/>
                <a:ea typeface="微軟正黑體" panose="020B0604030504040204" pitchFamily="34" charset="-120"/>
              </a:rPr>
              <a:t>核心業務必須中斷一段時間</a:t>
            </a:r>
          </a:p>
          <a:p>
            <a:pPr lvl="2" algn="just">
              <a:buFont typeface="Wingdings" panose="05000000000000000000" pitchFamily="2" charset="2"/>
              <a:buChar char="Ø"/>
            </a:pPr>
            <a:r>
              <a:rPr lang="zh-TW" altLang="en-US" sz="1800" dirty="0">
                <a:latin typeface="微軟正黑體" panose="020B0604030504040204" pitchFamily="34" charset="-120"/>
                <a:ea typeface="微軟正黑體" panose="020B0604030504040204" pitchFamily="34" charset="-120"/>
              </a:rPr>
              <a:t>部分業務可能無法及時復原運作</a:t>
            </a:r>
          </a:p>
          <a:p>
            <a:pPr lvl="2" algn="just">
              <a:buFont typeface="Wingdings" panose="05000000000000000000" pitchFamily="2" charset="2"/>
              <a:buChar char="Ø"/>
            </a:pPr>
            <a:r>
              <a:rPr lang="zh-TW" altLang="en-US" sz="1800" dirty="0">
                <a:latin typeface="微軟正黑體" panose="020B0604030504040204" pitchFamily="34" charset="-120"/>
                <a:ea typeface="微軟正黑體" panose="020B0604030504040204" pitchFamily="34" charset="-120"/>
              </a:rPr>
              <a:t>重建階段演練時，資料若需回存到原系統，可能導致資料錯亂</a:t>
            </a:r>
          </a:p>
          <a:p>
            <a:pPr algn="just"/>
            <a:r>
              <a:rPr lang="zh-TW" altLang="en-US" sz="2400" dirty="0"/>
              <a:t>測試與演練的時機</a:t>
            </a:r>
          </a:p>
          <a:p>
            <a:pPr lvl="1" algn="just"/>
            <a:r>
              <a:rPr lang="zh-TW" altLang="en-US" sz="2000" dirty="0"/>
              <a:t>定期</a:t>
            </a:r>
            <a:r>
              <a:rPr lang="en-US" altLang="zh-TW" sz="2000" dirty="0"/>
              <a:t>(</a:t>
            </a:r>
            <a:r>
              <a:rPr lang="zh-TW" altLang="en-US" sz="2000" dirty="0"/>
              <a:t>每年</a:t>
            </a:r>
            <a:r>
              <a:rPr lang="en-US" altLang="zh-TW" sz="2000" dirty="0"/>
              <a:t>)</a:t>
            </a:r>
          </a:p>
          <a:p>
            <a:pPr lvl="1" algn="just"/>
            <a:r>
              <a:rPr lang="en-US" altLang="zh-TW" sz="2000" dirty="0"/>
              <a:t>BCP</a:t>
            </a:r>
            <a:r>
              <a:rPr lang="zh-TW" altLang="en-US" sz="2000" dirty="0"/>
              <a:t>有重大變更時可額外進行</a:t>
            </a:r>
          </a:p>
        </p:txBody>
      </p:sp>
    </p:spTree>
    <p:extLst>
      <p:ext uri="{BB962C8B-B14F-4D97-AF65-F5344CB8AC3E}">
        <p14:creationId xmlns:p14="http://schemas.microsoft.com/office/powerpoint/2010/main" val="25917112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全球資安威脅案例</a:t>
            </a:r>
          </a:p>
        </p:txBody>
      </p:sp>
      <p:sp>
        <p:nvSpPr>
          <p:cNvPr id="31" name="文字方塊 30">
            <a:extLst>
              <a:ext uri="{FF2B5EF4-FFF2-40B4-BE49-F238E27FC236}">
                <a16:creationId xmlns:a16="http://schemas.microsoft.com/office/drawing/2014/main" id="{B4DBF2AB-EF1E-46B2-9842-65AA545B87CB}"/>
              </a:ext>
            </a:extLst>
          </p:cNvPr>
          <p:cNvSpPr txBox="1"/>
          <p:nvPr/>
        </p:nvSpPr>
        <p:spPr>
          <a:xfrm>
            <a:off x="7060202" y="1196312"/>
            <a:ext cx="1832278" cy="584775"/>
          </a:xfrm>
          <a:prstGeom prst="rect">
            <a:avLst/>
          </a:prstGeom>
          <a:solidFill>
            <a:srgbClr val="99FF66"/>
          </a:solidFill>
        </p:spPr>
        <p:txBody>
          <a:bodyPr wrap="square" rtlCol="0">
            <a:spAutoFit/>
          </a:bodyPr>
          <a:lstStyle/>
          <a:p>
            <a:pPr algn="ctr" fontAlgn="auto">
              <a:spcBef>
                <a:spcPts val="0"/>
              </a:spcBef>
              <a:spcAft>
                <a:spcPts val="0"/>
              </a:spcAft>
              <a:defRPr/>
            </a:pPr>
            <a:r>
              <a:rPr lang="zh-TW" altLang="en-US" sz="1600" b="1" i="0" kern="0" dirty="0">
                <a:solidFill>
                  <a:srgbClr val="FF0000"/>
                </a:solidFill>
                <a:latin typeface="+mn-ea"/>
                <a:ea typeface="+mn-ea"/>
              </a:rPr>
              <a:t>物聯網</a:t>
            </a:r>
            <a:r>
              <a:rPr lang="zh-TW" altLang="en-US" sz="1600" b="1" i="0" kern="0" dirty="0">
                <a:solidFill>
                  <a:srgbClr val="000000"/>
                </a:solidFill>
                <a:latin typeface="+mn-ea"/>
                <a:ea typeface="+mn-ea"/>
              </a:rPr>
              <a:t>設備資安弱點威脅升高</a:t>
            </a:r>
          </a:p>
        </p:txBody>
      </p:sp>
      <p:sp>
        <p:nvSpPr>
          <p:cNvPr id="32" name="矩形 17">
            <a:extLst>
              <a:ext uri="{FF2B5EF4-FFF2-40B4-BE49-F238E27FC236}">
                <a16:creationId xmlns:a16="http://schemas.microsoft.com/office/drawing/2014/main" id="{7B8362BC-21DC-495D-ACF3-3F834E4709D7}"/>
              </a:ext>
            </a:extLst>
          </p:cNvPr>
          <p:cNvSpPr>
            <a:spLocks noChangeArrowheads="1"/>
          </p:cNvSpPr>
          <p:nvPr/>
        </p:nvSpPr>
        <p:spPr bwMode="auto">
          <a:xfrm>
            <a:off x="3887094" y="1199051"/>
            <a:ext cx="2053058" cy="584775"/>
          </a:xfrm>
          <a:prstGeom prst="rect">
            <a:avLst/>
          </a:prstGeom>
          <a:solidFill>
            <a:srgbClr val="CCFF99"/>
          </a:solidFill>
          <a:ln w="9525">
            <a:solidFill>
              <a:srgbClr val="BBE0E3"/>
            </a:solidFill>
            <a:miter lim="800000"/>
            <a:headEnd/>
            <a:tailEnd/>
          </a:ln>
        </p:spPr>
        <p:txBody>
          <a:bodyPr wrap="square">
            <a:spAutoFit/>
          </a:bodyPr>
          <a:lstStyle>
            <a:lvl1pPr>
              <a:defRPr kumimoji="1" sz="2400">
                <a:solidFill>
                  <a:schemeClr val="tx1"/>
                </a:solidFill>
                <a:latin typeface="Arial" panose="020B0604020202020204" pitchFamily="34" charset="0"/>
                <a:ea typeface="新細明體" panose="02020500000000000000" pitchFamily="18" charset="-120"/>
              </a:defRPr>
            </a:lvl1pPr>
            <a:lvl2pPr marL="742950" indent="-285750">
              <a:defRPr kumimoji="1" sz="2400">
                <a:solidFill>
                  <a:schemeClr val="tx1"/>
                </a:solidFill>
                <a:latin typeface="Arial" panose="020B0604020202020204" pitchFamily="34" charset="0"/>
                <a:ea typeface="新細明體" panose="02020500000000000000" pitchFamily="18" charset="-120"/>
              </a:defRPr>
            </a:lvl2pPr>
            <a:lvl3pPr marL="1143000" indent="-228600">
              <a:defRPr kumimoji="1" sz="2400">
                <a:solidFill>
                  <a:schemeClr val="tx1"/>
                </a:solidFill>
                <a:latin typeface="Arial" panose="020B0604020202020204" pitchFamily="34" charset="0"/>
                <a:ea typeface="新細明體" panose="02020500000000000000" pitchFamily="18" charset="-120"/>
              </a:defRPr>
            </a:lvl3pPr>
            <a:lvl4pPr marL="1600200" indent="-228600">
              <a:defRPr kumimoji="1" sz="2400">
                <a:solidFill>
                  <a:schemeClr val="tx1"/>
                </a:solidFill>
                <a:latin typeface="Arial" panose="020B0604020202020204" pitchFamily="34" charset="0"/>
                <a:ea typeface="新細明體" panose="02020500000000000000" pitchFamily="18" charset="-120"/>
              </a:defRPr>
            </a:lvl4pPr>
            <a:lvl5pPr marL="2057400" indent="-228600">
              <a:defRPr kumimoji="1" sz="2400">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600" b="1" i="0" kern="0" dirty="0">
                <a:solidFill>
                  <a:srgbClr val="000000"/>
                </a:solidFill>
                <a:latin typeface="+mn-ea"/>
                <a:ea typeface="+mn-ea"/>
              </a:rPr>
              <a:t>連網設備管控不佳</a:t>
            </a:r>
            <a:r>
              <a:rPr lang="en-US" altLang="zh-TW" sz="1600" b="1" i="0" kern="0" dirty="0" err="1">
                <a:solidFill>
                  <a:srgbClr val="FF0000"/>
                </a:solidFill>
                <a:latin typeface="+mn-ea"/>
                <a:ea typeface="+mn-ea"/>
              </a:rPr>
              <a:t>DDoS</a:t>
            </a:r>
            <a:r>
              <a:rPr lang="zh-TW" altLang="en-US" sz="1600" b="1" i="0" kern="0" dirty="0">
                <a:solidFill>
                  <a:srgbClr val="000000"/>
                </a:solidFill>
                <a:latin typeface="+mn-ea"/>
                <a:ea typeface="+mn-ea"/>
              </a:rPr>
              <a:t>風險上升</a:t>
            </a:r>
          </a:p>
        </p:txBody>
      </p:sp>
      <p:sp>
        <p:nvSpPr>
          <p:cNvPr id="33" name="矩形 17">
            <a:extLst>
              <a:ext uri="{FF2B5EF4-FFF2-40B4-BE49-F238E27FC236}">
                <a16:creationId xmlns:a16="http://schemas.microsoft.com/office/drawing/2014/main" id="{AFB26BF7-C4E1-4AFC-95EF-159FFF7363F9}"/>
              </a:ext>
            </a:extLst>
          </p:cNvPr>
          <p:cNvSpPr>
            <a:spLocks noChangeArrowheads="1"/>
          </p:cNvSpPr>
          <p:nvPr/>
        </p:nvSpPr>
        <p:spPr bwMode="auto">
          <a:xfrm>
            <a:off x="3070664" y="1830312"/>
            <a:ext cx="2941496" cy="1770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TW" sz="1600" b="1" i="0" dirty="0">
                <a:solidFill>
                  <a:srgbClr val="008000"/>
                </a:solidFill>
                <a:latin typeface="+mn-ea"/>
                <a:ea typeface="+mn-ea"/>
              </a:rPr>
              <a:t>2019/10</a:t>
            </a:r>
            <a:r>
              <a:rPr lang="zh-TW" altLang="en-US" sz="1600" b="1" i="0" dirty="0">
                <a:solidFill>
                  <a:srgbClr val="008000"/>
                </a:solidFill>
                <a:latin typeface="+mn-ea"/>
                <a:ea typeface="+mn-ea"/>
              </a:rPr>
              <a:t> </a:t>
            </a:r>
            <a:r>
              <a:rPr lang="en-US" altLang="zh-TW" sz="1600" b="1" i="0" dirty="0">
                <a:solidFill>
                  <a:srgbClr val="008000"/>
                </a:solidFill>
                <a:latin typeface="+mn-ea"/>
                <a:ea typeface="+mn-ea"/>
              </a:rPr>
              <a:t>51</a:t>
            </a:r>
            <a:r>
              <a:rPr lang="zh-TW" altLang="en-US" sz="1600" b="1" i="0" dirty="0">
                <a:solidFill>
                  <a:srgbClr val="008000"/>
                </a:solidFill>
                <a:latin typeface="+mn-ea"/>
                <a:ea typeface="+mn-ea"/>
              </a:rPr>
              <a:t>萬台聯網裝置的</a:t>
            </a:r>
            <a:r>
              <a:rPr lang="en-US" altLang="zh-TW" sz="1600" b="1" i="0" dirty="0">
                <a:solidFill>
                  <a:srgbClr val="008000"/>
                </a:solidFill>
                <a:latin typeface="+mn-ea"/>
                <a:ea typeface="+mn-ea"/>
              </a:rPr>
              <a:t>Telnet</a:t>
            </a:r>
            <a:r>
              <a:rPr lang="zh-TW" altLang="en-US" sz="1600" b="1" i="0" dirty="0">
                <a:solidFill>
                  <a:srgbClr val="008000"/>
                </a:solidFill>
                <a:latin typeface="+mn-ea"/>
                <a:ea typeface="+mn-ea"/>
              </a:rPr>
              <a:t>帳密被公布，史上最多</a:t>
            </a:r>
            <a:endParaRPr lang="en-US" altLang="zh-TW" sz="1600" b="1" i="0" dirty="0">
              <a:solidFill>
                <a:srgbClr val="008000"/>
              </a:solidFill>
              <a:latin typeface="+mn-ea"/>
              <a:ea typeface="+mn-ea"/>
            </a:endParaRPr>
          </a:p>
          <a:p>
            <a:r>
              <a:rPr lang="zh-TW" altLang="en-US" sz="1400" i="0" dirty="0">
                <a:latin typeface="+mn-ea"/>
                <a:ea typeface="+mn-ea"/>
              </a:rPr>
              <a:t>透過機器人程式利用預設使用者名稱、密碼，以及簡單易猜測的使用者名稱及密碼組合，來掃描連網裝置。超過</a:t>
            </a:r>
            <a:r>
              <a:rPr lang="en-US" altLang="zh-TW" sz="1400" i="0" dirty="0">
                <a:latin typeface="+mn-ea"/>
                <a:ea typeface="+mn-ea"/>
              </a:rPr>
              <a:t>51</a:t>
            </a:r>
            <a:r>
              <a:rPr lang="zh-TW" altLang="en-US" sz="1400" i="0" dirty="0">
                <a:latin typeface="+mn-ea"/>
                <a:ea typeface="+mn-ea"/>
              </a:rPr>
              <a:t>萬台伺服器、家用路由器與物聯網</a:t>
            </a:r>
            <a:r>
              <a:rPr lang="en-US" altLang="zh-TW" sz="1400" i="0" dirty="0">
                <a:latin typeface="+mn-ea"/>
                <a:ea typeface="+mn-ea"/>
              </a:rPr>
              <a:t>(IoT)</a:t>
            </a:r>
            <a:r>
              <a:rPr lang="zh-TW" altLang="en-US" sz="1400" i="0" dirty="0">
                <a:latin typeface="+mn-ea"/>
                <a:ea typeface="+mn-ea"/>
              </a:rPr>
              <a:t>裝置的</a:t>
            </a:r>
            <a:r>
              <a:rPr lang="en-US" altLang="zh-TW" sz="1400" i="0" dirty="0">
                <a:latin typeface="+mn-ea"/>
                <a:ea typeface="+mn-ea"/>
              </a:rPr>
              <a:t>Telnet</a:t>
            </a:r>
            <a:r>
              <a:rPr lang="zh-TW" altLang="en-US" sz="1400" i="0" dirty="0">
                <a:latin typeface="+mn-ea"/>
                <a:ea typeface="+mn-ea"/>
              </a:rPr>
              <a:t>服務登入資訊，被公布於駭客論壇上，可能遭用於</a:t>
            </a:r>
            <a:r>
              <a:rPr lang="en-US" altLang="zh-TW" sz="1400" i="0" dirty="0" err="1">
                <a:latin typeface="+mn-ea"/>
                <a:ea typeface="+mn-ea"/>
              </a:rPr>
              <a:t>DDoS</a:t>
            </a:r>
            <a:r>
              <a:rPr lang="zh-TW" altLang="en-US" sz="1400" i="0" dirty="0">
                <a:latin typeface="+mn-ea"/>
                <a:ea typeface="+mn-ea"/>
              </a:rPr>
              <a:t>攻擊</a:t>
            </a:r>
            <a:endParaRPr lang="en-US" altLang="zh-TW" sz="1400" i="0" dirty="0">
              <a:latin typeface="+mn-ea"/>
              <a:ea typeface="+mn-ea"/>
            </a:endParaRPr>
          </a:p>
        </p:txBody>
      </p:sp>
      <p:sp>
        <p:nvSpPr>
          <p:cNvPr id="34" name="矩形 33">
            <a:extLst>
              <a:ext uri="{FF2B5EF4-FFF2-40B4-BE49-F238E27FC236}">
                <a16:creationId xmlns:a16="http://schemas.microsoft.com/office/drawing/2014/main" id="{A2E11FFC-8C7C-4001-91BB-A0723B7BD5D3}"/>
              </a:ext>
            </a:extLst>
          </p:cNvPr>
          <p:cNvSpPr>
            <a:spLocks noChangeArrowheads="1"/>
          </p:cNvSpPr>
          <p:nvPr/>
        </p:nvSpPr>
        <p:spPr bwMode="auto">
          <a:xfrm>
            <a:off x="73891" y="1830313"/>
            <a:ext cx="2985941" cy="17705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TW" sz="1600" b="1" i="0" dirty="0">
                <a:solidFill>
                  <a:srgbClr val="008000"/>
                </a:solidFill>
                <a:latin typeface="+mn-ea"/>
                <a:ea typeface="+mn-ea"/>
              </a:rPr>
              <a:t>2020/05 </a:t>
            </a:r>
            <a:r>
              <a:rPr lang="zh-TW" altLang="en-US" sz="1600" b="1" i="0" dirty="0">
                <a:solidFill>
                  <a:srgbClr val="008000"/>
                </a:solidFill>
                <a:latin typeface="+mn-ea"/>
                <a:ea typeface="+mn-ea"/>
              </a:rPr>
              <a:t>美國國土安全部發現多個醫療研究機構遭</a:t>
            </a:r>
            <a:r>
              <a:rPr lang="en-US" altLang="zh-TW" sz="1600" b="1" i="0" dirty="0">
                <a:solidFill>
                  <a:srgbClr val="008000"/>
                </a:solidFill>
                <a:latin typeface="+mn-ea"/>
                <a:ea typeface="+mn-ea"/>
              </a:rPr>
              <a:t>APT</a:t>
            </a:r>
            <a:r>
              <a:rPr lang="zh-TW" altLang="en-US" sz="1600" b="1" i="0" dirty="0">
                <a:solidFill>
                  <a:srgbClr val="008000"/>
                </a:solidFill>
                <a:latin typeface="+mn-ea"/>
                <a:ea typeface="+mn-ea"/>
              </a:rPr>
              <a:t>攻擊</a:t>
            </a:r>
          </a:p>
          <a:p>
            <a:r>
              <a:rPr lang="zh-TW" altLang="en-US" sz="1400" i="0" dirty="0">
                <a:latin typeface="+mn-ea"/>
                <a:ea typeface="+mn-ea"/>
              </a:rPr>
              <a:t>美國國土安全部與英國國家網路安全中心聯合發布警告，已知有多個藥廠、醫學研究機構及大學等單位遭</a:t>
            </a:r>
            <a:r>
              <a:rPr lang="en-US" altLang="zh-TW" sz="1400" i="0" dirty="0">
                <a:latin typeface="+mn-ea"/>
                <a:ea typeface="+mn-ea"/>
              </a:rPr>
              <a:t>APT</a:t>
            </a:r>
            <a:r>
              <a:rPr lang="zh-TW" altLang="en-US" sz="1400" i="0" dirty="0">
                <a:latin typeface="+mn-ea"/>
                <a:ea typeface="+mn-ea"/>
              </a:rPr>
              <a:t>攻擊，且受害單位均與新冠肺炎</a:t>
            </a:r>
            <a:r>
              <a:rPr lang="en-US" altLang="zh-TW" sz="1400" i="0" dirty="0">
                <a:latin typeface="+mn-ea"/>
                <a:ea typeface="+mn-ea"/>
              </a:rPr>
              <a:t>(COVID-19)</a:t>
            </a:r>
            <a:r>
              <a:rPr lang="zh-TW" altLang="en-US" sz="1400" i="0" dirty="0">
                <a:latin typeface="+mn-ea"/>
                <a:ea typeface="+mn-ea"/>
              </a:rPr>
              <a:t>有關，推測是駭客欲取得相關單位對新冠肺炎的研究成果</a:t>
            </a:r>
            <a:endParaRPr lang="en-US" altLang="zh-TW" sz="1400" i="0" dirty="0">
              <a:latin typeface="+mn-ea"/>
              <a:ea typeface="+mn-ea"/>
            </a:endParaRPr>
          </a:p>
        </p:txBody>
      </p:sp>
      <p:sp>
        <p:nvSpPr>
          <p:cNvPr id="35" name="矩形 17">
            <a:extLst>
              <a:ext uri="{FF2B5EF4-FFF2-40B4-BE49-F238E27FC236}">
                <a16:creationId xmlns:a16="http://schemas.microsoft.com/office/drawing/2014/main" id="{678B71C1-A2A3-4176-9912-A8891773D092}"/>
              </a:ext>
            </a:extLst>
          </p:cNvPr>
          <p:cNvSpPr>
            <a:spLocks noChangeArrowheads="1"/>
          </p:cNvSpPr>
          <p:nvPr/>
        </p:nvSpPr>
        <p:spPr bwMode="auto">
          <a:xfrm>
            <a:off x="971600" y="3982723"/>
            <a:ext cx="1964953" cy="584775"/>
          </a:xfrm>
          <a:prstGeom prst="rect">
            <a:avLst/>
          </a:prstGeom>
          <a:solidFill>
            <a:srgbClr val="333399">
              <a:lumMod val="40000"/>
              <a:lumOff val="60000"/>
            </a:srgbClr>
          </a:solidFill>
          <a:ln w="9525">
            <a:solidFill>
              <a:srgbClr val="BBE0E3"/>
            </a:solidFill>
            <a:miter lim="800000"/>
            <a:headEnd/>
            <a:tailEnd/>
          </a:ln>
        </p:spPr>
        <p:txBody>
          <a:bodyPr wrap="square">
            <a:spAutoFit/>
          </a:bodyPr>
          <a:lstStyle/>
          <a:p>
            <a:pPr algn="ctr" fontAlgn="auto">
              <a:spcBef>
                <a:spcPts val="0"/>
              </a:spcBef>
              <a:spcAft>
                <a:spcPts val="0"/>
              </a:spcAft>
              <a:defRPr/>
            </a:pPr>
            <a:r>
              <a:rPr lang="zh-TW" altLang="en-US" sz="1600" b="1" i="0" kern="0" dirty="0">
                <a:solidFill>
                  <a:srgbClr val="FF0000"/>
                </a:solidFill>
                <a:latin typeface="+mn-ea"/>
                <a:ea typeface="+mn-ea"/>
                <a:cs typeface="Times New Roman" pitchFamily="18" charset="0"/>
              </a:rPr>
              <a:t>關鍵資訊基礎設施</a:t>
            </a:r>
            <a:r>
              <a:rPr lang="zh-TW" altLang="en-US" sz="1600" b="1" i="0" kern="0" dirty="0">
                <a:solidFill>
                  <a:srgbClr val="000000"/>
                </a:solidFill>
                <a:latin typeface="+mn-ea"/>
                <a:ea typeface="+mn-ea"/>
                <a:cs typeface="Times New Roman" pitchFamily="18" charset="0"/>
              </a:rPr>
              <a:t>資安風險倍增</a:t>
            </a:r>
            <a:endParaRPr lang="en-US" altLang="zh-TW" sz="1600" b="1" i="0" kern="0" dirty="0">
              <a:solidFill>
                <a:srgbClr val="000000"/>
              </a:solidFill>
              <a:latin typeface="+mn-ea"/>
              <a:ea typeface="+mn-ea"/>
              <a:cs typeface="Times New Roman" pitchFamily="18" charset="0"/>
            </a:endParaRPr>
          </a:p>
        </p:txBody>
      </p:sp>
      <p:sp>
        <p:nvSpPr>
          <p:cNvPr id="36" name="文字方塊 35">
            <a:extLst>
              <a:ext uri="{FF2B5EF4-FFF2-40B4-BE49-F238E27FC236}">
                <a16:creationId xmlns:a16="http://schemas.microsoft.com/office/drawing/2014/main" id="{2909DBF4-29C5-42A3-AE48-6B140B8C9BAD}"/>
              </a:ext>
            </a:extLst>
          </p:cNvPr>
          <p:cNvSpPr txBox="1"/>
          <p:nvPr/>
        </p:nvSpPr>
        <p:spPr>
          <a:xfrm>
            <a:off x="6012159" y="1830310"/>
            <a:ext cx="3057949" cy="177052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TW"/>
            </a:defPPr>
            <a:lvl1pPr>
              <a:defRPr sz="1600" b="1" i="0">
                <a:latin typeface="+mn-ea"/>
                <a:ea typeface="+mn-ea"/>
              </a:defRPr>
            </a:lvl1pPr>
          </a:lstStyle>
          <a:p>
            <a:r>
              <a:rPr lang="en-US" altLang="zh-TW" dirty="0">
                <a:solidFill>
                  <a:srgbClr val="008000"/>
                </a:solidFill>
              </a:rPr>
              <a:t>2020/02</a:t>
            </a:r>
            <a:r>
              <a:rPr lang="zh-TW" altLang="en-US" dirty="0">
                <a:solidFill>
                  <a:srgbClr val="008000"/>
                </a:solidFill>
              </a:rPr>
              <a:t> </a:t>
            </a:r>
            <a:r>
              <a:rPr lang="en-US" altLang="zh-TW" dirty="0">
                <a:solidFill>
                  <a:srgbClr val="008000"/>
                </a:solidFill>
              </a:rPr>
              <a:t>Philips</a:t>
            </a:r>
            <a:r>
              <a:rPr lang="zh-TW" altLang="en-US" dirty="0">
                <a:solidFill>
                  <a:srgbClr val="008000"/>
                </a:solidFill>
              </a:rPr>
              <a:t>智慧燈泡漏洞將允許駭客滲透用戶網路</a:t>
            </a:r>
            <a:endParaRPr lang="en-US" altLang="zh-TW" dirty="0">
              <a:solidFill>
                <a:srgbClr val="008000"/>
              </a:solidFill>
            </a:endParaRPr>
          </a:p>
          <a:p>
            <a:r>
              <a:rPr lang="en-US" altLang="zh-TW" sz="1400" b="0" dirty="0"/>
              <a:t>3</a:t>
            </a:r>
            <a:r>
              <a:rPr lang="zh-TW" altLang="en-US" sz="1400" b="0" dirty="0"/>
              <a:t>年前已證實可透過</a:t>
            </a:r>
            <a:r>
              <a:rPr lang="en-US" altLang="zh-TW" sz="1400" b="0" dirty="0"/>
              <a:t>Wi-Fi</a:t>
            </a:r>
            <a:r>
              <a:rPr lang="zh-TW" altLang="en-US" sz="1400" b="0" dirty="0"/>
              <a:t>或</a:t>
            </a:r>
            <a:r>
              <a:rPr lang="en-US" altLang="zh-TW" sz="1400" b="0" dirty="0"/>
              <a:t>ZigBee</a:t>
            </a:r>
            <a:r>
              <a:rPr lang="zh-TW" altLang="en-US" sz="1400" b="0" dirty="0"/>
              <a:t>協定入侵並控制智慧燈泡，現研究人員發現能利用負責控制智慧燈泡的橋接器裝置</a:t>
            </a:r>
            <a:r>
              <a:rPr lang="en-US" altLang="zh-TW" sz="1400" b="0" dirty="0"/>
              <a:t>CVE-2020-6007</a:t>
            </a:r>
            <a:r>
              <a:rPr lang="zh-TW" altLang="en-US" sz="1400" b="0" dirty="0"/>
              <a:t>漏洞，進一步駭入住家或辦公室網路</a:t>
            </a:r>
            <a:endParaRPr lang="en-US" altLang="zh-TW" sz="1400" b="0" dirty="0"/>
          </a:p>
          <a:p>
            <a:endParaRPr lang="en-US" altLang="zh-TW" sz="1200" b="0" dirty="0"/>
          </a:p>
        </p:txBody>
      </p:sp>
      <p:grpSp>
        <p:nvGrpSpPr>
          <p:cNvPr id="38" name="群組 37">
            <a:extLst>
              <a:ext uri="{FF2B5EF4-FFF2-40B4-BE49-F238E27FC236}">
                <a16:creationId xmlns:a16="http://schemas.microsoft.com/office/drawing/2014/main" id="{3486EAA1-49DC-453F-825B-C863B54690D9}"/>
              </a:ext>
            </a:extLst>
          </p:cNvPr>
          <p:cNvGrpSpPr/>
          <p:nvPr/>
        </p:nvGrpSpPr>
        <p:grpSpPr>
          <a:xfrm>
            <a:off x="6091423" y="1201721"/>
            <a:ext cx="1037734" cy="569832"/>
            <a:chOff x="6385040" y="1801322"/>
            <a:chExt cx="2264828" cy="1243644"/>
          </a:xfrm>
        </p:grpSpPr>
        <p:pic>
          <p:nvPicPr>
            <p:cNvPr id="39" name="圖片 38">
              <a:extLst>
                <a:ext uri="{FF2B5EF4-FFF2-40B4-BE49-F238E27FC236}">
                  <a16:creationId xmlns:a16="http://schemas.microsoft.com/office/drawing/2014/main" id="{72D41058-CD1E-4D9A-8269-8AD1D7597732}"/>
                </a:ext>
              </a:extLst>
            </p:cNvPr>
            <p:cNvPicPr>
              <a:picLocks noChangeAspect="1"/>
            </p:cNvPicPr>
            <p:nvPr/>
          </p:nvPicPr>
          <p:blipFill>
            <a:blip r:embed="rId3"/>
            <a:stretch>
              <a:fillRect/>
            </a:stretch>
          </p:blipFill>
          <p:spPr>
            <a:xfrm>
              <a:off x="6385040" y="1801322"/>
              <a:ext cx="2243611" cy="1243644"/>
            </a:xfrm>
            <a:prstGeom prst="rect">
              <a:avLst/>
            </a:prstGeom>
            <a:solidFill>
              <a:srgbClr val="CCFF99"/>
            </a:solidFill>
            <a:ln w="9525">
              <a:solidFill>
                <a:srgbClr val="BBE0E3"/>
              </a:solidFill>
              <a:miter lim="800000"/>
              <a:headEnd/>
              <a:tailEnd/>
            </a:ln>
          </p:spPr>
        </p:pic>
        <p:pic>
          <p:nvPicPr>
            <p:cNvPr id="40" name="圖片 39">
              <a:extLst>
                <a:ext uri="{FF2B5EF4-FFF2-40B4-BE49-F238E27FC236}">
                  <a16:creationId xmlns:a16="http://schemas.microsoft.com/office/drawing/2014/main" id="{A6693A60-D6B8-4AD1-BABE-58842C209C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22142" y="1801322"/>
              <a:ext cx="1027726" cy="326432"/>
            </a:xfrm>
            <a:prstGeom prst="rect">
              <a:avLst/>
            </a:prstGeom>
            <a:solidFill>
              <a:srgbClr val="CCFF99"/>
            </a:solidFill>
            <a:ln w="9525">
              <a:solidFill>
                <a:srgbClr val="BBE0E3"/>
              </a:solidFill>
              <a:miter lim="800000"/>
              <a:headEnd/>
              <a:tailEnd/>
            </a:ln>
          </p:spPr>
        </p:pic>
      </p:grpSp>
      <p:sp>
        <p:nvSpPr>
          <p:cNvPr id="41" name="矩形 15">
            <a:extLst>
              <a:ext uri="{FF2B5EF4-FFF2-40B4-BE49-F238E27FC236}">
                <a16:creationId xmlns:a16="http://schemas.microsoft.com/office/drawing/2014/main" id="{309736E3-DBB6-45E1-90B8-7750E504DFE6}"/>
              </a:ext>
            </a:extLst>
          </p:cNvPr>
          <p:cNvSpPr>
            <a:spLocks noChangeArrowheads="1"/>
          </p:cNvSpPr>
          <p:nvPr/>
        </p:nvSpPr>
        <p:spPr bwMode="auto">
          <a:xfrm>
            <a:off x="6985743" y="3989361"/>
            <a:ext cx="2024508" cy="584775"/>
          </a:xfrm>
          <a:prstGeom prst="rect">
            <a:avLst/>
          </a:prstGeom>
          <a:solidFill>
            <a:srgbClr val="D1D100"/>
          </a:solidFill>
          <a:ln w="9525">
            <a:solidFill>
              <a:srgbClr val="BBE0E3"/>
            </a:solidFill>
            <a:miter lim="800000"/>
            <a:headEnd/>
            <a:tailEnd/>
          </a:ln>
        </p:spPr>
        <p:txBody>
          <a:bodyPr wrap="square">
            <a:spAutoFit/>
          </a:bodyPr>
          <a:lstStyle>
            <a:lvl1pPr defTabSz="800100">
              <a:defRPr kumimoji="1" sz="2400">
                <a:solidFill>
                  <a:schemeClr val="tx1"/>
                </a:solidFill>
                <a:latin typeface="Arial" panose="020B0604020202020204" pitchFamily="34" charset="0"/>
                <a:ea typeface="新細明體" panose="02020500000000000000" pitchFamily="18" charset="-120"/>
              </a:defRPr>
            </a:lvl1pPr>
            <a:lvl2pPr marL="742950" indent="-285750" defTabSz="800100">
              <a:defRPr kumimoji="1" sz="2400">
                <a:solidFill>
                  <a:schemeClr val="tx1"/>
                </a:solidFill>
                <a:latin typeface="Arial" panose="020B0604020202020204" pitchFamily="34" charset="0"/>
                <a:ea typeface="新細明體" panose="02020500000000000000" pitchFamily="18" charset="-120"/>
              </a:defRPr>
            </a:lvl2pPr>
            <a:lvl3pPr marL="1143000" indent="-228600" defTabSz="800100">
              <a:defRPr kumimoji="1" sz="2400">
                <a:solidFill>
                  <a:schemeClr val="tx1"/>
                </a:solidFill>
                <a:latin typeface="Arial" panose="020B0604020202020204" pitchFamily="34" charset="0"/>
                <a:ea typeface="新細明體" panose="02020500000000000000" pitchFamily="18" charset="-120"/>
              </a:defRPr>
            </a:lvl3pPr>
            <a:lvl4pPr marL="1600200" indent="-228600" defTabSz="800100">
              <a:defRPr kumimoji="1" sz="2400">
                <a:solidFill>
                  <a:schemeClr val="tx1"/>
                </a:solidFill>
                <a:latin typeface="Arial" panose="020B0604020202020204" pitchFamily="34" charset="0"/>
                <a:ea typeface="新細明體" panose="02020500000000000000" pitchFamily="18" charset="-120"/>
              </a:defRPr>
            </a:lvl4pPr>
            <a:lvl5pPr marL="2057400" indent="-228600" defTabSz="800100">
              <a:defRPr kumimoji="1" sz="2400">
                <a:solidFill>
                  <a:schemeClr val="tx1"/>
                </a:solidFill>
                <a:latin typeface="Arial" panose="020B0604020202020204" pitchFamily="34" charset="0"/>
                <a:ea typeface="新細明體" panose="02020500000000000000" pitchFamily="18" charset="-120"/>
              </a:defRPr>
            </a:lvl5pPr>
            <a:lvl6pPr marL="2514600" indent="-228600" defTabSz="800100" fontAlgn="base">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2971800" indent="-228600" defTabSz="800100" fontAlgn="base">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3429000" indent="-228600" defTabSz="800100" fontAlgn="base">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3886200" indent="-228600" defTabSz="800100" fontAlgn="base">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defTabSz="914400" fontAlgn="auto">
              <a:spcBef>
                <a:spcPts val="0"/>
              </a:spcBef>
              <a:spcAft>
                <a:spcPts val="0"/>
              </a:spcAft>
              <a:defRPr/>
            </a:pPr>
            <a:r>
              <a:rPr lang="zh-TW" altLang="en-US" sz="1600" b="1" i="0" kern="0" dirty="0">
                <a:solidFill>
                  <a:srgbClr val="000000"/>
                </a:solidFill>
                <a:latin typeface="+mn-ea"/>
                <a:ea typeface="+mn-ea"/>
                <a:cs typeface="Times New Roman" pitchFamily="18" charset="0"/>
              </a:rPr>
              <a:t>資安</a:t>
            </a:r>
            <a:r>
              <a:rPr lang="en-US" altLang="zh-TW" sz="1600" b="1" i="0" kern="0" dirty="0">
                <a:solidFill>
                  <a:srgbClr val="000000"/>
                </a:solidFill>
                <a:latin typeface="+mn-ea"/>
                <a:ea typeface="+mn-ea"/>
                <a:cs typeface="Times New Roman" pitchFamily="18" charset="0"/>
              </a:rPr>
              <a:t>(</a:t>
            </a:r>
            <a:r>
              <a:rPr lang="zh-TW" altLang="en-US" sz="1600" b="1" i="0" kern="0" dirty="0">
                <a:solidFill>
                  <a:srgbClr val="000000"/>
                </a:solidFill>
                <a:latin typeface="+mn-ea"/>
                <a:ea typeface="+mn-ea"/>
                <a:cs typeface="Times New Roman" pitchFamily="18" charset="0"/>
              </a:rPr>
              <a:t>訊</a:t>
            </a:r>
            <a:r>
              <a:rPr lang="en-US" altLang="zh-TW" sz="1600" b="1" i="0" kern="0" dirty="0">
                <a:solidFill>
                  <a:srgbClr val="000000"/>
                </a:solidFill>
                <a:latin typeface="+mn-ea"/>
                <a:ea typeface="+mn-ea"/>
                <a:cs typeface="Times New Roman" pitchFamily="18" charset="0"/>
              </a:rPr>
              <a:t>)</a:t>
            </a:r>
            <a:r>
              <a:rPr lang="zh-TW" altLang="en-US" sz="1600" b="1" i="0" kern="0" dirty="0">
                <a:solidFill>
                  <a:srgbClr val="000000"/>
                </a:solidFill>
                <a:latin typeface="+mn-ea"/>
                <a:ea typeface="+mn-ea"/>
                <a:cs typeface="Times New Roman" pitchFamily="18" charset="0"/>
              </a:rPr>
              <a:t>供應商持續遭駭破壞</a:t>
            </a:r>
            <a:r>
              <a:rPr lang="zh-TW" altLang="en-US" sz="1600" b="1" i="0" kern="0" dirty="0">
                <a:solidFill>
                  <a:srgbClr val="FF0000"/>
                </a:solidFill>
                <a:latin typeface="+mn-ea"/>
                <a:ea typeface="+mn-ea"/>
                <a:cs typeface="Times New Roman" pitchFamily="18" charset="0"/>
              </a:rPr>
              <a:t>供應鏈安全</a:t>
            </a:r>
          </a:p>
        </p:txBody>
      </p:sp>
      <p:sp>
        <p:nvSpPr>
          <p:cNvPr id="42" name="矩形 41">
            <a:extLst>
              <a:ext uri="{FF2B5EF4-FFF2-40B4-BE49-F238E27FC236}">
                <a16:creationId xmlns:a16="http://schemas.microsoft.com/office/drawing/2014/main" id="{CA75059C-964D-49AB-A2A3-D77BF2CE5A49}"/>
              </a:ext>
            </a:extLst>
          </p:cNvPr>
          <p:cNvSpPr>
            <a:spLocks noChangeArrowheads="1"/>
          </p:cNvSpPr>
          <p:nvPr/>
        </p:nvSpPr>
        <p:spPr bwMode="auto">
          <a:xfrm>
            <a:off x="3925386" y="4003009"/>
            <a:ext cx="2053059" cy="584775"/>
          </a:xfrm>
          <a:prstGeom prst="rect">
            <a:avLst/>
          </a:prstGeom>
          <a:solidFill>
            <a:srgbClr val="FFCCFF"/>
          </a:solid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600" b="1" i="0" kern="0" dirty="0">
                <a:solidFill>
                  <a:srgbClr val="000000"/>
                </a:solidFill>
                <a:latin typeface="+mn-ea"/>
                <a:ea typeface="+mn-ea"/>
                <a:cs typeface="Times New Roman" pitchFamily="18" charset="0"/>
              </a:rPr>
              <a:t>網路與經濟罪犯影響</a:t>
            </a:r>
            <a:r>
              <a:rPr lang="zh-TW" altLang="en-US" sz="1600" b="1" i="0" kern="0" dirty="0">
                <a:solidFill>
                  <a:srgbClr val="FF0000"/>
                </a:solidFill>
                <a:latin typeface="+mn-ea"/>
                <a:ea typeface="+mn-ea"/>
                <a:cs typeface="Times New Roman" pitchFamily="18" charset="0"/>
              </a:rPr>
              <a:t>電子商務與金融</a:t>
            </a:r>
            <a:r>
              <a:rPr lang="zh-TW" altLang="en-US" sz="1600" b="1" i="0" kern="0" dirty="0">
                <a:solidFill>
                  <a:srgbClr val="000000"/>
                </a:solidFill>
                <a:latin typeface="+mn-ea"/>
                <a:ea typeface="+mn-ea"/>
                <a:cs typeface="Times New Roman" pitchFamily="18" charset="0"/>
              </a:rPr>
              <a:t>運作</a:t>
            </a:r>
            <a:endParaRPr kumimoji="1" lang="zh-TW" altLang="en-US" sz="1600" b="1" i="0" u="none" strike="noStrike" kern="0" cap="none" spc="0" normalizeH="0" baseline="0" noProof="0" dirty="0">
              <a:ln>
                <a:noFill/>
              </a:ln>
              <a:solidFill>
                <a:srgbClr val="000000"/>
              </a:solidFill>
              <a:effectLst/>
              <a:uLnTx/>
              <a:uFillTx/>
              <a:latin typeface="+mn-ea"/>
              <a:ea typeface="+mn-ea"/>
              <a:cs typeface="Times New Roman" pitchFamily="18" charset="0"/>
            </a:endParaRPr>
          </a:p>
        </p:txBody>
      </p:sp>
      <p:grpSp>
        <p:nvGrpSpPr>
          <p:cNvPr id="43" name="群組 42">
            <a:extLst>
              <a:ext uri="{FF2B5EF4-FFF2-40B4-BE49-F238E27FC236}">
                <a16:creationId xmlns:a16="http://schemas.microsoft.com/office/drawing/2014/main" id="{0B6D9AC6-F9EF-47C4-B2D6-3E227083A153}"/>
              </a:ext>
            </a:extLst>
          </p:cNvPr>
          <p:cNvGrpSpPr/>
          <p:nvPr/>
        </p:nvGrpSpPr>
        <p:grpSpPr>
          <a:xfrm>
            <a:off x="2987824" y="1182238"/>
            <a:ext cx="937562" cy="589122"/>
            <a:chOff x="3408426" y="1671878"/>
            <a:chExt cx="2243694" cy="1409836"/>
          </a:xfrm>
        </p:grpSpPr>
        <p:pic>
          <p:nvPicPr>
            <p:cNvPr id="44" name="圖片 43">
              <a:extLst>
                <a:ext uri="{FF2B5EF4-FFF2-40B4-BE49-F238E27FC236}">
                  <a16:creationId xmlns:a16="http://schemas.microsoft.com/office/drawing/2014/main" id="{74B398ED-AC31-435B-A31B-8F7A5A79037E}"/>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23534" y="1728842"/>
              <a:ext cx="2028586" cy="1352872"/>
            </a:xfrm>
            <a:prstGeom prst="rect">
              <a:avLst/>
            </a:prstGeom>
            <a:ln>
              <a:noFill/>
            </a:ln>
            <a:effectLst>
              <a:outerShdw blurRad="292100" dist="139700" dir="2700000" algn="tl" rotWithShape="0">
                <a:srgbClr val="333333">
                  <a:alpha val="65000"/>
                </a:srgbClr>
              </a:outerShdw>
            </a:effectLst>
          </p:spPr>
        </p:pic>
        <p:pic>
          <p:nvPicPr>
            <p:cNvPr id="45" name="圖片 44" descr="p-trans.gif">
              <a:extLst>
                <a:ext uri="{FF2B5EF4-FFF2-40B4-BE49-F238E27FC236}">
                  <a16:creationId xmlns:a16="http://schemas.microsoft.com/office/drawing/2014/main" id="{43C05B0F-DD98-4956-9A7D-E496B740577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408426" y="1671878"/>
              <a:ext cx="669799" cy="644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矩形 45">
            <a:extLst>
              <a:ext uri="{FF2B5EF4-FFF2-40B4-BE49-F238E27FC236}">
                <a16:creationId xmlns:a16="http://schemas.microsoft.com/office/drawing/2014/main" id="{AF5BB788-E024-4D8A-A30D-03809AE96364}"/>
              </a:ext>
            </a:extLst>
          </p:cNvPr>
          <p:cNvSpPr>
            <a:spLocks noChangeArrowheads="1"/>
          </p:cNvSpPr>
          <p:nvPr/>
        </p:nvSpPr>
        <p:spPr bwMode="auto">
          <a:xfrm>
            <a:off x="971600" y="1203404"/>
            <a:ext cx="1915567" cy="584775"/>
          </a:xfrm>
          <a:prstGeom prst="rect">
            <a:avLst/>
          </a:prstGeom>
          <a:solidFill>
            <a:srgbClr val="66FFFF"/>
          </a:solidFill>
          <a:ln w="9525">
            <a:solidFill>
              <a:srgbClr val="BBE0E3"/>
            </a:solidFill>
            <a:miter lim="800000"/>
            <a:headEnd/>
            <a:tailEnd/>
          </a:ln>
          <a:effectLst>
            <a:outerShdw blurRad="63500" dist="38100" dir="2700000" algn="tl" rotWithShape="0">
              <a:srgbClr val="000000">
                <a:alpha val="39999"/>
              </a:srgb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600" b="1" i="0" kern="0" dirty="0">
                <a:solidFill>
                  <a:srgbClr val="FF0000"/>
                </a:solidFill>
                <a:latin typeface="+mn-ea"/>
                <a:ea typeface="+mn-ea"/>
                <a:cs typeface="新細明體" charset="0"/>
              </a:rPr>
              <a:t>進階持續威脅</a:t>
            </a:r>
            <a:r>
              <a:rPr lang="zh-TW" altLang="en-US" sz="1600" b="1" i="0" kern="0" dirty="0">
                <a:solidFill>
                  <a:srgbClr val="000000"/>
                </a:solidFill>
                <a:latin typeface="+mn-ea"/>
                <a:ea typeface="+mn-ea"/>
                <a:cs typeface="新細明體" charset="0"/>
              </a:rPr>
              <a:t>攻擊竊取機密資料</a:t>
            </a:r>
            <a:endParaRPr kumimoji="1" lang="zh-TW" altLang="en-US" sz="1600" b="1" i="0" u="none" strike="noStrike" kern="0" cap="none" spc="0" normalizeH="0" baseline="0" noProof="0" dirty="0">
              <a:ln>
                <a:noFill/>
              </a:ln>
              <a:solidFill>
                <a:srgbClr val="000000"/>
              </a:solidFill>
              <a:effectLst/>
              <a:uLnTx/>
              <a:uFillTx/>
              <a:latin typeface="+mn-ea"/>
              <a:ea typeface="+mn-ea"/>
              <a:cs typeface="新細明體" charset="0"/>
            </a:endParaRPr>
          </a:p>
        </p:txBody>
      </p:sp>
      <p:grpSp>
        <p:nvGrpSpPr>
          <p:cNvPr id="58" name="群組 57">
            <a:extLst>
              <a:ext uri="{FF2B5EF4-FFF2-40B4-BE49-F238E27FC236}">
                <a16:creationId xmlns:a16="http://schemas.microsoft.com/office/drawing/2014/main" id="{E90D926F-AC83-417C-BB89-3B838717A281}"/>
              </a:ext>
            </a:extLst>
          </p:cNvPr>
          <p:cNvGrpSpPr/>
          <p:nvPr/>
        </p:nvGrpSpPr>
        <p:grpSpPr>
          <a:xfrm>
            <a:off x="180288" y="1195295"/>
            <a:ext cx="863320" cy="539706"/>
            <a:chOff x="386350" y="1628800"/>
            <a:chExt cx="2533858" cy="1584046"/>
          </a:xfrm>
        </p:grpSpPr>
        <p:pic>
          <p:nvPicPr>
            <p:cNvPr id="59" name="圖片 58">
              <a:extLst>
                <a:ext uri="{FF2B5EF4-FFF2-40B4-BE49-F238E27FC236}">
                  <a16:creationId xmlns:a16="http://schemas.microsoft.com/office/drawing/2014/main" id="{365FE4B3-A961-4136-A3C7-DA252AE6F8E0}"/>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97708" y="1964538"/>
              <a:ext cx="2117321" cy="1248308"/>
            </a:xfrm>
            <a:prstGeom prst="rect">
              <a:avLst/>
            </a:prstGeom>
            <a:solidFill>
              <a:srgbClr val="000000"/>
            </a:solidFill>
            <a:ln w="38100">
              <a:solidFill>
                <a:srgbClr val="FFFFFF"/>
              </a:solidFill>
              <a:miter lim="800000"/>
              <a:headEnd/>
              <a:tailEnd/>
            </a:ln>
            <a:effectLst>
              <a:outerShdw blurRad="40000" dist="101600" dir="2399997" rotWithShape="0">
                <a:srgbClr val="808080">
                  <a:alpha val="37999"/>
                </a:srgbClr>
              </a:outerShdw>
            </a:effectLst>
          </p:spPr>
        </p:pic>
        <p:pic>
          <p:nvPicPr>
            <p:cNvPr id="60" name="圖片 59" descr="p-trans.gif">
              <a:extLst>
                <a:ext uri="{FF2B5EF4-FFF2-40B4-BE49-F238E27FC236}">
                  <a16:creationId xmlns:a16="http://schemas.microsoft.com/office/drawing/2014/main" id="{091C2646-1A47-4A15-A736-E506F4296EB8}"/>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86350" y="1668664"/>
              <a:ext cx="1299791" cy="47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圖片 60" descr="p-trans.gif">
              <a:extLst>
                <a:ext uri="{FF2B5EF4-FFF2-40B4-BE49-F238E27FC236}">
                  <a16:creationId xmlns:a16="http://schemas.microsoft.com/office/drawing/2014/main" id="{FBAFF70F-318D-4204-A6E4-8DE1F851B27F}"/>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087616" y="1628800"/>
              <a:ext cx="832592" cy="490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圖片 61">
              <a:extLst>
                <a:ext uri="{FF2B5EF4-FFF2-40B4-BE49-F238E27FC236}">
                  <a16:creationId xmlns:a16="http://schemas.microsoft.com/office/drawing/2014/main" id="{21870F05-E999-4FF1-AAF3-5A2292CF2C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0883" y="1905850"/>
              <a:ext cx="488749" cy="426267"/>
            </a:xfrm>
            <a:prstGeom prst="rect">
              <a:avLst/>
            </a:prstGeom>
          </p:spPr>
        </p:pic>
        <p:pic>
          <p:nvPicPr>
            <p:cNvPr id="63" name="圖片 62">
              <a:extLst>
                <a:ext uri="{FF2B5EF4-FFF2-40B4-BE49-F238E27FC236}">
                  <a16:creationId xmlns:a16="http://schemas.microsoft.com/office/drawing/2014/main" id="{F4D03D0E-9A33-4184-BA57-8DC90A6A049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36245" y="1832505"/>
              <a:ext cx="745360" cy="210318"/>
            </a:xfrm>
            <a:prstGeom prst="rect">
              <a:avLst/>
            </a:prstGeom>
          </p:spPr>
        </p:pic>
      </p:grpSp>
      <p:pic>
        <p:nvPicPr>
          <p:cNvPr id="66" name="Picture 2">
            <a:extLst>
              <a:ext uri="{FF2B5EF4-FFF2-40B4-BE49-F238E27FC236}">
                <a16:creationId xmlns:a16="http://schemas.microsoft.com/office/drawing/2014/main" id="{9077A532-AFB5-42CB-877B-75700C878AA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80288" y="3982723"/>
            <a:ext cx="883435" cy="605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3">
            <a:extLst>
              <a:ext uri="{FF2B5EF4-FFF2-40B4-BE49-F238E27FC236}">
                <a16:creationId xmlns:a16="http://schemas.microsoft.com/office/drawing/2014/main" id="{52337767-EA1C-416C-9BB7-1D278B42F9D3}"/>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018560" y="3876300"/>
            <a:ext cx="1019467" cy="90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a:extLst>
              <a:ext uri="{FF2B5EF4-FFF2-40B4-BE49-F238E27FC236}">
                <a16:creationId xmlns:a16="http://schemas.microsoft.com/office/drawing/2014/main" id="{E7259EA9-63BD-43CA-B689-26CA5CC4171F}"/>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089208" y="3998969"/>
            <a:ext cx="996621" cy="605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矩形 68">
            <a:extLst>
              <a:ext uri="{FF2B5EF4-FFF2-40B4-BE49-F238E27FC236}">
                <a16:creationId xmlns:a16="http://schemas.microsoft.com/office/drawing/2014/main" id="{4B2C5939-2FF4-4BFD-8BB3-B9644D404D96}"/>
              </a:ext>
            </a:extLst>
          </p:cNvPr>
          <p:cNvSpPr>
            <a:spLocks noChangeArrowheads="1"/>
          </p:cNvSpPr>
          <p:nvPr/>
        </p:nvSpPr>
        <p:spPr bwMode="auto">
          <a:xfrm>
            <a:off x="147396" y="4668300"/>
            <a:ext cx="2871163" cy="17705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TW" sz="1600" b="1" i="0" dirty="0">
                <a:solidFill>
                  <a:srgbClr val="008000"/>
                </a:solidFill>
                <a:latin typeface="+mn-ea"/>
                <a:ea typeface="+mn-ea"/>
              </a:rPr>
              <a:t>2019/07 </a:t>
            </a:r>
            <a:r>
              <a:rPr lang="zh-TW" altLang="en-US" sz="1600" b="1" i="0" dirty="0">
                <a:solidFill>
                  <a:srgbClr val="008000"/>
                </a:solidFill>
                <a:latin typeface="+mn-ea"/>
                <a:ea typeface="+mn-ea"/>
              </a:rPr>
              <a:t>南非約翰尼斯堡電力公司</a:t>
            </a:r>
            <a:r>
              <a:rPr lang="en-US" altLang="zh-TW" sz="1600" b="1" i="0" dirty="0">
                <a:solidFill>
                  <a:srgbClr val="008000"/>
                </a:solidFill>
                <a:latin typeface="+mn-ea"/>
                <a:ea typeface="+mn-ea"/>
              </a:rPr>
              <a:t>City Power</a:t>
            </a:r>
            <a:r>
              <a:rPr lang="zh-TW" altLang="en-US" sz="1600" b="1" i="0" dirty="0">
                <a:solidFill>
                  <a:srgbClr val="008000"/>
                </a:solidFill>
                <a:latin typeface="+mn-ea"/>
                <a:ea typeface="+mn-ea"/>
              </a:rPr>
              <a:t>遭勒索軟體感染</a:t>
            </a:r>
            <a:endParaRPr lang="en-US" altLang="zh-TW" sz="1600" b="1" i="0" dirty="0">
              <a:solidFill>
                <a:srgbClr val="008000"/>
              </a:solidFill>
              <a:latin typeface="+mn-ea"/>
              <a:ea typeface="+mn-ea"/>
            </a:endParaRPr>
          </a:p>
          <a:p>
            <a:r>
              <a:rPr lang="zh-TW" altLang="en-US" sz="1400" i="0" dirty="0">
                <a:latin typeface="+mn-ea"/>
                <a:ea typeface="+mn-ea"/>
              </a:rPr>
              <a:t>南非第一大城約翰尼斯堡市政府持有的城市電力</a:t>
            </a:r>
            <a:r>
              <a:rPr lang="en-US" altLang="zh-TW" sz="1400" i="0" dirty="0">
                <a:latin typeface="+mn-ea"/>
                <a:ea typeface="+mn-ea"/>
              </a:rPr>
              <a:t>(City Power)</a:t>
            </a:r>
            <a:r>
              <a:rPr lang="zh-TW" altLang="en-US" sz="1400" i="0" dirty="0">
                <a:latin typeface="+mn-ea"/>
                <a:ea typeface="+mn-ea"/>
              </a:rPr>
              <a:t>公司，因感染勒索軟體而運作癱瘓，造成家庭與企業用戶停電長達</a:t>
            </a:r>
            <a:r>
              <a:rPr lang="en-US" altLang="zh-TW" sz="1400" i="0" dirty="0">
                <a:latin typeface="+mn-ea"/>
                <a:ea typeface="+mn-ea"/>
              </a:rPr>
              <a:t>12</a:t>
            </a:r>
            <a:r>
              <a:rPr lang="zh-TW" altLang="en-US" sz="1400" i="0" dirty="0">
                <a:latin typeface="+mn-ea"/>
                <a:ea typeface="+mn-ea"/>
              </a:rPr>
              <a:t>小時</a:t>
            </a:r>
          </a:p>
        </p:txBody>
      </p:sp>
      <p:sp>
        <p:nvSpPr>
          <p:cNvPr id="70" name="矩形 69">
            <a:extLst>
              <a:ext uri="{FF2B5EF4-FFF2-40B4-BE49-F238E27FC236}">
                <a16:creationId xmlns:a16="http://schemas.microsoft.com/office/drawing/2014/main" id="{433A8FDC-DE51-4ADA-885A-844D5AD463EE}"/>
              </a:ext>
            </a:extLst>
          </p:cNvPr>
          <p:cNvSpPr>
            <a:spLocks noChangeArrowheads="1"/>
          </p:cNvSpPr>
          <p:nvPr/>
        </p:nvSpPr>
        <p:spPr bwMode="auto">
          <a:xfrm>
            <a:off x="3059832" y="4668300"/>
            <a:ext cx="2918613" cy="17705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TW" sz="1600" b="1" i="0" dirty="0">
                <a:solidFill>
                  <a:srgbClr val="008000"/>
                </a:solidFill>
                <a:latin typeface="+mn-ea"/>
                <a:ea typeface="+mn-ea"/>
              </a:rPr>
              <a:t>2019/07</a:t>
            </a:r>
            <a:r>
              <a:rPr lang="zh-TW" altLang="en-US" sz="1600" b="1" i="0" dirty="0">
                <a:solidFill>
                  <a:srgbClr val="008000"/>
                </a:solidFill>
                <a:latin typeface="+mn-ea"/>
                <a:ea typeface="+mn-ea"/>
              </a:rPr>
              <a:t>美國銀行</a:t>
            </a:r>
            <a:r>
              <a:rPr lang="en-US" altLang="zh-TW" sz="1600" b="1" i="0" dirty="0">
                <a:solidFill>
                  <a:srgbClr val="008000"/>
                </a:solidFill>
                <a:latin typeface="+mn-ea"/>
                <a:ea typeface="+mn-ea"/>
              </a:rPr>
              <a:t>Capital One</a:t>
            </a:r>
            <a:r>
              <a:rPr lang="zh-TW" altLang="en-US" sz="1600" b="1" i="0" dirty="0">
                <a:solidFill>
                  <a:srgbClr val="008000"/>
                </a:solidFill>
                <a:latin typeface="+mn-ea"/>
                <a:ea typeface="+mn-ea"/>
              </a:rPr>
              <a:t>遭駭，逾</a:t>
            </a:r>
            <a:r>
              <a:rPr lang="en-US" altLang="zh-TW" sz="1600" b="1" i="0" dirty="0">
                <a:solidFill>
                  <a:srgbClr val="008000"/>
                </a:solidFill>
                <a:latin typeface="+mn-ea"/>
                <a:ea typeface="+mn-ea"/>
              </a:rPr>
              <a:t>1</a:t>
            </a:r>
            <a:r>
              <a:rPr lang="zh-TW" altLang="en-US" sz="1600" b="1" i="0" dirty="0">
                <a:solidFill>
                  <a:srgbClr val="008000"/>
                </a:solidFill>
                <a:latin typeface="+mn-ea"/>
                <a:ea typeface="+mn-ea"/>
              </a:rPr>
              <a:t>億名北美客戶資料外洩</a:t>
            </a:r>
          </a:p>
          <a:p>
            <a:r>
              <a:rPr lang="en-US" altLang="zh-TW" sz="1400" i="0" dirty="0">
                <a:latin typeface="+mn-ea"/>
                <a:ea typeface="+mn-ea"/>
              </a:rPr>
              <a:t>Capital One</a:t>
            </a:r>
            <a:r>
              <a:rPr lang="zh-TW" altLang="en-US" sz="1400" i="0" dirty="0">
                <a:latin typeface="+mn-ea"/>
                <a:ea typeface="+mn-ea"/>
              </a:rPr>
              <a:t>為美國第十大銀行，遭到駭客入侵，未經授權的駭客利用基礎設施的配置漏洞，存取逾</a:t>
            </a:r>
            <a:r>
              <a:rPr lang="en-US" altLang="zh-TW" sz="1400" i="0" dirty="0">
                <a:latin typeface="+mn-ea"/>
                <a:ea typeface="+mn-ea"/>
              </a:rPr>
              <a:t>1</a:t>
            </a:r>
            <a:r>
              <a:rPr lang="zh-TW" altLang="en-US" sz="1400" i="0" dirty="0">
                <a:latin typeface="+mn-ea"/>
                <a:ea typeface="+mn-ea"/>
              </a:rPr>
              <a:t>億名北美客戶資料</a:t>
            </a:r>
          </a:p>
        </p:txBody>
      </p:sp>
      <p:sp>
        <p:nvSpPr>
          <p:cNvPr id="71" name="矩形 70">
            <a:extLst>
              <a:ext uri="{FF2B5EF4-FFF2-40B4-BE49-F238E27FC236}">
                <a16:creationId xmlns:a16="http://schemas.microsoft.com/office/drawing/2014/main" id="{4994B0E0-A763-4978-AE6A-BE1DF6980077}"/>
              </a:ext>
            </a:extLst>
          </p:cNvPr>
          <p:cNvSpPr>
            <a:spLocks noChangeArrowheads="1"/>
          </p:cNvSpPr>
          <p:nvPr/>
        </p:nvSpPr>
        <p:spPr bwMode="auto">
          <a:xfrm>
            <a:off x="5953800" y="4552966"/>
            <a:ext cx="3056451" cy="215388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TW" sz="1600" b="1" i="0" dirty="0">
                <a:solidFill>
                  <a:srgbClr val="008000"/>
                </a:solidFill>
                <a:latin typeface="+mn-ea"/>
                <a:ea typeface="+mn-ea"/>
              </a:rPr>
              <a:t>2020/02 </a:t>
            </a:r>
            <a:r>
              <a:rPr lang="zh-TW" altLang="en-US" sz="1600" b="1" i="0" dirty="0">
                <a:solidFill>
                  <a:srgbClr val="008000"/>
                </a:solidFill>
                <a:latin typeface="+mn-ea"/>
                <a:ea typeface="+mn-ea"/>
              </a:rPr>
              <a:t>鎖定</a:t>
            </a:r>
            <a:r>
              <a:rPr lang="en-US" altLang="zh-TW" sz="1600" b="1" i="0" dirty="0">
                <a:solidFill>
                  <a:srgbClr val="008000"/>
                </a:solidFill>
                <a:latin typeface="+mn-ea"/>
                <a:ea typeface="+mn-ea"/>
              </a:rPr>
              <a:t>Ruby</a:t>
            </a:r>
            <a:r>
              <a:rPr lang="zh-TW" altLang="en-US" sz="1600" b="1" i="0" dirty="0">
                <a:solidFill>
                  <a:srgbClr val="008000"/>
                </a:solidFill>
                <a:latin typeface="+mn-ea"/>
                <a:ea typeface="+mn-ea"/>
              </a:rPr>
              <a:t>程式語言開發者下手，駭客上架逾</a:t>
            </a:r>
            <a:r>
              <a:rPr lang="en-US" altLang="zh-TW" sz="1600" b="1" i="0" dirty="0">
                <a:solidFill>
                  <a:srgbClr val="008000"/>
                </a:solidFill>
                <a:latin typeface="+mn-ea"/>
                <a:ea typeface="+mn-ea"/>
              </a:rPr>
              <a:t>700</a:t>
            </a:r>
            <a:r>
              <a:rPr lang="zh-TW" altLang="en-US" sz="1600" b="1" i="0" dirty="0">
                <a:solidFill>
                  <a:srgbClr val="008000"/>
                </a:solidFill>
                <a:latin typeface="+mn-ea"/>
                <a:ea typeface="+mn-ea"/>
              </a:rPr>
              <a:t>款惡意軟體</a:t>
            </a:r>
            <a:endParaRPr lang="en-US" altLang="zh-TW" sz="1600" b="1" i="0" dirty="0">
              <a:solidFill>
                <a:srgbClr val="008000"/>
              </a:solidFill>
              <a:latin typeface="+mn-ea"/>
              <a:ea typeface="+mn-ea"/>
            </a:endParaRPr>
          </a:p>
          <a:p>
            <a:r>
              <a:rPr lang="zh-TW" altLang="en-US" sz="1400" i="0" dirty="0">
                <a:latin typeface="+mn-ea"/>
                <a:ea typeface="+mn-ea"/>
              </a:rPr>
              <a:t>駭客從開發環境下手，發動供應鏈攻擊。藉由提供免費開源工具與程式庫，做為散布惡意軟體的管道。</a:t>
            </a:r>
            <a:r>
              <a:rPr lang="en-US" altLang="zh-TW" sz="1400" i="0" dirty="0">
                <a:latin typeface="+mn-ea"/>
                <a:ea typeface="+mn-ea"/>
              </a:rPr>
              <a:t>109</a:t>
            </a:r>
            <a:r>
              <a:rPr lang="zh-TW" altLang="en-US" sz="1400" i="0" dirty="0">
                <a:latin typeface="+mn-ea"/>
                <a:ea typeface="+mn-ea"/>
              </a:rPr>
              <a:t>年</a:t>
            </a:r>
            <a:r>
              <a:rPr lang="en-US" altLang="zh-TW" sz="1400" i="0" dirty="0">
                <a:latin typeface="+mn-ea"/>
                <a:ea typeface="+mn-ea"/>
              </a:rPr>
              <a:t>2</a:t>
            </a:r>
            <a:r>
              <a:rPr lang="zh-TW" altLang="en-US" sz="1400" i="0" dirty="0">
                <a:latin typeface="+mn-ea"/>
                <a:ea typeface="+mn-ea"/>
              </a:rPr>
              <a:t>月下旬，已有超過</a:t>
            </a:r>
            <a:r>
              <a:rPr lang="en-US" altLang="zh-TW" sz="1400" i="0" dirty="0">
                <a:latin typeface="+mn-ea"/>
                <a:ea typeface="+mn-ea"/>
              </a:rPr>
              <a:t>700</a:t>
            </a:r>
            <a:r>
              <a:rPr lang="zh-TW" altLang="en-US" sz="1400" i="0" dirty="0">
                <a:latin typeface="+mn-ea"/>
                <a:ea typeface="+mn-ea"/>
              </a:rPr>
              <a:t>個惡意軟體，以</a:t>
            </a:r>
            <a:r>
              <a:rPr lang="en-US" altLang="zh-TW" sz="1400" i="0" dirty="0">
                <a:latin typeface="+mn-ea"/>
                <a:ea typeface="+mn-ea"/>
              </a:rPr>
              <a:t>Ruby</a:t>
            </a:r>
            <a:r>
              <a:rPr lang="zh-TW" altLang="en-US" sz="1400" i="0" dirty="0">
                <a:latin typeface="+mn-ea"/>
                <a:ea typeface="+mn-ea"/>
              </a:rPr>
              <a:t>程式語言開發工具名義，上架到套件管理平臺</a:t>
            </a:r>
            <a:r>
              <a:rPr lang="en-US" altLang="zh-TW" sz="1400" i="0" dirty="0" err="1">
                <a:latin typeface="+mn-ea"/>
                <a:ea typeface="+mn-ea"/>
              </a:rPr>
              <a:t>RubyGems</a:t>
            </a:r>
            <a:endParaRPr lang="zh-TW" altLang="en-US" sz="1400" i="0" dirty="0">
              <a:latin typeface="+mn-ea"/>
              <a:ea typeface="+mn-ea"/>
            </a:endParaRPr>
          </a:p>
        </p:txBody>
      </p:sp>
    </p:spTree>
    <p:extLst>
      <p:ext uri="{BB962C8B-B14F-4D97-AF65-F5344CB8AC3E}">
        <p14:creationId xmlns:p14="http://schemas.microsoft.com/office/powerpoint/2010/main" val="9873039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2"/>
          <p:cNvSpPr>
            <a:spLocks noGrp="1" noChangeArrowheads="1"/>
          </p:cNvSpPr>
          <p:nvPr>
            <p:ph type="title"/>
          </p:nvPr>
        </p:nvSpPr>
        <p:spPr/>
        <p:txBody>
          <a:bodyPr/>
          <a:lstStyle/>
          <a:p>
            <a:r>
              <a:rPr lang="zh-TW" altLang="en-US" dirty="0"/>
              <a:t>測試與演練</a:t>
            </a:r>
            <a:r>
              <a:rPr lang="en-US" altLang="zh-TW" dirty="0"/>
              <a:t>(3/3)</a:t>
            </a:r>
            <a:endParaRPr lang="zh-TW" altLang="en-US" dirty="0"/>
          </a:p>
        </p:txBody>
      </p:sp>
      <p:sp>
        <p:nvSpPr>
          <p:cNvPr id="292868" name="Rectangle 3"/>
          <p:cNvSpPr>
            <a:spLocks noGrp="1" noChangeArrowheads="1"/>
          </p:cNvSpPr>
          <p:nvPr>
            <p:ph sz="quarter" idx="10"/>
          </p:nvPr>
        </p:nvSpPr>
        <p:spPr/>
        <p:txBody>
          <a:bodyPr/>
          <a:lstStyle/>
          <a:p>
            <a:pPr algn="just"/>
            <a:r>
              <a:rPr lang="zh-TW" altLang="en-US" sz="2400" dirty="0"/>
              <a:t>人員訓練的需求</a:t>
            </a:r>
          </a:p>
          <a:p>
            <a:pPr lvl="1" algn="just"/>
            <a:r>
              <a:rPr lang="en-US" altLang="zh-TW" sz="2000" dirty="0"/>
              <a:t>BCP</a:t>
            </a:r>
            <a:r>
              <a:rPr lang="zh-TW" altLang="en-US" sz="2000" dirty="0"/>
              <a:t>的目的</a:t>
            </a:r>
          </a:p>
          <a:p>
            <a:pPr lvl="1" algn="just"/>
            <a:r>
              <a:rPr lang="en-US" altLang="zh-TW" sz="2000" dirty="0"/>
              <a:t>BCP</a:t>
            </a:r>
            <a:r>
              <a:rPr lang="zh-TW" altLang="en-US" sz="2000" dirty="0"/>
              <a:t>的</a:t>
            </a:r>
            <a:r>
              <a:rPr lang="zh-TW" altLang="en-US" sz="2000" dirty="0">
                <a:solidFill>
                  <a:srgbClr val="FF0000"/>
                </a:solidFill>
              </a:rPr>
              <a:t>角色與權責</a:t>
            </a:r>
          </a:p>
          <a:p>
            <a:pPr lvl="1" algn="just"/>
            <a:r>
              <a:rPr lang="zh-TW" altLang="en-US" sz="2000" dirty="0"/>
              <a:t>復原小組間的</a:t>
            </a:r>
            <a:r>
              <a:rPr lang="zh-TW" altLang="en-US" sz="2000" dirty="0">
                <a:solidFill>
                  <a:srgbClr val="FF0000"/>
                </a:solidFill>
              </a:rPr>
              <a:t>協調與溝通</a:t>
            </a:r>
          </a:p>
          <a:p>
            <a:pPr lvl="1" algn="just"/>
            <a:r>
              <a:rPr lang="zh-TW" altLang="en-US" sz="2000" dirty="0"/>
              <a:t>處理</a:t>
            </a:r>
            <a:r>
              <a:rPr lang="zh-TW" altLang="en-US" sz="2000" dirty="0">
                <a:solidFill>
                  <a:srgbClr val="FF0000"/>
                </a:solidFill>
              </a:rPr>
              <a:t>回報程序</a:t>
            </a:r>
          </a:p>
          <a:p>
            <a:pPr lvl="1" algn="just"/>
            <a:r>
              <a:rPr lang="zh-TW" altLang="en-US" sz="2000" dirty="0">
                <a:solidFill>
                  <a:srgbClr val="FF0000"/>
                </a:solidFill>
              </a:rPr>
              <a:t>安全要求</a:t>
            </a:r>
          </a:p>
          <a:p>
            <a:pPr lvl="1" algn="just"/>
            <a:r>
              <a:rPr lang="zh-TW" altLang="en-US" sz="2000" dirty="0"/>
              <a:t>各小組在不同階段中的工作</a:t>
            </a:r>
          </a:p>
          <a:p>
            <a:pPr lvl="1" algn="just"/>
            <a:r>
              <a:rPr lang="zh-TW" altLang="en-US" sz="2000" dirty="0"/>
              <a:t>特定人員在不同階段中的責任</a:t>
            </a:r>
          </a:p>
          <a:p>
            <a:pPr algn="just"/>
            <a:r>
              <a:rPr lang="zh-TW" altLang="en-US" sz="2400" dirty="0"/>
              <a:t>在測試與演練中學習</a:t>
            </a:r>
          </a:p>
          <a:p>
            <a:pPr lvl="1" algn="just"/>
            <a:r>
              <a:rPr lang="zh-TW" altLang="en-US" sz="2000" dirty="0"/>
              <a:t>測試結果與經驗應被記錄</a:t>
            </a:r>
          </a:p>
          <a:p>
            <a:pPr lvl="1" algn="just"/>
            <a:r>
              <a:rPr lang="zh-TW" altLang="en-US" sz="2000" dirty="0"/>
              <a:t>彙整測試結果並於</a:t>
            </a:r>
            <a:r>
              <a:rPr lang="zh-TW" altLang="en-US" sz="2000" dirty="0">
                <a:solidFill>
                  <a:srgbClr val="FF0000"/>
                </a:solidFill>
              </a:rPr>
              <a:t>測試後進行檢討</a:t>
            </a:r>
            <a:r>
              <a:rPr lang="zh-TW" altLang="en-US" sz="2000" dirty="0"/>
              <a:t>，以</a:t>
            </a:r>
            <a:r>
              <a:rPr lang="zh-TW" altLang="en-US" sz="2000" dirty="0">
                <a:solidFill>
                  <a:srgbClr val="FF0000"/>
                </a:solidFill>
              </a:rPr>
              <a:t>改善現有</a:t>
            </a:r>
            <a:r>
              <a:rPr lang="en-US" altLang="zh-TW" sz="2000" dirty="0">
                <a:solidFill>
                  <a:srgbClr val="FF0000"/>
                </a:solidFill>
              </a:rPr>
              <a:t>BCP</a:t>
            </a:r>
            <a:r>
              <a:rPr lang="zh-TW" altLang="en-US" sz="2000" dirty="0"/>
              <a:t>的缺失</a:t>
            </a:r>
          </a:p>
        </p:txBody>
      </p:sp>
    </p:spTree>
    <p:extLst>
      <p:ext uri="{BB962C8B-B14F-4D97-AF65-F5344CB8AC3E}">
        <p14:creationId xmlns:p14="http://schemas.microsoft.com/office/powerpoint/2010/main" val="2097384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5" name="Rectangle 2"/>
          <p:cNvSpPr>
            <a:spLocks noGrp="1" noChangeArrowheads="1"/>
          </p:cNvSpPr>
          <p:nvPr>
            <p:ph type="title"/>
          </p:nvPr>
        </p:nvSpPr>
        <p:spPr/>
        <p:txBody>
          <a:bodyPr/>
          <a:lstStyle/>
          <a:p>
            <a:r>
              <a:rPr lang="zh-TW" altLang="en-US" dirty="0"/>
              <a:t>維護營運持續計畫</a:t>
            </a:r>
            <a:r>
              <a:rPr lang="en-US" altLang="zh-TW" dirty="0"/>
              <a:t>(1/2)</a:t>
            </a:r>
            <a:endParaRPr lang="zh-TW" altLang="en-US" dirty="0"/>
          </a:p>
        </p:txBody>
      </p:sp>
      <p:sp>
        <p:nvSpPr>
          <p:cNvPr id="294916" name="Rectangle 3"/>
          <p:cNvSpPr>
            <a:spLocks noGrp="1" noChangeArrowheads="1"/>
          </p:cNvSpPr>
          <p:nvPr>
            <p:ph sz="quarter" idx="10"/>
          </p:nvPr>
        </p:nvSpPr>
        <p:spPr/>
        <p:txBody>
          <a:bodyPr/>
          <a:lstStyle/>
          <a:p>
            <a:pPr algn="just"/>
            <a:r>
              <a:rPr lang="zh-TW" altLang="en-US" dirty="0"/>
              <a:t>目的</a:t>
            </a:r>
          </a:p>
          <a:p>
            <a:pPr lvl="1" algn="just"/>
            <a:r>
              <a:rPr lang="zh-TW" altLang="en-US" sz="2400" dirty="0"/>
              <a:t>確保</a:t>
            </a:r>
            <a:r>
              <a:rPr lang="en-US" altLang="zh-TW" sz="2200" dirty="0"/>
              <a:t>BCP</a:t>
            </a:r>
            <a:r>
              <a:rPr lang="zh-TW" altLang="en-US" sz="2400" dirty="0"/>
              <a:t>可</a:t>
            </a:r>
            <a:r>
              <a:rPr lang="zh-TW" altLang="en-US" sz="2400" dirty="0">
                <a:solidFill>
                  <a:srgbClr val="FF0000"/>
                </a:solidFill>
              </a:rPr>
              <a:t>符合機關現況</a:t>
            </a:r>
            <a:r>
              <a:rPr lang="zh-TW" altLang="en-US" sz="2400" dirty="0"/>
              <a:t>需求</a:t>
            </a:r>
          </a:p>
          <a:p>
            <a:pPr algn="just"/>
            <a:r>
              <a:rPr lang="en-US" altLang="zh-TW" sz="2600" dirty="0"/>
              <a:t>BCP</a:t>
            </a:r>
            <a:r>
              <a:rPr lang="zh-TW" altLang="en-US" dirty="0"/>
              <a:t>會因下列因素變成不符現況需求</a:t>
            </a:r>
          </a:p>
          <a:p>
            <a:pPr lvl="1" algn="just"/>
            <a:r>
              <a:rPr lang="zh-TW" altLang="en-US" sz="2400" dirty="0"/>
              <a:t>科技的快速變動或軟體升級</a:t>
            </a:r>
          </a:p>
          <a:p>
            <a:pPr lvl="1" algn="just"/>
            <a:r>
              <a:rPr lang="zh-TW" altLang="en-US" sz="2400" dirty="0"/>
              <a:t>機關組織變更</a:t>
            </a:r>
            <a:r>
              <a:rPr lang="en-US" altLang="zh-TW" sz="2400" dirty="0"/>
              <a:t>(</a:t>
            </a:r>
            <a:r>
              <a:rPr lang="zh-TW" altLang="en-US" sz="2400" dirty="0"/>
              <a:t>分工方式、合併或裁減</a:t>
            </a:r>
            <a:r>
              <a:rPr lang="en-US" altLang="zh-TW" sz="2400" dirty="0"/>
              <a:t>)</a:t>
            </a:r>
          </a:p>
          <a:p>
            <a:pPr lvl="1" algn="just"/>
            <a:r>
              <a:rPr lang="zh-TW" altLang="en-US" sz="2400" dirty="0"/>
              <a:t>人員異動</a:t>
            </a:r>
          </a:p>
          <a:p>
            <a:pPr algn="just"/>
            <a:r>
              <a:rPr lang="zh-TW" altLang="en-US" dirty="0"/>
              <a:t>如何確保</a:t>
            </a:r>
            <a:r>
              <a:rPr lang="en-US" altLang="zh-TW" sz="2600" dirty="0"/>
              <a:t>BCP</a:t>
            </a:r>
            <a:r>
              <a:rPr lang="zh-TW" altLang="en-US" dirty="0"/>
              <a:t>可符合現況</a:t>
            </a:r>
          </a:p>
          <a:p>
            <a:pPr lvl="1" algn="just"/>
            <a:r>
              <a:rPr lang="zh-TW" altLang="en-US" sz="2400" dirty="0"/>
              <a:t>指派專責人員或部門負責持續更新</a:t>
            </a:r>
          </a:p>
          <a:p>
            <a:pPr lvl="1" algn="just"/>
            <a:r>
              <a:rPr lang="zh-TW" altLang="en-US" sz="2400" dirty="0"/>
              <a:t>將計畫的審查加入機關定期稽核項目</a:t>
            </a:r>
          </a:p>
          <a:p>
            <a:pPr lvl="1" algn="just"/>
            <a:r>
              <a:rPr lang="zh-TW" altLang="en-US" sz="2400" dirty="0"/>
              <a:t>在變更控制程序中審查是否需要更新</a:t>
            </a:r>
            <a:r>
              <a:rPr lang="en-US" altLang="zh-TW" sz="2200" dirty="0"/>
              <a:t>BCP</a:t>
            </a:r>
          </a:p>
        </p:txBody>
      </p:sp>
    </p:spTree>
    <p:extLst>
      <p:ext uri="{BB962C8B-B14F-4D97-AF65-F5344CB8AC3E}">
        <p14:creationId xmlns:p14="http://schemas.microsoft.com/office/powerpoint/2010/main" val="27295388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2"/>
          <p:cNvSpPr>
            <a:spLocks noGrp="1" noChangeArrowheads="1"/>
          </p:cNvSpPr>
          <p:nvPr>
            <p:ph type="title"/>
          </p:nvPr>
        </p:nvSpPr>
        <p:spPr/>
        <p:txBody>
          <a:bodyPr/>
          <a:lstStyle/>
          <a:p>
            <a:r>
              <a:rPr lang="zh-TW" altLang="en-US" dirty="0"/>
              <a:t>維護營運持續計畫</a:t>
            </a:r>
            <a:r>
              <a:rPr lang="en-US" altLang="zh-TW" dirty="0"/>
              <a:t>(2/2)</a:t>
            </a:r>
            <a:endParaRPr lang="zh-TW" altLang="en-US" dirty="0"/>
          </a:p>
        </p:txBody>
      </p:sp>
      <p:sp>
        <p:nvSpPr>
          <p:cNvPr id="296964" name="Rectangle 3"/>
          <p:cNvSpPr>
            <a:spLocks noGrp="1" noChangeArrowheads="1"/>
          </p:cNvSpPr>
          <p:nvPr>
            <p:ph sz="quarter" idx="10"/>
          </p:nvPr>
        </p:nvSpPr>
        <p:spPr/>
        <p:txBody>
          <a:bodyPr/>
          <a:lstStyle/>
          <a:p>
            <a:pPr algn="just"/>
            <a:r>
              <a:rPr lang="zh-TW" altLang="en-US" dirty="0"/>
              <a:t>如何判斷</a:t>
            </a:r>
            <a:r>
              <a:rPr lang="en-US" altLang="zh-TW" dirty="0"/>
              <a:t>BCP</a:t>
            </a:r>
            <a:r>
              <a:rPr lang="zh-TW" altLang="en-US" dirty="0"/>
              <a:t>是正確且有效</a:t>
            </a:r>
            <a:endParaRPr lang="en-US" altLang="zh-TW" dirty="0"/>
          </a:p>
          <a:p>
            <a:pPr lvl="1" algn="just"/>
            <a:r>
              <a:rPr lang="zh-TW" altLang="en-US" dirty="0"/>
              <a:t>在可容許中斷</a:t>
            </a:r>
            <a:r>
              <a:rPr lang="zh-TW" altLang="en-US" dirty="0">
                <a:solidFill>
                  <a:srgbClr val="FF0000"/>
                </a:solidFill>
              </a:rPr>
              <a:t>時間內可以復原</a:t>
            </a:r>
          </a:p>
          <a:p>
            <a:pPr lvl="1" algn="just"/>
            <a:r>
              <a:rPr lang="zh-TW" altLang="en-US" dirty="0"/>
              <a:t>在</a:t>
            </a:r>
            <a:r>
              <a:rPr lang="zh-TW" altLang="en-US" dirty="0">
                <a:solidFill>
                  <a:srgbClr val="FF0000"/>
                </a:solidFill>
              </a:rPr>
              <a:t>暫時</a:t>
            </a:r>
            <a:r>
              <a:rPr lang="zh-TW" altLang="en-US" dirty="0"/>
              <a:t>備援</a:t>
            </a:r>
            <a:r>
              <a:rPr lang="zh-TW" altLang="en-US" dirty="0">
                <a:solidFill>
                  <a:srgbClr val="FF0000"/>
                </a:solidFill>
              </a:rPr>
              <a:t>環境</a:t>
            </a:r>
            <a:r>
              <a:rPr lang="zh-TW" altLang="en-US" dirty="0"/>
              <a:t>中的</a:t>
            </a:r>
            <a:r>
              <a:rPr lang="zh-TW" altLang="en-US" dirty="0">
                <a:solidFill>
                  <a:srgbClr val="FF0000"/>
                </a:solidFill>
              </a:rPr>
              <a:t>作業是適當可行</a:t>
            </a:r>
            <a:r>
              <a:rPr lang="zh-TW" altLang="en-US" dirty="0"/>
              <a:t>的</a:t>
            </a:r>
          </a:p>
          <a:p>
            <a:pPr lvl="1" algn="just"/>
            <a:r>
              <a:rPr lang="zh-TW" altLang="en-US" dirty="0"/>
              <a:t>備份</a:t>
            </a:r>
            <a:r>
              <a:rPr lang="zh-TW" altLang="en-US" dirty="0">
                <a:solidFill>
                  <a:srgbClr val="FF0000"/>
                </a:solidFill>
              </a:rPr>
              <a:t>資料</a:t>
            </a:r>
            <a:r>
              <a:rPr lang="zh-TW" altLang="en-US" dirty="0"/>
              <a:t>可被</a:t>
            </a:r>
            <a:r>
              <a:rPr lang="zh-TW" altLang="en-US" dirty="0">
                <a:solidFill>
                  <a:srgbClr val="FF0000"/>
                </a:solidFill>
              </a:rPr>
              <a:t>成功回存</a:t>
            </a:r>
          </a:p>
          <a:p>
            <a:pPr lvl="1" algn="just"/>
            <a:r>
              <a:rPr lang="zh-TW" altLang="en-US" dirty="0"/>
              <a:t>緊急處理人員、服務人員及合約要求</a:t>
            </a:r>
            <a:r>
              <a:rPr lang="zh-TW" altLang="en-US" dirty="0">
                <a:solidFill>
                  <a:srgbClr val="FF0000"/>
                </a:solidFill>
              </a:rPr>
              <a:t>人員在可接受的時間內可以到達</a:t>
            </a:r>
          </a:p>
          <a:p>
            <a:pPr lvl="1" algn="just"/>
            <a:r>
              <a:rPr lang="zh-TW" altLang="en-US" dirty="0"/>
              <a:t>小組</a:t>
            </a:r>
            <a:r>
              <a:rPr lang="zh-TW" altLang="en-US" dirty="0">
                <a:solidFill>
                  <a:srgbClr val="FF0000"/>
                </a:solidFill>
              </a:rPr>
              <a:t>成員了解現有</a:t>
            </a:r>
            <a:r>
              <a:rPr lang="en-US" altLang="zh-TW" sz="2200" dirty="0">
                <a:solidFill>
                  <a:srgbClr val="FF0000"/>
                </a:solidFill>
              </a:rPr>
              <a:t>BCP</a:t>
            </a:r>
            <a:r>
              <a:rPr lang="zh-TW" altLang="en-US" dirty="0">
                <a:solidFill>
                  <a:srgbClr val="FF0000"/>
                </a:solidFill>
              </a:rPr>
              <a:t>內容</a:t>
            </a:r>
          </a:p>
          <a:p>
            <a:pPr lvl="1" algn="just"/>
            <a:r>
              <a:rPr lang="zh-TW" altLang="en-US" dirty="0"/>
              <a:t>小組</a:t>
            </a:r>
            <a:r>
              <a:rPr lang="zh-TW" altLang="en-US" dirty="0">
                <a:solidFill>
                  <a:srgbClr val="FF0000"/>
                </a:solidFill>
              </a:rPr>
              <a:t>成員可執行</a:t>
            </a:r>
            <a:r>
              <a:rPr lang="en-US" altLang="zh-TW" sz="2200" dirty="0">
                <a:solidFill>
                  <a:srgbClr val="FF0000"/>
                </a:solidFill>
              </a:rPr>
              <a:t>BCP</a:t>
            </a:r>
            <a:r>
              <a:rPr lang="zh-TW" altLang="en-US" dirty="0">
                <a:solidFill>
                  <a:srgbClr val="FF0000"/>
                </a:solidFill>
              </a:rPr>
              <a:t>的職責</a:t>
            </a:r>
          </a:p>
          <a:p>
            <a:pPr lvl="1" algn="just"/>
            <a:r>
              <a:rPr lang="en-US" altLang="zh-TW" sz="2200" dirty="0"/>
              <a:t>BCP</a:t>
            </a:r>
            <a:r>
              <a:rPr lang="zh-TW" altLang="en-US" dirty="0">
                <a:solidFill>
                  <a:srgbClr val="FF0000"/>
                </a:solidFill>
              </a:rPr>
              <a:t>與現況需求符合</a:t>
            </a:r>
            <a:endParaRPr lang="zh-TW" altLang="en-US" dirty="0"/>
          </a:p>
        </p:txBody>
      </p:sp>
    </p:spTree>
    <p:extLst>
      <p:ext uri="{BB962C8B-B14F-4D97-AF65-F5344CB8AC3E}">
        <p14:creationId xmlns:p14="http://schemas.microsoft.com/office/powerpoint/2010/main" val="2538093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2"/>
          <p:cNvSpPr>
            <a:spLocks noGrp="1" noChangeArrowheads="1"/>
          </p:cNvSpPr>
          <p:nvPr>
            <p:ph type="title"/>
          </p:nvPr>
        </p:nvSpPr>
        <p:spPr>
          <a:xfrm>
            <a:off x="1224000" y="332656"/>
            <a:ext cx="7596472" cy="936104"/>
          </a:xfrm>
        </p:spPr>
        <p:txBody>
          <a:bodyPr/>
          <a:lstStyle/>
          <a:p>
            <a:r>
              <a:rPr lang="zh-TW" altLang="en-US" sz="3400" dirty="0"/>
              <a:t>分組討論</a:t>
            </a:r>
            <a:r>
              <a:rPr lang="en-US" altLang="zh-TW" sz="3400" dirty="0"/>
              <a:t>(1)</a:t>
            </a:r>
            <a:r>
              <a:rPr lang="zh-TW" altLang="en-US" sz="3400" dirty="0"/>
              <a:t>：</a:t>
            </a:r>
            <a:br>
              <a:rPr lang="en-US" altLang="zh-TW" sz="3400" dirty="0"/>
            </a:br>
            <a:r>
              <a:rPr kumimoji="0" lang="zh-TW" altLang="en-US" sz="3400" dirty="0">
                <a:effectLst>
                  <a:outerShdw blurRad="38100" dist="38100" dir="2700000" algn="tl">
                    <a:srgbClr val="FFFFFF"/>
                  </a:outerShdw>
                </a:effectLst>
              </a:rPr>
              <a:t>風險管理與業務持續運作管理經驗</a:t>
            </a:r>
            <a:endParaRPr lang="zh-TW" altLang="en-US" sz="3400" dirty="0"/>
          </a:p>
        </p:txBody>
      </p:sp>
      <p:sp>
        <p:nvSpPr>
          <p:cNvPr id="235524" name="Rectangle 3"/>
          <p:cNvSpPr>
            <a:spLocks noGrp="1" noChangeArrowheads="1"/>
          </p:cNvSpPr>
          <p:nvPr>
            <p:ph sz="quarter" idx="10"/>
          </p:nvPr>
        </p:nvSpPr>
        <p:spPr>
          <a:xfrm>
            <a:off x="539552" y="1366552"/>
            <a:ext cx="8071200" cy="5230800"/>
          </a:xfrm>
        </p:spPr>
        <p:txBody>
          <a:bodyPr/>
          <a:lstStyle/>
          <a:p>
            <a:pPr algn="just"/>
            <a:r>
              <a:rPr lang="zh-TW" altLang="en-US" dirty="0"/>
              <a:t>分享機關之資通安全風險管理與業務持續運作管理經驗</a:t>
            </a:r>
            <a:endParaRPr lang="en-US" altLang="zh-TW" dirty="0"/>
          </a:p>
          <a:p>
            <a:pPr lvl="1" algn="just"/>
            <a:r>
              <a:rPr lang="zh-TW" altLang="en-US" dirty="0"/>
              <a:t>機關如何進行資通風險管理</a:t>
            </a:r>
            <a:endParaRPr lang="en-US" altLang="zh-TW" dirty="0"/>
          </a:p>
          <a:p>
            <a:pPr lvl="1" algn="just"/>
            <a:r>
              <a:rPr lang="zh-TW" altLang="en-US" dirty="0"/>
              <a:t>機關執行資通風險管理會有哪些影響</a:t>
            </a:r>
            <a:endParaRPr lang="en-US" altLang="zh-TW" dirty="0"/>
          </a:p>
          <a:p>
            <a:pPr lvl="1" algn="just"/>
            <a:r>
              <a:rPr lang="zh-TW" altLang="en-US" dirty="0"/>
              <a:t>機關對於高風險的處理方式</a:t>
            </a:r>
          </a:p>
          <a:p>
            <a:pPr lvl="1" algn="just"/>
            <a:r>
              <a:rPr lang="zh-TW" altLang="en-US" dirty="0"/>
              <a:t>機關如何進行業務持續運作管理</a:t>
            </a:r>
            <a:endParaRPr lang="en-US" altLang="zh-TW" dirty="0"/>
          </a:p>
          <a:p>
            <a:pPr lvl="1" algn="just"/>
            <a:r>
              <a:rPr lang="zh-TW" altLang="en-US" dirty="0"/>
              <a:t>機關發生過業務中斷情形與改善作法</a:t>
            </a:r>
            <a:endParaRPr lang="en-US" altLang="zh-TW" dirty="0"/>
          </a:p>
        </p:txBody>
      </p:sp>
    </p:spTree>
    <p:extLst>
      <p:ext uri="{BB962C8B-B14F-4D97-AF65-F5344CB8AC3E}">
        <p14:creationId xmlns:p14="http://schemas.microsoft.com/office/powerpoint/2010/main" val="6912280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剪去單一角落矩形 2"/>
          <p:cNvSpPr/>
          <p:nvPr/>
        </p:nvSpPr>
        <p:spPr bwMode="auto">
          <a:xfrm>
            <a:off x="683844" y="2130425"/>
            <a:ext cx="7630616" cy="1757734"/>
          </a:xfrm>
          <a:prstGeom prst="snip1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304130" name="Rectangle 4"/>
          <p:cNvSpPr>
            <a:spLocks noGrp="1" noChangeArrowheads="1"/>
          </p:cNvSpPr>
          <p:nvPr>
            <p:ph type="ctrTitle"/>
          </p:nvPr>
        </p:nvSpPr>
        <p:spPr>
          <a:xfrm>
            <a:off x="685800" y="2130425"/>
            <a:ext cx="7772400" cy="1757733"/>
          </a:xfrm>
        </p:spPr>
        <p:txBody>
          <a:bodyPr/>
          <a:lstStyle/>
          <a:p>
            <a:pPr algn="ctr"/>
            <a:r>
              <a:rPr kumimoji="0" lang="zh-TW" altLang="en-US" dirty="0"/>
              <a:t>第</a:t>
            </a:r>
            <a:r>
              <a:rPr kumimoji="0" lang="en-US" altLang="zh-TW" dirty="0"/>
              <a:t>4</a:t>
            </a:r>
            <a:r>
              <a:rPr kumimoji="0" lang="zh-TW" altLang="en-US" dirty="0"/>
              <a:t>單元</a:t>
            </a:r>
            <a:br>
              <a:rPr kumimoji="0" lang="zh-TW" altLang="en-US" dirty="0"/>
            </a:br>
            <a:r>
              <a:rPr kumimoji="0" lang="zh-TW" altLang="en-US" dirty="0"/>
              <a:t>作業安全</a:t>
            </a:r>
          </a:p>
        </p:txBody>
      </p:sp>
    </p:spTree>
    <p:extLst>
      <p:ext uri="{BB962C8B-B14F-4D97-AF65-F5344CB8AC3E}">
        <p14:creationId xmlns:p14="http://schemas.microsoft.com/office/powerpoint/2010/main" val="16887935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2"/>
          <p:cNvSpPr>
            <a:spLocks noGrp="1" noChangeArrowheads="1"/>
          </p:cNvSpPr>
          <p:nvPr>
            <p:ph type="title"/>
          </p:nvPr>
        </p:nvSpPr>
        <p:spPr/>
        <p:txBody>
          <a:bodyPr/>
          <a:lstStyle/>
          <a:p>
            <a:r>
              <a:rPr lang="zh-TW" altLang="en-US" dirty="0"/>
              <a:t>單元學習目標</a:t>
            </a:r>
          </a:p>
        </p:txBody>
      </p:sp>
      <p:sp>
        <p:nvSpPr>
          <p:cNvPr id="306180" name="Rectangle 3"/>
          <p:cNvSpPr>
            <a:spLocks noGrp="1" noChangeArrowheads="1"/>
          </p:cNvSpPr>
          <p:nvPr>
            <p:ph sz="quarter" idx="10"/>
          </p:nvPr>
        </p:nvSpPr>
        <p:spPr/>
        <p:txBody>
          <a:bodyPr/>
          <a:lstStyle/>
          <a:p>
            <a:pPr algn="just"/>
            <a:r>
              <a:rPr lang="zh-TW" altLang="en-US" dirty="0"/>
              <a:t>了解資通系統日常維運的工作</a:t>
            </a:r>
          </a:p>
          <a:p>
            <a:pPr algn="just"/>
            <a:r>
              <a:rPr lang="zh-TW" altLang="en-US" dirty="0"/>
              <a:t>了解組態管理</a:t>
            </a:r>
            <a:endParaRPr lang="en-US" altLang="zh-TW" dirty="0"/>
          </a:p>
          <a:p>
            <a:pPr algn="just"/>
            <a:r>
              <a:rPr lang="zh-TW" altLang="en-US" dirty="0"/>
              <a:t>了解異常的監控與問題的管理流程</a:t>
            </a:r>
          </a:p>
          <a:p>
            <a:pPr algn="just"/>
            <a:r>
              <a:rPr lang="zh-TW" altLang="en-US" dirty="0"/>
              <a:t>了解如何防範社交工程攻擊</a:t>
            </a:r>
          </a:p>
          <a:p>
            <a:pPr algn="just"/>
            <a:r>
              <a:rPr lang="zh-TW" altLang="en-US" dirty="0"/>
              <a:t>了解備份的方式</a:t>
            </a:r>
          </a:p>
          <a:p>
            <a:pPr algn="just"/>
            <a:r>
              <a:rPr lang="zh-TW" altLang="en-US" dirty="0"/>
              <a:t>了解媒體與可攜式媒體的控管重點</a:t>
            </a:r>
            <a:endParaRPr lang="en-US" altLang="zh-TW" dirty="0"/>
          </a:p>
          <a:p>
            <a:pPr algn="just"/>
            <a:endParaRPr lang="zh-TW" altLang="en-US" dirty="0"/>
          </a:p>
          <a:p>
            <a:pPr algn="just"/>
            <a:endParaRPr lang="zh-TW" altLang="en-US" dirty="0"/>
          </a:p>
          <a:p>
            <a:pPr algn="just"/>
            <a:endParaRPr lang="zh-TW" altLang="en-US" dirty="0"/>
          </a:p>
        </p:txBody>
      </p:sp>
    </p:spTree>
    <p:extLst>
      <p:ext uri="{BB962C8B-B14F-4D97-AF65-F5344CB8AC3E}">
        <p14:creationId xmlns:p14="http://schemas.microsoft.com/office/powerpoint/2010/main" val="23113945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Rectangle 2"/>
          <p:cNvSpPr>
            <a:spLocks noGrp="1" noChangeArrowheads="1"/>
          </p:cNvSpPr>
          <p:nvPr>
            <p:ph type="title"/>
          </p:nvPr>
        </p:nvSpPr>
        <p:spPr/>
        <p:txBody>
          <a:bodyPr/>
          <a:lstStyle/>
          <a:p>
            <a:r>
              <a:rPr lang="zh-TW" altLang="en-US"/>
              <a:t>何謂作業安全</a:t>
            </a:r>
          </a:p>
        </p:txBody>
      </p:sp>
      <p:sp>
        <p:nvSpPr>
          <p:cNvPr id="308228" name="Rectangle 3"/>
          <p:cNvSpPr>
            <a:spLocks noGrp="1" noChangeArrowheads="1"/>
          </p:cNvSpPr>
          <p:nvPr>
            <p:ph sz="quarter" idx="10"/>
          </p:nvPr>
        </p:nvSpPr>
        <p:spPr/>
        <p:txBody>
          <a:bodyPr/>
          <a:lstStyle/>
          <a:p>
            <a:r>
              <a:rPr lang="zh-TW" altLang="en-US" sz="3000" dirty="0"/>
              <a:t>在</a:t>
            </a:r>
            <a:r>
              <a:rPr lang="zh-TW" altLang="en-US" sz="3000" dirty="0">
                <a:solidFill>
                  <a:srgbClr val="FF0000"/>
                </a:solidFill>
              </a:rPr>
              <a:t>日常營運作業中</a:t>
            </a:r>
            <a:r>
              <a:rPr lang="zh-TW" altLang="en-US" sz="3000" dirty="0"/>
              <a:t>，確保</a:t>
            </a:r>
            <a:r>
              <a:rPr lang="zh-TW" altLang="en-US" sz="3000" dirty="0">
                <a:solidFill>
                  <a:srgbClr val="FF0000"/>
                </a:solidFill>
              </a:rPr>
              <a:t>資通系統持續維持在安全運作的狀態</a:t>
            </a:r>
            <a:r>
              <a:rPr lang="zh-TW" altLang="en-US" sz="3000" dirty="0"/>
              <a:t>，不因日常作業而改變原有的安全狀態</a:t>
            </a:r>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18809" y="2794429"/>
            <a:ext cx="4668011" cy="3501008"/>
          </a:xfrm>
          <a:prstGeom prst="rect">
            <a:avLst/>
          </a:prstGeom>
          <a:ln>
            <a:noFill/>
          </a:ln>
          <a:effectLst>
            <a:softEdge rad="112500"/>
          </a:effectLst>
        </p:spPr>
      </p:pic>
    </p:spTree>
    <p:extLst>
      <p:ext uri="{BB962C8B-B14F-4D97-AF65-F5344CB8AC3E}">
        <p14:creationId xmlns:p14="http://schemas.microsoft.com/office/powerpoint/2010/main" val="16844690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5"/>
          <p:cNvSpPr>
            <a:spLocks noGrp="1" noChangeArrowheads="1"/>
          </p:cNvSpPr>
          <p:nvPr>
            <p:ph type="ctrTitle"/>
          </p:nvPr>
        </p:nvSpPr>
        <p:spPr>
          <a:solidFill>
            <a:schemeClr val="bg1"/>
          </a:solidFill>
          <a:ln w="76200" cmpd="tri">
            <a:solidFill>
              <a:srgbClr val="00CCFF"/>
            </a:solidFill>
            <a:miter lim="800000"/>
            <a:headEnd/>
            <a:tailEnd/>
          </a:ln>
        </p:spPr>
        <p:txBody>
          <a:bodyPr/>
          <a:lstStyle/>
          <a:p>
            <a:pPr algn="ctr"/>
            <a:r>
              <a:rPr lang="zh-TW" altLang="en-US" sz="3600" dirty="0">
                <a:solidFill>
                  <a:srgbClr val="FF0000"/>
                </a:solidFill>
              </a:rPr>
              <a:t>資通系統日常維運的工作</a:t>
            </a:r>
            <a:endParaRPr lang="zh-TW" altLang="en-US" sz="2400" dirty="0">
              <a:solidFill>
                <a:srgbClr val="FF0000"/>
              </a:solidFill>
            </a:endParaRPr>
          </a:p>
        </p:txBody>
      </p:sp>
    </p:spTree>
    <p:extLst>
      <p:ext uri="{BB962C8B-B14F-4D97-AF65-F5344CB8AC3E}">
        <p14:creationId xmlns:p14="http://schemas.microsoft.com/office/powerpoint/2010/main" val="38711436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2"/>
          <p:cNvSpPr>
            <a:spLocks noGrp="1" noChangeArrowheads="1"/>
          </p:cNvSpPr>
          <p:nvPr>
            <p:ph type="title"/>
          </p:nvPr>
        </p:nvSpPr>
        <p:spPr/>
        <p:txBody>
          <a:bodyPr/>
          <a:lstStyle/>
          <a:p>
            <a:r>
              <a:rPr lang="zh-TW" altLang="en-US" dirty="0"/>
              <a:t>維運工作類型</a:t>
            </a:r>
            <a:r>
              <a:rPr lang="en-US" altLang="zh-TW" dirty="0"/>
              <a:t>(1/2) </a:t>
            </a:r>
            <a:endParaRPr lang="zh-TW" altLang="en-US" dirty="0"/>
          </a:p>
        </p:txBody>
      </p:sp>
      <p:sp>
        <p:nvSpPr>
          <p:cNvPr id="312324" name="Rectangle 3"/>
          <p:cNvSpPr>
            <a:spLocks noGrp="1" noChangeArrowheads="1"/>
          </p:cNvSpPr>
          <p:nvPr>
            <p:ph sz="quarter" idx="10"/>
          </p:nvPr>
        </p:nvSpPr>
        <p:spPr/>
        <p:txBody>
          <a:bodyPr/>
          <a:lstStyle/>
          <a:p>
            <a:pPr algn="just">
              <a:lnSpc>
                <a:spcPct val="110000"/>
              </a:lnSpc>
            </a:pPr>
            <a:r>
              <a:rPr lang="zh-TW" altLang="en-US" sz="2000" dirty="0"/>
              <a:t>軟硬體維護</a:t>
            </a:r>
          </a:p>
          <a:p>
            <a:pPr lvl="1" algn="just">
              <a:lnSpc>
                <a:spcPct val="110000"/>
              </a:lnSpc>
            </a:pPr>
            <a:r>
              <a:rPr lang="zh-TW" altLang="en-US" sz="1600" dirty="0"/>
              <a:t>硬體維護</a:t>
            </a:r>
            <a:endParaRPr lang="en-US" altLang="zh-TW" sz="1600" dirty="0"/>
          </a:p>
          <a:p>
            <a:pPr lvl="1" algn="just">
              <a:lnSpc>
                <a:spcPct val="110000"/>
              </a:lnSpc>
            </a:pPr>
            <a:r>
              <a:rPr lang="zh-TW" altLang="en-US" sz="1600" dirty="0"/>
              <a:t>軟體安裝、修補及更新</a:t>
            </a:r>
            <a:endParaRPr lang="en-US" altLang="zh-TW" sz="1600" dirty="0"/>
          </a:p>
          <a:p>
            <a:pPr lvl="1" algn="just">
              <a:lnSpc>
                <a:spcPct val="110000"/>
              </a:lnSpc>
            </a:pPr>
            <a:r>
              <a:rPr lang="zh-TW" altLang="en-US" sz="1600" dirty="0"/>
              <a:t>軟硬體資產管理</a:t>
            </a:r>
            <a:endParaRPr lang="en-US" altLang="zh-TW" sz="1600" dirty="0"/>
          </a:p>
          <a:p>
            <a:pPr lvl="1" algn="just">
              <a:lnSpc>
                <a:spcPct val="110000"/>
              </a:lnSpc>
            </a:pPr>
            <a:r>
              <a:rPr lang="zh-TW" altLang="en-US" sz="1600" dirty="0"/>
              <a:t>網路及通訊線路維護</a:t>
            </a:r>
          </a:p>
          <a:p>
            <a:pPr algn="just">
              <a:lnSpc>
                <a:spcPct val="110000"/>
              </a:lnSpc>
            </a:pPr>
            <a:r>
              <a:rPr lang="zh-TW" altLang="en-US" sz="2000"/>
              <a:t>組態管理</a:t>
            </a:r>
            <a:endParaRPr lang="en-US" altLang="zh-TW" sz="2000" dirty="0"/>
          </a:p>
          <a:p>
            <a:pPr lvl="1" algn="just">
              <a:lnSpc>
                <a:spcPct val="110000"/>
              </a:lnSpc>
            </a:pPr>
            <a:r>
              <a:rPr lang="zh-TW" altLang="en-US" sz="1600" dirty="0"/>
              <a:t>組態管理</a:t>
            </a:r>
            <a:endParaRPr lang="en-US" altLang="zh-TW" sz="1600" dirty="0"/>
          </a:p>
          <a:p>
            <a:pPr lvl="1" algn="just">
              <a:lnSpc>
                <a:spcPct val="110000"/>
              </a:lnSpc>
            </a:pPr>
            <a:r>
              <a:rPr lang="zh-TW" altLang="en-US" sz="1600" dirty="0"/>
              <a:t>組態變更管理</a:t>
            </a:r>
            <a:endParaRPr lang="en-US" altLang="zh-TW" sz="1600" dirty="0"/>
          </a:p>
          <a:p>
            <a:pPr lvl="1" algn="just">
              <a:lnSpc>
                <a:spcPct val="110000"/>
              </a:lnSpc>
            </a:pPr>
            <a:r>
              <a:rPr lang="zh-TW" altLang="en-US" sz="1600" dirty="0"/>
              <a:t>政府組態基準導入</a:t>
            </a:r>
            <a:endParaRPr lang="en-US" altLang="zh-TW" sz="1600" dirty="0"/>
          </a:p>
          <a:p>
            <a:pPr lvl="1" algn="just">
              <a:lnSpc>
                <a:spcPct val="110000"/>
              </a:lnSpc>
            </a:pPr>
            <a:r>
              <a:rPr lang="zh-TW" altLang="en-US" sz="1600" dirty="0"/>
              <a:t>政府機關弱點通報機制</a:t>
            </a:r>
          </a:p>
          <a:p>
            <a:pPr algn="just">
              <a:lnSpc>
                <a:spcPct val="110000"/>
              </a:lnSpc>
            </a:pPr>
            <a:r>
              <a:rPr lang="zh-TW" altLang="en-US" sz="2000" dirty="0"/>
              <a:t>監控與問題管理</a:t>
            </a:r>
          </a:p>
          <a:p>
            <a:pPr lvl="1" algn="just">
              <a:lnSpc>
                <a:spcPct val="110000"/>
              </a:lnSpc>
            </a:pPr>
            <a:r>
              <a:rPr lang="zh-TW" altLang="en-US" sz="1600" dirty="0"/>
              <a:t>異常的監控</a:t>
            </a:r>
          </a:p>
          <a:p>
            <a:pPr lvl="1" algn="just">
              <a:lnSpc>
                <a:spcPct val="110000"/>
              </a:lnSpc>
            </a:pPr>
            <a:r>
              <a:rPr lang="zh-TW" altLang="en-US" sz="1600" dirty="0"/>
              <a:t>問題管理</a:t>
            </a:r>
            <a:endParaRPr lang="en-US" altLang="zh-TW" sz="1600" dirty="0"/>
          </a:p>
          <a:p>
            <a:pPr lvl="1" algn="just">
              <a:lnSpc>
                <a:spcPct val="110000"/>
              </a:lnSpc>
            </a:pPr>
            <a:r>
              <a:rPr lang="zh-TW" altLang="en-US" sz="1600" dirty="0"/>
              <a:t>弱點掃描</a:t>
            </a:r>
            <a:endParaRPr lang="en-US" altLang="zh-TW" sz="1600" dirty="0"/>
          </a:p>
          <a:p>
            <a:pPr lvl="1" algn="just">
              <a:lnSpc>
                <a:spcPct val="110000"/>
              </a:lnSpc>
            </a:pPr>
            <a:r>
              <a:rPr lang="zh-TW" altLang="en-US" sz="1600" dirty="0"/>
              <a:t>滲透測試</a:t>
            </a:r>
            <a:endParaRPr lang="en-US" altLang="zh-TW" sz="1600" dirty="0"/>
          </a:p>
          <a:p>
            <a:pPr lvl="1" algn="just">
              <a:lnSpc>
                <a:spcPct val="110000"/>
              </a:lnSpc>
            </a:pPr>
            <a:r>
              <a:rPr lang="zh-TW" altLang="en-US" sz="1600" dirty="0"/>
              <a:t>稽核作業</a:t>
            </a:r>
          </a:p>
          <a:p>
            <a:pPr lvl="1" algn="just">
              <a:lnSpc>
                <a:spcPct val="110000"/>
              </a:lnSpc>
            </a:pPr>
            <a:r>
              <a:rPr lang="zh-TW" altLang="en-US" sz="1600" dirty="0"/>
              <a:t>防範社交工程攻擊</a:t>
            </a:r>
          </a:p>
        </p:txBody>
      </p:sp>
      <p:pic>
        <p:nvPicPr>
          <p:cNvPr id="3" name="圖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02684" y="2204864"/>
            <a:ext cx="4283968" cy="321297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085093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2"/>
          <p:cNvSpPr>
            <a:spLocks noGrp="1" noChangeArrowheads="1"/>
          </p:cNvSpPr>
          <p:nvPr>
            <p:ph type="title"/>
          </p:nvPr>
        </p:nvSpPr>
        <p:spPr/>
        <p:txBody>
          <a:bodyPr/>
          <a:lstStyle/>
          <a:p>
            <a:r>
              <a:rPr lang="zh-TW" altLang="en-US" dirty="0"/>
              <a:t>維運工作類型</a:t>
            </a:r>
            <a:r>
              <a:rPr lang="en-US" altLang="zh-TW" dirty="0"/>
              <a:t>(2/2) </a:t>
            </a:r>
            <a:endParaRPr lang="zh-TW" altLang="en-US" dirty="0"/>
          </a:p>
        </p:txBody>
      </p:sp>
      <p:sp>
        <p:nvSpPr>
          <p:cNvPr id="312324" name="Rectangle 3"/>
          <p:cNvSpPr>
            <a:spLocks noGrp="1" noChangeArrowheads="1"/>
          </p:cNvSpPr>
          <p:nvPr>
            <p:ph sz="quarter" idx="10"/>
          </p:nvPr>
        </p:nvSpPr>
        <p:spPr/>
        <p:txBody>
          <a:bodyPr/>
          <a:lstStyle/>
          <a:p>
            <a:pPr algn="just">
              <a:lnSpc>
                <a:spcPct val="110000"/>
              </a:lnSpc>
            </a:pPr>
            <a:r>
              <a:rPr lang="zh-TW" altLang="en-US" sz="2000" dirty="0"/>
              <a:t>資料備份管理</a:t>
            </a:r>
            <a:endParaRPr lang="en-US" altLang="zh-TW" sz="2000" dirty="0"/>
          </a:p>
          <a:p>
            <a:pPr lvl="1" algn="just">
              <a:lnSpc>
                <a:spcPct val="110000"/>
              </a:lnSpc>
            </a:pPr>
            <a:r>
              <a:rPr lang="zh-TW" altLang="en-US" sz="1800" dirty="0"/>
              <a:t>資料備份</a:t>
            </a:r>
            <a:r>
              <a:rPr lang="en-US" altLang="zh-TW" sz="1800" dirty="0"/>
              <a:t>-</a:t>
            </a:r>
            <a:r>
              <a:rPr lang="zh-TW" altLang="en-US" sz="1800" dirty="0"/>
              <a:t>目的</a:t>
            </a:r>
            <a:endParaRPr lang="en-US" altLang="zh-TW" sz="1800" dirty="0"/>
          </a:p>
          <a:p>
            <a:pPr lvl="1" algn="just">
              <a:lnSpc>
                <a:spcPct val="110000"/>
              </a:lnSpc>
            </a:pPr>
            <a:r>
              <a:rPr lang="zh-TW" altLang="en-US" sz="1800" dirty="0"/>
              <a:t>資料備份</a:t>
            </a:r>
            <a:r>
              <a:rPr lang="en-US" altLang="zh-TW" sz="1800" dirty="0"/>
              <a:t>-</a:t>
            </a:r>
            <a:r>
              <a:rPr lang="zh-TW" altLang="en-US" sz="1800" dirty="0"/>
              <a:t>方式</a:t>
            </a:r>
            <a:endParaRPr lang="en-US" altLang="zh-TW" sz="1800" dirty="0"/>
          </a:p>
          <a:p>
            <a:pPr lvl="1" algn="just">
              <a:lnSpc>
                <a:spcPct val="110000"/>
              </a:lnSpc>
            </a:pPr>
            <a:r>
              <a:rPr lang="zh-TW" altLang="en-US" sz="1800" dirty="0"/>
              <a:t>資料備份</a:t>
            </a:r>
            <a:r>
              <a:rPr lang="en-US" altLang="zh-TW" sz="1800" dirty="0"/>
              <a:t>-</a:t>
            </a:r>
            <a:r>
              <a:rPr lang="zh-TW" altLang="en-US" sz="1800" dirty="0"/>
              <a:t>模式</a:t>
            </a:r>
            <a:endParaRPr lang="en-US" altLang="zh-TW" sz="1800" dirty="0"/>
          </a:p>
          <a:p>
            <a:pPr lvl="1" algn="just">
              <a:lnSpc>
                <a:spcPct val="110000"/>
              </a:lnSpc>
            </a:pPr>
            <a:r>
              <a:rPr lang="zh-TW" altLang="en-US" sz="1800" dirty="0"/>
              <a:t>資料備份</a:t>
            </a:r>
            <a:r>
              <a:rPr lang="en-US" altLang="zh-TW" sz="1800" dirty="0"/>
              <a:t>-</a:t>
            </a:r>
            <a:r>
              <a:rPr lang="zh-TW" altLang="en-US" sz="1800" dirty="0"/>
              <a:t>注意事項</a:t>
            </a:r>
          </a:p>
          <a:p>
            <a:pPr algn="just">
              <a:lnSpc>
                <a:spcPct val="110000"/>
              </a:lnSpc>
            </a:pPr>
            <a:r>
              <a:rPr lang="zh-TW" altLang="en-US" sz="2000" dirty="0"/>
              <a:t>媒體控管</a:t>
            </a:r>
          </a:p>
          <a:p>
            <a:pPr lvl="1" algn="just">
              <a:lnSpc>
                <a:spcPct val="110000"/>
              </a:lnSpc>
            </a:pPr>
            <a:r>
              <a:rPr lang="zh-TW" altLang="en-US" sz="1800" dirty="0"/>
              <a:t>媒體控管</a:t>
            </a:r>
            <a:r>
              <a:rPr lang="en-US" altLang="zh-TW" sz="1800" dirty="0"/>
              <a:t>-</a:t>
            </a:r>
            <a:r>
              <a:rPr lang="zh-TW" altLang="en-US" sz="1800" dirty="0"/>
              <a:t>目的及工作</a:t>
            </a:r>
            <a:endParaRPr lang="en-US" altLang="zh-TW" sz="1800" dirty="0"/>
          </a:p>
          <a:p>
            <a:pPr lvl="1" algn="just">
              <a:lnSpc>
                <a:spcPct val="110000"/>
              </a:lnSpc>
            </a:pPr>
            <a:r>
              <a:rPr lang="zh-TW" altLang="en-US" sz="1800" dirty="0"/>
              <a:t>媒體控管</a:t>
            </a:r>
            <a:r>
              <a:rPr lang="en-US" altLang="zh-TW" sz="1800" dirty="0"/>
              <a:t>-</a:t>
            </a:r>
            <a:r>
              <a:rPr lang="zh-TW" altLang="en-US" sz="1800" dirty="0"/>
              <a:t>標示</a:t>
            </a:r>
            <a:endParaRPr lang="en-US" altLang="zh-TW" sz="1800" dirty="0"/>
          </a:p>
          <a:p>
            <a:pPr lvl="1" algn="just">
              <a:lnSpc>
                <a:spcPct val="110000"/>
              </a:lnSpc>
            </a:pPr>
            <a:r>
              <a:rPr lang="zh-TW" altLang="en-US" sz="1800" dirty="0"/>
              <a:t>媒體控管</a:t>
            </a:r>
            <a:r>
              <a:rPr lang="en-US" altLang="zh-TW" sz="1800" dirty="0"/>
              <a:t>-</a:t>
            </a:r>
            <a:r>
              <a:rPr lang="zh-TW" altLang="en-US" sz="1800" dirty="0"/>
              <a:t>重用</a:t>
            </a:r>
            <a:endParaRPr lang="en-US" altLang="zh-TW" sz="1800" dirty="0"/>
          </a:p>
          <a:p>
            <a:pPr lvl="1" algn="just">
              <a:lnSpc>
                <a:spcPct val="110000"/>
              </a:lnSpc>
            </a:pPr>
            <a:r>
              <a:rPr lang="zh-TW" altLang="en-US" sz="1800" dirty="0"/>
              <a:t>媒體控管</a:t>
            </a:r>
            <a:r>
              <a:rPr lang="en-US" altLang="zh-TW" sz="1800" dirty="0"/>
              <a:t>-</a:t>
            </a:r>
            <a:r>
              <a:rPr lang="zh-TW" altLang="en-US" sz="1800" dirty="0"/>
              <a:t>安全丟棄</a:t>
            </a:r>
            <a:endParaRPr lang="en-US" altLang="zh-TW" sz="1800" dirty="0"/>
          </a:p>
          <a:p>
            <a:pPr algn="just">
              <a:lnSpc>
                <a:spcPct val="110000"/>
              </a:lnSpc>
            </a:pPr>
            <a:r>
              <a:rPr lang="zh-TW" altLang="en-US" sz="2000" dirty="0"/>
              <a:t>可攜式設備管理</a:t>
            </a:r>
            <a:endParaRPr lang="en-US" altLang="zh-TW" sz="2000" dirty="0"/>
          </a:p>
          <a:p>
            <a:pPr lvl="1" algn="just">
              <a:lnSpc>
                <a:spcPct val="110000"/>
              </a:lnSpc>
            </a:pPr>
            <a:r>
              <a:rPr lang="zh-TW" altLang="en-US" sz="1600" dirty="0"/>
              <a:t>可攜式設備</a:t>
            </a:r>
            <a:r>
              <a:rPr lang="en-US" altLang="zh-TW" sz="1600" dirty="0"/>
              <a:t>-</a:t>
            </a:r>
            <a:r>
              <a:rPr lang="zh-TW" altLang="en-US" sz="1600" dirty="0"/>
              <a:t>定義</a:t>
            </a:r>
            <a:endParaRPr lang="en-US" altLang="zh-TW" sz="1600" dirty="0"/>
          </a:p>
          <a:p>
            <a:pPr lvl="1" algn="just">
              <a:lnSpc>
                <a:spcPct val="110000"/>
              </a:lnSpc>
            </a:pPr>
            <a:r>
              <a:rPr lang="zh-TW" altLang="en-US" sz="1600" dirty="0"/>
              <a:t>可攜式設備</a:t>
            </a:r>
            <a:r>
              <a:rPr lang="en-US" altLang="zh-TW" sz="1600" dirty="0"/>
              <a:t>-</a:t>
            </a:r>
            <a:r>
              <a:rPr lang="zh-TW" altLang="en-US" sz="1600" dirty="0"/>
              <a:t>安全問題</a:t>
            </a:r>
            <a:endParaRPr lang="en-US" altLang="zh-TW" sz="1600" dirty="0"/>
          </a:p>
          <a:p>
            <a:pPr lvl="1" algn="just">
              <a:lnSpc>
                <a:spcPct val="110000"/>
              </a:lnSpc>
            </a:pPr>
            <a:r>
              <a:rPr lang="zh-TW" altLang="en-US" sz="1600" dirty="0"/>
              <a:t>可攜式設備</a:t>
            </a:r>
            <a:r>
              <a:rPr lang="en-US" altLang="zh-TW" sz="1600" dirty="0"/>
              <a:t>-</a:t>
            </a:r>
            <a:r>
              <a:rPr lang="zh-TW" altLang="en-US" sz="1600" dirty="0"/>
              <a:t>存取控制與稽核</a:t>
            </a:r>
            <a:endParaRPr lang="en-US" altLang="zh-TW" sz="1600" dirty="0"/>
          </a:p>
          <a:p>
            <a:pPr lvl="1" algn="just">
              <a:lnSpc>
                <a:spcPct val="110000"/>
              </a:lnSpc>
            </a:pPr>
            <a:r>
              <a:rPr lang="zh-TW" altLang="en-US" sz="1600" dirty="0"/>
              <a:t>可攜式設備</a:t>
            </a:r>
            <a:r>
              <a:rPr lang="en-US" altLang="zh-TW" sz="1600" dirty="0"/>
              <a:t>-</a:t>
            </a:r>
            <a:r>
              <a:rPr lang="zh-TW" altLang="en-US" sz="1600" dirty="0"/>
              <a:t>自動化安裝或啟用控管程式</a:t>
            </a:r>
            <a:endParaRPr lang="en-US" altLang="zh-TW" sz="1600" dirty="0"/>
          </a:p>
          <a:p>
            <a:pPr lvl="1" algn="just">
              <a:lnSpc>
                <a:spcPct val="110000"/>
              </a:lnSpc>
            </a:pPr>
            <a:r>
              <a:rPr lang="zh-TW" altLang="en-US" sz="1600" dirty="0"/>
              <a:t>可攜式設備</a:t>
            </a:r>
            <a:r>
              <a:rPr lang="en-US" altLang="zh-TW" sz="1600" dirty="0"/>
              <a:t>-</a:t>
            </a:r>
            <a:r>
              <a:rPr lang="zh-TW" altLang="en-US" sz="1600" dirty="0"/>
              <a:t>稽核紀錄內容</a:t>
            </a:r>
            <a:endParaRPr lang="en-US" altLang="zh-TW" sz="1600" dirty="0"/>
          </a:p>
          <a:p>
            <a:pPr lvl="1" algn="just">
              <a:lnSpc>
                <a:spcPct val="110000"/>
              </a:lnSpc>
            </a:pPr>
            <a:endParaRPr lang="en-US" altLang="zh-TW" sz="1600" dirty="0"/>
          </a:p>
          <a:p>
            <a:pPr lvl="1" algn="just">
              <a:lnSpc>
                <a:spcPct val="110000"/>
              </a:lnSpc>
            </a:pPr>
            <a:endParaRPr lang="zh-TW" altLang="en-US" sz="1800" dirty="0"/>
          </a:p>
        </p:txBody>
      </p:sp>
      <p:pic>
        <p:nvPicPr>
          <p:cNvPr id="3" name="圖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02684" y="2204864"/>
            <a:ext cx="4283968" cy="321297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7958377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15616" y="117028"/>
            <a:ext cx="7458831" cy="935708"/>
          </a:xfrm>
        </p:spPr>
        <p:txBody>
          <a:bodyPr/>
          <a:lstStyle/>
          <a:p>
            <a:r>
              <a:rPr lang="zh-TW" altLang="en-US" dirty="0"/>
              <a:t>從建立資通安全的危機意識開始</a:t>
            </a:r>
          </a:p>
        </p:txBody>
      </p:sp>
      <p:sp>
        <p:nvSpPr>
          <p:cNvPr id="3" name="內容版面配置區 2"/>
          <p:cNvSpPr>
            <a:spLocks noGrp="1"/>
          </p:cNvSpPr>
          <p:nvPr>
            <p:ph idx="1"/>
          </p:nvPr>
        </p:nvSpPr>
        <p:spPr>
          <a:xfrm>
            <a:off x="611559" y="1052736"/>
            <a:ext cx="8071271" cy="5616624"/>
          </a:xfrm>
        </p:spPr>
        <p:txBody>
          <a:bodyPr/>
          <a:lstStyle/>
          <a:p>
            <a:pPr algn="just"/>
            <a:r>
              <a:rPr lang="zh-TW" altLang="en-US" sz="2600" dirty="0"/>
              <a:t>資安可能產生的危害超出一般人的想像</a:t>
            </a:r>
            <a:endParaRPr lang="en-US" altLang="zh-TW" sz="2600" dirty="0"/>
          </a:p>
          <a:p>
            <a:pPr lvl="1" algn="just"/>
            <a:r>
              <a:rPr lang="zh-TW" altLang="en-US" sz="2300" dirty="0"/>
              <a:t>當關鍵基礎設施遭到資安攻擊而停擺時，會造成重大影響</a:t>
            </a:r>
            <a:endParaRPr lang="en-US" altLang="zh-TW" sz="2300" dirty="0"/>
          </a:p>
          <a:p>
            <a:pPr algn="just"/>
            <a:r>
              <a:rPr lang="zh-TW" altLang="en-US" sz="2600" dirty="0"/>
              <a:t>資安攻擊無孔不入，影響層面大</a:t>
            </a:r>
            <a:endParaRPr lang="en-US" altLang="zh-TW" sz="2600" dirty="0"/>
          </a:p>
          <a:p>
            <a:pPr lvl="1" algn="just"/>
            <a:r>
              <a:rPr lang="zh-TW" altLang="en-US" sz="2300" dirty="0"/>
              <a:t>物聯網帶來了商機，是否也引來了危機</a:t>
            </a:r>
            <a:endParaRPr lang="en-US" altLang="zh-TW" sz="2300" dirty="0"/>
          </a:p>
          <a:p>
            <a:pPr lvl="1" algn="just"/>
            <a:r>
              <a:rPr lang="zh-TW" altLang="en-US" sz="2300" dirty="0"/>
              <a:t>行動與無線通訊帶來了方便，是否也會造成更大不便</a:t>
            </a:r>
            <a:endParaRPr lang="en-US" altLang="zh-TW" sz="2300" dirty="0"/>
          </a:p>
          <a:p>
            <a:pPr algn="just"/>
            <a:r>
              <a:rPr lang="zh-TW" altLang="en-US" sz="2600" dirty="0"/>
              <a:t>資安是每一個人應有的責任與警覺</a:t>
            </a:r>
            <a:endParaRPr lang="en-US" altLang="zh-TW" sz="2600" dirty="0"/>
          </a:p>
          <a:p>
            <a:pPr lvl="1" algn="just"/>
            <a:r>
              <a:rPr lang="zh-TW" altLang="en-US" sz="2300" dirty="0"/>
              <a:t>資安與國家安全息息相關</a:t>
            </a:r>
            <a:endParaRPr lang="en-US" altLang="zh-TW" sz="2300" dirty="0"/>
          </a:p>
          <a:p>
            <a:pPr lvl="1" algn="just"/>
            <a:r>
              <a:rPr lang="zh-TW" altLang="en-US" sz="2300" dirty="0"/>
              <a:t>資安素養是現代公民需要培養的生活與工作知能</a:t>
            </a:r>
            <a:endParaRPr lang="en-US" altLang="zh-TW" sz="2300" dirty="0"/>
          </a:p>
          <a:p>
            <a:pPr lvl="1" algn="just"/>
            <a:endParaRPr lang="en-US" altLang="zh-TW" dirty="0"/>
          </a:p>
          <a:p>
            <a:pPr lvl="1" algn="just"/>
            <a:endParaRPr lang="zh-TW" altLang="en-US" dirty="0"/>
          </a:p>
        </p:txBody>
      </p:sp>
    </p:spTree>
    <p:extLst>
      <p:ext uri="{BB962C8B-B14F-4D97-AF65-F5344CB8AC3E}">
        <p14:creationId xmlns:p14="http://schemas.microsoft.com/office/powerpoint/2010/main" val="3888260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2"/>
          <p:cNvSpPr>
            <a:spLocks noGrp="1" noChangeArrowheads="1"/>
          </p:cNvSpPr>
          <p:nvPr>
            <p:ph type="title"/>
          </p:nvPr>
        </p:nvSpPr>
        <p:spPr/>
        <p:txBody>
          <a:bodyPr/>
          <a:lstStyle/>
          <a:p>
            <a:r>
              <a:rPr lang="zh-TW" altLang="en-US" dirty="0"/>
              <a:t>軟硬體的維護</a:t>
            </a:r>
            <a:endParaRPr lang="en-US" altLang="zh-TW" dirty="0"/>
          </a:p>
        </p:txBody>
      </p:sp>
      <p:sp>
        <p:nvSpPr>
          <p:cNvPr id="314372" name="Rectangle 3"/>
          <p:cNvSpPr>
            <a:spLocks noGrp="1" noChangeArrowheads="1"/>
          </p:cNvSpPr>
          <p:nvPr>
            <p:ph sz="quarter" idx="10"/>
          </p:nvPr>
        </p:nvSpPr>
        <p:spPr/>
        <p:txBody>
          <a:bodyPr/>
          <a:lstStyle/>
          <a:p>
            <a:pPr algn="just"/>
            <a:r>
              <a:rPr lang="zh-TW" altLang="en-US" dirty="0"/>
              <a:t>硬體維護</a:t>
            </a:r>
          </a:p>
          <a:p>
            <a:pPr lvl="1" algn="just"/>
            <a:r>
              <a:rPr lang="zh-TW" altLang="en-US" sz="2400" dirty="0">
                <a:solidFill>
                  <a:srgbClr val="FF0000"/>
                </a:solidFill>
              </a:rPr>
              <a:t>定期維護</a:t>
            </a:r>
            <a:r>
              <a:rPr lang="zh-TW" altLang="en-US" sz="2400" dirty="0"/>
              <a:t>以確保硬體設備之可用性</a:t>
            </a:r>
          </a:p>
          <a:p>
            <a:pPr lvl="1" algn="just"/>
            <a:r>
              <a:rPr lang="zh-TW" altLang="en-US" sz="2400" dirty="0"/>
              <a:t>準備相關零件</a:t>
            </a:r>
            <a:r>
              <a:rPr lang="zh-TW" altLang="en-US" dirty="0"/>
              <a:t>備品</a:t>
            </a:r>
            <a:endParaRPr lang="en-US" altLang="zh-TW" dirty="0"/>
          </a:p>
          <a:p>
            <a:pPr lvl="1" algn="just"/>
            <a:r>
              <a:rPr lang="zh-TW" altLang="en-US" dirty="0"/>
              <a:t>設備、伺服器、其他硬體設備及網路線路應</a:t>
            </a:r>
            <a:r>
              <a:rPr lang="zh-TW" altLang="en-US" dirty="0">
                <a:solidFill>
                  <a:srgbClr val="FF0000"/>
                </a:solidFill>
              </a:rPr>
              <a:t>置於安全與控管的區域</a:t>
            </a:r>
            <a:r>
              <a:rPr lang="zh-TW" altLang="en-US" dirty="0"/>
              <a:t> </a:t>
            </a:r>
            <a:endParaRPr lang="zh-TW" altLang="en-US" sz="2400" dirty="0"/>
          </a:p>
          <a:p>
            <a:pPr algn="just"/>
            <a:r>
              <a:rPr lang="zh-TW" altLang="en-US" dirty="0"/>
              <a:t>軟體安裝</a:t>
            </a:r>
          </a:p>
          <a:p>
            <a:pPr lvl="1" algn="just"/>
            <a:r>
              <a:rPr lang="zh-TW" altLang="en-US" sz="2400" dirty="0"/>
              <a:t>軟體安裝應確保</a:t>
            </a:r>
            <a:r>
              <a:rPr lang="zh-TW" altLang="en-US" sz="2400" dirty="0">
                <a:solidFill>
                  <a:srgbClr val="FF0000"/>
                </a:solidFill>
              </a:rPr>
              <a:t>沒有惡意程式</a:t>
            </a:r>
            <a:r>
              <a:rPr lang="zh-TW" altLang="en-US" sz="2400" dirty="0"/>
              <a:t>、最新版本及更新相關修補程式</a:t>
            </a:r>
          </a:p>
          <a:p>
            <a:pPr lvl="1" algn="just"/>
            <a:r>
              <a:rPr lang="zh-TW" altLang="en-US" sz="2400" dirty="0"/>
              <a:t>軟體安裝應符合機關政策與</a:t>
            </a:r>
            <a:r>
              <a:rPr lang="zh-TW" altLang="en-US" sz="2400" dirty="0">
                <a:solidFill>
                  <a:srgbClr val="FF0000"/>
                </a:solidFill>
              </a:rPr>
              <a:t>合法授權</a:t>
            </a:r>
            <a:r>
              <a:rPr lang="zh-TW" altLang="en-US" sz="2400" dirty="0"/>
              <a:t>範圍</a:t>
            </a:r>
          </a:p>
          <a:p>
            <a:pPr algn="just"/>
            <a:r>
              <a:rPr lang="zh-TW" altLang="en-US" dirty="0"/>
              <a:t>軟硬體資產應造冊管理，安裝、移除及異動時應被記錄</a:t>
            </a:r>
          </a:p>
        </p:txBody>
      </p:sp>
    </p:spTree>
    <p:extLst>
      <p:ext uri="{BB962C8B-B14F-4D97-AF65-F5344CB8AC3E}">
        <p14:creationId xmlns:p14="http://schemas.microsoft.com/office/powerpoint/2010/main" val="2952886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5"/>
          <p:cNvSpPr>
            <a:spLocks noGrp="1" noChangeArrowheads="1"/>
          </p:cNvSpPr>
          <p:nvPr>
            <p:ph type="ctrTitle"/>
          </p:nvPr>
        </p:nvSpPr>
        <p:spPr>
          <a:solidFill>
            <a:schemeClr val="bg1"/>
          </a:solidFill>
          <a:ln w="76200" cmpd="tri">
            <a:solidFill>
              <a:srgbClr val="00CCFF"/>
            </a:solidFill>
            <a:miter lim="800000"/>
            <a:headEnd/>
            <a:tailEnd/>
          </a:ln>
        </p:spPr>
        <p:txBody>
          <a:bodyPr/>
          <a:lstStyle/>
          <a:p>
            <a:pPr algn="ctr"/>
            <a:r>
              <a:rPr lang="zh-TW" altLang="en-US" sz="3600" dirty="0">
                <a:solidFill>
                  <a:srgbClr val="FF0000"/>
                </a:solidFill>
              </a:rPr>
              <a:t>組態管理</a:t>
            </a:r>
            <a:r>
              <a:rPr lang="zh-TW" altLang="en-US" sz="2400" dirty="0">
                <a:solidFill>
                  <a:srgbClr val="FF0000"/>
                </a:solidFill>
              </a:rPr>
              <a:t> </a:t>
            </a:r>
          </a:p>
        </p:txBody>
      </p:sp>
    </p:spTree>
    <p:extLst>
      <p:ext uri="{BB962C8B-B14F-4D97-AF65-F5344CB8AC3E}">
        <p14:creationId xmlns:p14="http://schemas.microsoft.com/office/powerpoint/2010/main" val="7330058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2"/>
          <p:cNvSpPr>
            <a:spLocks noGrp="1" noChangeArrowheads="1"/>
          </p:cNvSpPr>
          <p:nvPr>
            <p:ph type="title"/>
          </p:nvPr>
        </p:nvSpPr>
        <p:spPr/>
        <p:txBody>
          <a:bodyPr/>
          <a:lstStyle/>
          <a:p>
            <a:r>
              <a:rPr lang="zh-TW" altLang="en-US" dirty="0"/>
              <a:t>組態管理</a:t>
            </a:r>
            <a:r>
              <a:rPr lang="en-US" altLang="zh-TW" dirty="0"/>
              <a:t>(1/2)</a:t>
            </a:r>
          </a:p>
        </p:txBody>
      </p:sp>
      <p:sp>
        <p:nvSpPr>
          <p:cNvPr id="343044" name="Rectangle 3"/>
          <p:cNvSpPr>
            <a:spLocks noGrp="1" noChangeArrowheads="1"/>
          </p:cNvSpPr>
          <p:nvPr>
            <p:ph sz="quarter" idx="10"/>
          </p:nvPr>
        </p:nvSpPr>
        <p:spPr/>
        <p:txBody>
          <a:bodyPr/>
          <a:lstStyle/>
          <a:p>
            <a:pPr algn="just"/>
            <a:r>
              <a:rPr lang="zh-TW" altLang="en-US" dirty="0"/>
              <a:t>組態</a:t>
            </a:r>
          </a:p>
          <a:p>
            <a:pPr lvl="1" algn="just"/>
            <a:r>
              <a:rPr lang="zh-TW" altLang="en-US" sz="2400" dirty="0"/>
              <a:t>為</a:t>
            </a:r>
            <a:r>
              <a:rPr lang="en-US" altLang="zh-TW" sz="2200" dirty="0"/>
              <a:t>IT</a:t>
            </a:r>
            <a:r>
              <a:rPr lang="zh-TW" altLang="en-US" sz="2400" dirty="0"/>
              <a:t>系統邏輯模型，包含：服務、軟體、硬體、設定、文件及</a:t>
            </a:r>
            <a:r>
              <a:rPr lang="en-US" altLang="zh-TW" sz="2200" dirty="0"/>
              <a:t>IT</a:t>
            </a:r>
            <a:r>
              <a:rPr lang="zh-TW" altLang="en-US" sz="2400" dirty="0"/>
              <a:t>人員等組態項目</a:t>
            </a:r>
            <a:r>
              <a:rPr lang="en-US" altLang="zh-TW" sz="2400" dirty="0"/>
              <a:t>(Configuration Item, </a:t>
            </a:r>
            <a:r>
              <a:rPr lang="zh-TW" altLang="en-US" sz="2400" dirty="0"/>
              <a:t>簡稱</a:t>
            </a:r>
            <a:r>
              <a:rPr lang="en-US" altLang="zh-TW" sz="2200" dirty="0"/>
              <a:t>CI</a:t>
            </a:r>
            <a:r>
              <a:rPr lang="en-US" altLang="zh-TW" sz="2400" dirty="0"/>
              <a:t>)</a:t>
            </a:r>
          </a:p>
          <a:p>
            <a:pPr lvl="1" algn="just"/>
            <a:r>
              <a:rPr lang="zh-TW" altLang="en-US" sz="2400" dirty="0"/>
              <a:t>組態項目間是有</a:t>
            </a:r>
            <a:r>
              <a:rPr lang="zh-TW" altLang="en-US" sz="2400" dirty="0">
                <a:solidFill>
                  <a:srgbClr val="FF0000"/>
                </a:solidFill>
              </a:rPr>
              <a:t>互動與關聯</a:t>
            </a:r>
            <a:r>
              <a:rPr lang="zh-TW" altLang="en-US" sz="2400" dirty="0"/>
              <a:t>的</a:t>
            </a:r>
          </a:p>
          <a:p>
            <a:pPr algn="just"/>
            <a:r>
              <a:rPr lang="zh-TW" altLang="en-US" dirty="0"/>
              <a:t>組態管理</a:t>
            </a:r>
          </a:p>
          <a:p>
            <a:pPr lvl="1" algn="just"/>
            <a:r>
              <a:rPr lang="zh-TW" altLang="en-US" sz="2400" dirty="0"/>
              <a:t>識別、控制、維護及檢查現有</a:t>
            </a:r>
            <a:r>
              <a:rPr lang="en-US" altLang="zh-TW" sz="2200" dirty="0"/>
              <a:t>IT</a:t>
            </a:r>
            <a:r>
              <a:rPr lang="zh-TW" altLang="en-US" sz="2400" dirty="0"/>
              <a:t>系統中所有的組態元件及其之間的關聯性</a:t>
            </a:r>
          </a:p>
          <a:p>
            <a:pPr algn="just"/>
            <a:r>
              <a:rPr lang="zh-TW" altLang="en-US" dirty="0"/>
              <a:t>組態管理資料庫</a:t>
            </a:r>
            <a:r>
              <a:rPr lang="en-US" altLang="zh-TW" dirty="0"/>
              <a:t>(Configuration Management Database,</a:t>
            </a:r>
            <a:r>
              <a:rPr lang="zh-TW" altLang="en-US" dirty="0"/>
              <a:t>簡稱 </a:t>
            </a:r>
            <a:r>
              <a:rPr lang="en-US" altLang="zh-TW" dirty="0"/>
              <a:t>CMDB)</a:t>
            </a:r>
          </a:p>
          <a:p>
            <a:pPr lvl="1" algn="just"/>
            <a:r>
              <a:rPr lang="zh-TW" altLang="en-US" sz="2400" dirty="0"/>
              <a:t>儲存最新</a:t>
            </a:r>
            <a:r>
              <a:rPr lang="en-US" altLang="zh-TW" sz="2400" dirty="0"/>
              <a:t>IT</a:t>
            </a:r>
            <a:r>
              <a:rPr lang="zh-TW" altLang="en-US" sz="2400" dirty="0"/>
              <a:t>系統所有組態項目及其關聯性的資料庫</a:t>
            </a:r>
          </a:p>
          <a:p>
            <a:pPr lvl="1" algn="just"/>
            <a:r>
              <a:rPr lang="zh-TW" altLang="en-US" sz="2400" dirty="0"/>
              <a:t>其儲存形式可以是文件、檔案</a:t>
            </a:r>
            <a:r>
              <a:rPr lang="zh-TW" altLang="en-US" dirty="0"/>
              <a:t>或關聯</a:t>
            </a:r>
            <a:r>
              <a:rPr lang="zh-TW" altLang="en-US" sz="2400" dirty="0"/>
              <a:t>式資料庫</a:t>
            </a:r>
          </a:p>
        </p:txBody>
      </p:sp>
    </p:spTree>
    <p:extLst>
      <p:ext uri="{BB962C8B-B14F-4D97-AF65-F5344CB8AC3E}">
        <p14:creationId xmlns:p14="http://schemas.microsoft.com/office/powerpoint/2010/main" val="18024182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2"/>
          <p:cNvSpPr>
            <a:spLocks noGrp="1" noChangeArrowheads="1"/>
          </p:cNvSpPr>
          <p:nvPr>
            <p:ph type="title"/>
          </p:nvPr>
        </p:nvSpPr>
        <p:spPr/>
        <p:txBody>
          <a:bodyPr/>
          <a:lstStyle/>
          <a:p>
            <a:r>
              <a:rPr lang="zh-TW" altLang="en-US"/>
              <a:t>組態管理</a:t>
            </a:r>
            <a:r>
              <a:rPr lang="en-US" altLang="zh-TW" dirty="0"/>
              <a:t>(2/2)</a:t>
            </a:r>
            <a:endParaRPr lang="zh-TW" altLang="en-US"/>
          </a:p>
        </p:txBody>
      </p:sp>
      <p:sp>
        <p:nvSpPr>
          <p:cNvPr id="345092" name="Rectangle 3"/>
          <p:cNvSpPr>
            <a:spLocks noGrp="1" noChangeArrowheads="1"/>
          </p:cNvSpPr>
          <p:nvPr>
            <p:ph sz="quarter" idx="10"/>
          </p:nvPr>
        </p:nvSpPr>
        <p:spPr/>
        <p:txBody>
          <a:bodyPr/>
          <a:lstStyle/>
          <a:p>
            <a:pPr algn="just"/>
            <a:r>
              <a:rPr lang="zh-TW" altLang="en-US" sz="3200" dirty="0"/>
              <a:t>組態管理的目的</a:t>
            </a:r>
          </a:p>
          <a:p>
            <a:pPr lvl="1" algn="just"/>
            <a:r>
              <a:rPr lang="en-US" altLang="zh-TW" dirty="0"/>
              <a:t>IT</a:t>
            </a:r>
            <a:r>
              <a:rPr lang="zh-TW" altLang="en-US" sz="2800" dirty="0"/>
              <a:t>資產管理</a:t>
            </a:r>
          </a:p>
          <a:p>
            <a:pPr lvl="1" algn="just"/>
            <a:r>
              <a:rPr lang="zh-TW" altLang="en-US" sz="2800" dirty="0"/>
              <a:t>提供</a:t>
            </a:r>
            <a:r>
              <a:rPr lang="en-US" altLang="zh-TW" dirty="0"/>
              <a:t>IT</a:t>
            </a:r>
            <a:r>
              <a:rPr lang="zh-TW" altLang="en-US" sz="2800" dirty="0"/>
              <a:t>服務管理作業中所需的精確資訊</a:t>
            </a:r>
          </a:p>
          <a:p>
            <a:pPr algn="just"/>
            <a:r>
              <a:rPr lang="zh-TW" altLang="en-US" sz="3200" dirty="0"/>
              <a:t>透過「變更管理」維護</a:t>
            </a:r>
            <a:r>
              <a:rPr lang="en-US" altLang="zh-TW" dirty="0"/>
              <a:t>IT</a:t>
            </a:r>
            <a:r>
              <a:rPr lang="zh-TW" altLang="en-US" sz="3200" dirty="0"/>
              <a:t>系統的組態現況</a:t>
            </a:r>
            <a:endParaRPr lang="en-US" altLang="zh-TW" sz="3200" dirty="0"/>
          </a:p>
          <a:p>
            <a:pPr lvl="1" algn="just"/>
            <a:r>
              <a:rPr lang="zh-TW" altLang="en-US" sz="2800" dirty="0"/>
              <a:t>在「變更管理」的流程中應加入</a:t>
            </a:r>
            <a:r>
              <a:rPr lang="zh-TW" altLang="en-US" sz="2800" b="1" dirty="0">
                <a:solidFill>
                  <a:srgbClr val="FF0000"/>
                </a:solidFill>
              </a:rPr>
              <a:t>「變更組態」</a:t>
            </a:r>
            <a:r>
              <a:rPr lang="zh-TW" altLang="en-US" sz="2800" dirty="0"/>
              <a:t>的動作，以隨時更新組態資料庫</a:t>
            </a:r>
          </a:p>
        </p:txBody>
      </p:sp>
    </p:spTree>
    <p:extLst>
      <p:ext uri="{BB962C8B-B14F-4D97-AF65-F5344CB8AC3E}">
        <p14:creationId xmlns:p14="http://schemas.microsoft.com/office/powerpoint/2010/main" val="31916619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9" name="Rectangle 2"/>
          <p:cNvSpPr>
            <a:spLocks noGrp="1" noChangeArrowheads="1"/>
          </p:cNvSpPr>
          <p:nvPr>
            <p:ph type="title"/>
          </p:nvPr>
        </p:nvSpPr>
        <p:spPr/>
        <p:txBody>
          <a:bodyPr/>
          <a:lstStyle/>
          <a:p>
            <a:r>
              <a:rPr lang="zh-TW" altLang="en-US" dirty="0"/>
              <a:t>組態變更管理</a:t>
            </a:r>
            <a:r>
              <a:rPr lang="en-US" altLang="zh-TW" dirty="0"/>
              <a:t>(1/2)</a:t>
            </a:r>
            <a:r>
              <a:rPr lang="zh-TW" altLang="en-US" dirty="0"/>
              <a:t> </a:t>
            </a:r>
          </a:p>
        </p:txBody>
      </p:sp>
      <p:sp>
        <p:nvSpPr>
          <p:cNvPr id="347140" name="Rectangle 3"/>
          <p:cNvSpPr>
            <a:spLocks noGrp="1" noChangeArrowheads="1"/>
          </p:cNvSpPr>
          <p:nvPr>
            <p:ph sz="quarter" idx="10"/>
          </p:nvPr>
        </p:nvSpPr>
        <p:spPr/>
        <p:txBody>
          <a:bodyPr/>
          <a:lstStyle/>
          <a:p>
            <a:pPr algn="just"/>
            <a:r>
              <a:rPr lang="zh-TW" altLang="en-US" dirty="0"/>
              <a:t>目的</a:t>
            </a:r>
          </a:p>
          <a:p>
            <a:pPr lvl="1" algn="just"/>
            <a:r>
              <a:rPr lang="zh-TW" altLang="en-US" sz="2400" dirty="0"/>
              <a:t>降低因變更對系統造成的各類負面影響</a:t>
            </a:r>
          </a:p>
          <a:p>
            <a:pPr algn="just"/>
            <a:r>
              <a:rPr lang="zh-TW" altLang="en-US" dirty="0"/>
              <a:t>變更管理項目</a:t>
            </a:r>
          </a:p>
          <a:p>
            <a:pPr lvl="1" algn="just"/>
            <a:r>
              <a:rPr lang="zh-TW" altLang="en-US" sz="2400" dirty="0"/>
              <a:t>記錄變更內容與過程</a:t>
            </a:r>
          </a:p>
          <a:p>
            <a:pPr lvl="1" algn="just"/>
            <a:r>
              <a:rPr lang="zh-TW" altLang="en-US" sz="2400" dirty="0"/>
              <a:t>評估變更的衝擊、成本、效益、資源需求及風險</a:t>
            </a:r>
          </a:p>
          <a:p>
            <a:pPr lvl="1" algn="just"/>
            <a:r>
              <a:rPr lang="zh-TW" altLang="en-US" sz="2400" dirty="0"/>
              <a:t>取得授權與核准</a:t>
            </a:r>
          </a:p>
          <a:p>
            <a:pPr lvl="1" algn="just"/>
            <a:r>
              <a:rPr lang="zh-TW" altLang="en-US" sz="2400" dirty="0"/>
              <a:t>管理與協調變更的實作</a:t>
            </a:r>
          </a:p>
          <a:p>
            <a:pPr lvl="1" algn="just"/>
            <a:r>
              <a:rPr lang="zh-TW" altLang="en-US" sz="2400" dirty="0"/>
              <a:t>變更實作監督與回報</a:t>
            </a:r>
          </a:p>
          <a:p>
            <a:pPr algn="just"/>
            <a:r>
              <a:rPr lang="zh-TW" altLang="en-US" dirty="0"/>
              <a:t>變更組態管理資料庫</a:t>
            </a:r>
            <a:r>
              <a:rPr lang="en-US" altLang="zh-TW" dirty="0"/>
              <a:t>(</a:t>
            </a:r>
            <a:r>
              <a:rPr lang="en-US" altLang="zh-TW" sz="2600" dirty="0"/>
              <a:t>CMDB</a:t>
            </a:r>
            <a:r>
              <a:rPr lang="en-US" altLang="zh-TW" dirty="0"/>
              <a:t>)</a:t>
            </a:r>
            <a:r>
              <a:rPr lang="zh-TW" altLang="en-US" dirty="0"/>
              <a:t>以反映變更後現況</a:t>
            </a:r>
          </a:p>
        </p:txBody>
      </p:sp>
    </p:spTree>
    <p:extLst>
      <p:ext uri="{BB962C8B-B14F-4D97-AF65-F5344CB8AC3E}">
        <p14:creationId xmlns:p14="http://schemas.microsoft.com/office/powerpoint/2010/main" val="2870740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2"/>
          <p:cNvSpPr>
            <a:spLocks noGrp="1" noChangeArrowheads="1"/>
          </p:cNvSpPr>
          <p:nvPr>
            <p:ph type="title"/>
          </p:nvPr>
        </p:nvSpPr>
        <p:spPr/>
        <p:txBody>
          <a:bodyPr/>
          <a:lstStyle/>
          <a:p>
            <a:r>
              <a:rPr lang="zh-TW" altLang="en-US" dirty="0"/>
              <a:t>組態變更管理</a:t>
            </a:r>
            <a:r>
              <a:rPr lang="en-US" altLang="zh-TW" dirty="0"/>
              <a:t>(2/2)</a:t>
            </a:r>
            <a:r>
              <a:rPr lang="zh-TW" altLang="en-US" dirty="0"/>
              <a:t> </a:t>
            </a:r>
          </a:p>
        </p:txBody>
      </p:sp>
      <p:sp>
        <p:nvSpPr>
          <p:cNvPr id="349188" name="Rectangle 3"/>
          <p:cNvSpPr>
            <a:spLocks noGrp="1" noChangeArrowheads="1"/>
          </p:cNvSpPr>
          <p:nvPr>
            <p:ph sz="quarter" idx="10"/>
          </p:nvPr>
        </p:nvSpPr>
        <p:spPr/>
        <p:txBody>
          <a:bodyPr/>
          <a:lstStyle/>
          <a:p>
            <a:pPr algn="just"/>
            <a:r>
              <a:rPr lang="zh-TW" altLang="en-US" sz="3200" dirty="0"/>
              <a:t>當</a:t>
            </a:r>
            <a:r>
              <a:rPr lang="en-US" altLang="zh-TW" dirty="0"/>
              <a:t>IT</a:t>
            </a:r>
            <a:r>
              <a:rPr lang="zh-TW" altLang="en-US" sz="3200" dirty="0"/>
              <a:t>系統之組態變更時，應考量對系統營運的安全影響</a:t>
            </a:r>
          </a:p>
          <a:p>
            <a:pPr lvl="1" algn="just"/>
            <a:r>
              <a:rPr lang="zh-TW" altLang="en-US" sz="2800" dirty="0"/>
              <a:t>可用性影響</a:t>
            </a:r>
          </a:p>
          <a:p>
            <a:pPr lvl="2" algn="just">
              <a:buFont typeface="Wingdings" panose="05000000000000000000" pitchFamily="2" charset="2"/>
              <a:buChar char="Ø"/>
            </a:pPr>
            <a:r>
              <a:rPr lang="zh-TW" altLang="en-US" sz="2400" dirty="0">
                <a:latin typeface="微軟正黑體" panose="020B0604030504040204" pitchFamily="34" charset="-120"/>
                <a:ea typeface="微軟正黑體" panose="020B0604030504040204" pitchFamily="34" charset="-120"/>
              </a:rPr>
              <a:t>變更前應釐清組態項目的關聯性</a:t>
            </a:r>
          </a:p>
          <a:p>
            <a:pPr lvl="1" algn="just"/>
            <a:r>
              <a:rPr lang="zh-TW" altLang="en-US" sz="2800" dirty="0"/>
              <a:t>安全組態影響</a:t>
            </a:r>
          </a:p>
          <a:p>
            <a:pPr lvl="1" algn="just"/>
            <a:r>
              <a:rPr lang="zh-TW" altLang="en-US" sz="2800" dirty="0"/>
              <a:t>存取控制影響</a:t>
            </a:r>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6930" y="4104456"/>
            <a:ext cx="3131840" cy="2348880"/>
          </a:xfrm>
          <a:prstGeom prst="rect">
            <a:avLst/>
          </a:prstGeom>
          <a:ln>
            <a:noFill/>
          </a:ln>
          <a:effectLst>
            <a:softEdge rad="112500"/>
          </a:effectLst>
        </p:spPr>
      </p:pic>
    </p:spTree>
    <p:extLst>
      <p:ext uri="{BB962C8B-B14F-4D97-AF65-F5344CB8AC3E}">
        <p14:creationId xmlns:p14="http://schemas.microsoft.com/office/powerpoint/2010/main" val="1566197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政府組態基準導入</a:t>
            </a:r>
          </a:p>
        </p:txBody>
      </p:sp>
      <p:sp>
        <p:nvSpPr>
          <p:cNvPr id="6" name="內容版面配置區 4">
            <a:extLst>
              <a:ext uri="{FF2B5EF4-FFF2-40B4-BE49-F238E27FC236}">
                <a16:creationId xmlns:a16="http://schemas.microsoft.com/office/drawing/2014/main" id="{90D5CD3A-74CA-4E77-858E-A265191DA8DA}"/>
              </a:ext>
            </a:extLst>
          </p:cNvPr>
          <p:cNvSpPr>
            <a:spLocks noGrp="1"/>
          </p:cNvSpPr>
          <p:nvPr>
            <p:ph sz="quarter" idx="10"/>
          </p:nvPr>
        </p:nvSpPr>
        <p:spPr>
          <a:xfrm>
            <a:off x="612000" y="1124744"/>
            <a:ext cx="8071200" cy="2448271"/>
          </a:xfrm>
        </p:spPr>
        <p:txBody>
          <a:bodyPr/>
          <a:lstStyle/>
          <a:p>
            <a:r>
              <a:rPr lang="zh-TW" altLang="en-US" sz="2400" dirty="0"/>
              <a:t>政府組態基準</a:t>
            </a:r>
            <a:r>
              <a:rPr lang="en-US" altLang="zh-TW" sz="2400" dirty="0"/>
              <a:t>(Government Configuration Baseline</a:t>
            </a:r>
            <a:r>
              <a:rPr lang="zh-TW" altLang="en-US" sz="2400" dirty="0"/>
              <a:t>，以下簡稱</a:t>
            </a:r>
            <a:r>
              <a:rPr lang="en-US" altLang="zh-TW" sz="2400" dirty="0"/>
              <a:t>GCB)</a:t>
            </a:r>
            <a:r>
              <a:rPr lang="zh-TW" altLang="en-US" sz="2400" dirty="0"/>
              <a:t>目的在於</a:t>
            </a:r>
            <a:r>
              <a:rPr lang="zh-TW" altLang="en-US" sz="2400" dirty="0">
                <a:solidFill>
                  <a:srgbClr val="FF0000"/>
                </a:solidFill>
              </a:rPr>
              <a:t>規範資通訊設備</a:t>
            </a:r>
            <a:r>
              <a:rPr lang="en-US" altLang="zh-TW" sz="2400" dirty="0"/>
              <a:t>(</a:t>
            </a:r>
            <a:r>
              <a:rPr lang="zh-TW" altLang="en-US" sz="2400" dirty="0"/>
              <a:t>如：個人電腦、伺服器主機及網通設備等</a:t>
            </a:r>
            <a:r>
              <a:rPr lang="en-US" altLang="zh-TW" sz="2400" dirty="0"/>
              <a:t>)</a:t>
            </a:r>
            <a:r>
              <a:rPr lang="zh-TW" altLang="en-US" sz="2400" dirty="0"/>
              <a:t>之</a:t>
            </a:r>
            <a:r>
              <a:rPr lang="zh-TW" altLang="en-US" sz="2400" dirty="0">
                <a:solidFill>
                  <a:srgbClr val="FF0000"/>
                </a:solidFill>
              </a:rPr>
              <a:t>一致性安全設定</a:t>
            </a:r>
            <a:r>
              <a:rPr lang="en-US" altLang="zh-TW" sz="2400" dirty="0"/>
              <a:t>(</a:t>
            </a:r>
            <a:r>
              <a:rPr lang="zh-TW" altLang="en-US" sz="2400" dirty="0"/>
              <a:t>如：密碼長度、更新期限等</a:t>
            </a:r>
            <a:r>
              <a:rPr lang="en-US" altLang="zh-TW" sz="2400" dirty="0"/>
              <a:t>)</a:t>
            </a:r>
            <a:r>
              <a:rPr lang="zh-TW" altLang="en-US" sz="2400" dirty="0"/>
              <a:t>，</a:t>
            </a:r>
            <a:r>
              <a:rPr lang="zh-TW" altLang="en-US" sz="2400" dirty="0">
                <a:solidFill>
                  <a:srgbClr val="FF0000"/>
                </a:solidFill>
              </a:rPr>
              <a:t>提升政府機關資通訊設備之資安防護</a:t>
            </a:r>
            <a:endParaRPr lang="en-US" altLang="zh-TW" sz="2400" dirty="0">
              <a:solidFill>
                <a:srgbClr val="FF0000"/>
              </a:solidFill>
            </a:endParaRPr>
          </a:p>
          <a:p>
            <a:r>
              <a:rPr lang="zh-TW" altLang="en-US" sz="2400" dirty="0"/>
              <a:t>政策要求從中央部會推動至所屬機關及地方政府</a:t>
            </a:r>
            <a:endParaRPr lang="en-US" altLang="zh-TW" sz="2400" dirty="0"/>
          </a:p>
          <a:p>
            <a:r>
              <a:rPr lang="zh-TW" altLang="en-US" sz="2400" dirty="0"/>
              <a:t>部署範圍從終端設備擴及至伺服器及資通安全設備</a:t>
            </a:r>
            <a:endParaRPr lang="en-US" altLang="zh-TW" sz="2400" dirty="0"/>
          </a:p>
          <a:p>
            <a:r>
              <a:rPr lang="en-US" altLang="zh-TW" sz="2400" dirty="0"/>
              <a:t>GCB</a:t>
            </a:r>
            <a:r>
              <a:rPr lang="zh-TW" altLang="en-US" sz="2400" dirty="0"/>
              <a:t>導入是</a:t>
            </a:r>
            <a:r>
              <a:rPr lang="en-US" altLang="zh-TW" sz="2400" dirty="0"/>
              <a:t>A</a:t>
            </a:r>
            <a:r>
              <a:rPr lang="zh-TW" altLang="en-US" sz="2400" dirty="0"/>
              <a:t>級與</a:t>
            </a:r>
            <a:r>
              <a:rPr lang="en-US" altLang="zh-TW" sz="2400" dirty="0"/>
              <a:t>B</a:t>
            </a:r>
            <a:r>
              <a:rPr lang="zh-TW" altLang="en-US" sz="2400" dirty="0"/>
              <a:t>級公務機關必須辦理事項</a:t>
            </a:r>
            <a:endParaRPr lang="en-US" altLang="zh-TW" sz="2400" dirty="0"/>
          </a:p>
          <a:p>
            <a:endParaRPr lang="en-US" altLang="zh-TW" sz="2400" dirty="0"/>
          </a:p>
          <a:p>
            <a:endParaRPr lang="en-US" altLang="zh-TW" sz="2400" dirty="0"/>
          </a:p>
          <a:p>
            <a:endParaRPr lang="en-US" altLang="zh-TW" sz="2400" dirty="0"/>
          </a:p>
          <a:p>
            <a:endParaRPr lang="en-US" altLang="zh-TW" sz="2400" dirty="0"/>
          </a:p>
        </p:txBody>
      </p:sp>
      <p:graphicFrame>
        <p:nvGraphicFramePr>
          <p:cNvPr id="7" name="資料庫圖表 6">
            <a:extLst>
              <a:ext uri="{FF2B5EF4-FFF2-40B4-BE49-F238E27FC236}">
                <a16:creationId xmlns:a16="http://schemas.microsoft.com/office/drawing/2014/main" id="{5AEB900E-F4D8-4EE7-9136-E658153DB940}"/>
              </a:ext>
            </a:extLst>
          </p:cNvPr>
          <p:cNvGraphicFramePr/>
          <p:nvPr>
            <p:extLst/>
          </p:nvPr>
        </p:nvGraphicFramePr>
        <p:xfrm>
          <a:off x="612001" y="4581128"/>
          <a:ext cx="7272368" cy="2297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http://userscontent2.emaze.com/images/dd4456e4-d0ac-4a2a-8890-000227831f0d/bcd8e5fb-1b76-4910-899c-e3291fb71355.png">
            <a:extLst>
              <a:ext uri="{FF2B5EF4-FFF2-40B4-BE49-F238E27FC236}">
                <a16:creationId xmlns:a16="http://schemas.microsoft.com/office/drawing/2014/main" id="{2FEF1C98-2748-4916-B018-0E93A59303B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58664" y="5180902"/>
            <a:ext cx="1051410" cy="109778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827584" y="5075892"/>
            <a:ext cx="576064" cy="369332"/>
          </a:xfrm>
          <a:prstGeom prst="rect">
            <a:avLst/>
          </a:prstGeom>
          <a:noFill/>
        </p:spPr>
        <p:txBody>
          <a:bodyPr wrap="square" rtlCol="0">
            <a:spAutoFit/>
          </a:bodyPr>
          <a:lstStyle/>
          <a:p>
            <a:r>
              <a:rPr lang="en-US" altLang="zh-TW" i="0" dirty="0"/>
              <a:t>1</a:t>
            </a:r>
            <a:endParaRPr lang="zh-TW" altLang="en-US" i="0" dirty="0"/>
          </a:p>
        </p:txBody>
      </p:sp>
      <p:sp>
        <p:nvSpPr>
          <p:cNvPr id="11" name="文字方塊 10"/>
          <p:cNvSpPr txBox="1"/>
          <p:nvPr/>
        </p:nvSpPr>
        <p:spPr>
          <a:xfrm>
            <a:off x="864135" y="6084005"/>
            <a:ext cx="576064" cy="369332"/>
          </a:xfrm>
          <a:prstGeom prst="rect">
            <a:avLst/>
          </a:prstGeom>
          <a:noFill/>
        </p:spPr>
        <p:txBody>
          <a:bodyPr wrap="square" rtlCol="0">
            <a:spAutoFit/>
          </a:bodyPr>
          <a:lstStyle/>
          <a:p>
            <a:r>
              <a:rPr lang="en-US" altLang="zh-TW" i="0" dirty="0"/>
              <a:t>2</a:t>
            </a:r>
            <a:endParaRPr lang="zh-TW" altLang="en-US" i="0" dirty="0"/>
          </a:p>
        </p:txBody>
      </p:sp>
    </p:spTree>
    <p:extLst>
      <p:ext uri="{BB962C8B-B14F-4D97-AF65-F5344CB8AC3E}">
        <p14:creationId xmlns:p14="http://schemas.microsoft.com/office/powerpoint/2010/main" val="32551958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政府組態基準之類別及項目</a:t>
            </a:r>
          </a:p>
        </p:txBody>
      </p:sp>
      <p:grpSp>
        <p:nvGrpSpPr>
          <p:cNvPr id="11" name="群組 10">
            <a:extLst>
              <a:ext uri="{FF2B5EF4-FFF2-40B4-BE49-F238E27FC236}">
                <a16:creationId xmlns:a16="http://schemas.microsoft.com/office/drawing/2014/main" id="{B06A4F0F-4A91-49A6-854C-0FB323178E9D}"/>
              </a:ext>
            </a:extLst>
          </p:cNvPr>
          <p:cNvGrpSpPr/>
          <p:nvPr/>
        </p:nvGrpSpPr>
        <p:grpSpPr>
          <a:xfrm>
            <a:off x="395536" y="1214564"/>
            <a:ext cx="8280919" cy="5395992"/>
            <a:chOff x="395536" y="1214564"/>
            <a:chExt cx="8280919" cy="5395992"/>
          </a:xfrm>
        </p:grpSpPr>
        <p:grpSp>
          <p:nvGrpSpPr>
            <p:cNvPr id="12" name="群組 11">
              <a:extLst>
                <a:ext uri="{FF2B5EF4-FFF2-40B4-BE49-F238E27FC236}">
                  <a16:creationId xmlns:a16="http://schemas.microsoft.com/office/drawing/2014/main" id="{17F6828D-614F-4303-97DB-17AAA8490D5A}"/>
                </a:ext>
              </a:extLst>
            </p:cNvPr>
            <p:cNvGrpSpPr>
              <a:grpSpLocks/>
            </p:cNvGrpSpPr>
            <p:nvPr/>
          </p:nvGrpSpPr>
          <p:grpSpPr>
            <a:xfrm>
              <a:off x="395536" y="1382208"/>
              <a:ext cx="8280919" cy="5228348"/>
              <a:chOff x="683676" y="1398261"/>
              <a:chExt cx="7803334" cy="4983064"/>
            </a:xfrm>
          </p:grpSpPr>
          <p:sp>
            <p:nvSpPr>
              <p:cNvPr id="33" name="圓角化對角線角落矩形 4">
                <a:extLst>
                  <a:ext uri="{FF2B5EF4-FFF2-40B4-BE49-F238E27FC236}">
                    <a16:creationId xmlns:a16="http://schemas.microsoft.com/office/drawing/2014/main" id="{6D76C2FF-273E-4447-A813-5D5B0D05C431}"/>
                  </a:ext>
                </a:extLst>
              </p:cNvPr>
              <p:cNvSpPr/>
              <p:nvPr/>
            </p:nvSpPr>
            <p:spPr bwMode="auto">
              <a:xfrm flipH="1">
                <a:off x="683676" y="1398261"/>
                <a:ext cx="3743867" cy="2376263"/>
              </a:xfrm>
              <a:prstGeom prst="round2DiagRect">
                <a:avLst>
                  <a:gd name="adj1" fmla="val 50000"/>
                  <a:gd name="adj2" fmla="val 0"/>
                </a:avLst>
              </a:prstGeom>
              <a:solidFill>
                <a:srgbClr val="FF97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34" name="圓角化對角線角落矩形 6">
                <a:extLst>
                  <a:ext uri="{FF2B5EF4-FFF2-40B4-BE49-F238E27FC236}">
                    <a16:creationId xmlns:a16="http://schemas.microsoft.com/office/drawing/2014/main" id="{ADB72687-B5BD-490D-9C4C-510508F2D9D3}"/>
                  </a:ext>
                </a:extLst>
              </p:cNvPr>
              <p:cNvSpPr/>
              <p:nvPr/>
            </p:nvSpPr>
            <p:spPr bwMode="auto">
              <a:xfrm flipH="1" flipV="1">
                <a:off x="683676" y="4005062"/>
                <a:ext cx="3743868" cy="2376263"/>
              </a:xfrm>
              <a:prstGeom prst="round2DiagRect">
                <a:avLst>
                  <a:gd name="adj1" fmla="val 50000"/>
                  <a:gd name="adj2" fmla="val 0"/>
                </a:avLst>
              </a:prstGeom>
              <a:solidFill>
                <a:srgbClr val="33CCCC"/>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dirty="0">
                  <a:ln>
                    <a:noFill/>
                  </a:ln>
                  <a:solidFill>
                    <a:schemeClr val="tx1"/>
                  </a:solidFill>
                  <a:effectLst/>
                  <a:latin typeface="Arial" charset="0"/>
                  <a:ea typeface="標楷體" pitchFamily="65" charset="-120"/>
                </a:endParaRPr>
              </a:p>
            </p:txBody>
          </p:sp>
          <p:sp>
            <p:nvSpPr>
              <p:cNvPr id="35" name="圓角化對角線角落矩形 7">
                <a:extLst>
                  <a:ext uri="{FF2B5EF4-FFF2-40B4-BE49-F238E27FC236}">
                    <a16:creationId xmlns:a16="http://schemas.microsoft.com/office/drawing/2014/main" id="{04207391-C6C9-49EF-B0F0-D88A96C01DF7}"/>
                  </a:ext>
                </a:extLst>
              </p:cNvPr>
              <p:cNvSpPr/>
              <p:nvPr/>
            </p:nvSpPr>
            <p:spPr bwMode="auto">
              <a:xfrm>
                <a:off x="4716455" y="1398261"/>
                <a:ext cx="3770555" cy="2376263"/>
              </a:xfrm>
              <a:prstGeom prst="round2DiagRect">
                <a:avLst>
                  <a:gd name="adj1" fmla="val 50000"/>
                  <a:gd name="adj2" fmla="val 0"/>
                </a:avLst>
              </a:prstGeom>
              <a:solidFill>
                <a:srgbClr val="00DAA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36" name="圓角化對角線角落矩形 8">
                <a:extLst>
                  <a:ext uri="{FF2B5EF4-FFF2-40B4-BE49-F238E27FC236}">
                    <a16:creationId xmlns:a16="http://schemas.microsoft.com/office/drawing/2014/main" id="{7F661EAC-E0DE-49E9-BCD0-7EF30996F5AA}"/>
                  </a:ext>
                </a:extLst>
              </p:cNvPr>
              <p:cNvSpPr/>
              <p:nvPr/>
            </p:nvSpPr>
            <p:spPr bwMode="auto">
              <a:xfrm flipV="1">
                <a:off x="4716456" y="4005062"/>
                <a:ext cx="3770553" cy="2376263"/>
              </a:xfrm>
              <a:prstGeom prst="round2DiagRect">
                <a:avLst>
                  <a:gd name="adj1" fmla="val 50000"/>
                  <a:gd name="adj2" fmla="val 0"/>
                </a:avLst>
              </a:prstGeom>
              <a:solidFill>
                <a:srgbClr val="FFC44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37" name="矩形 36">
                <a:extLst>
                  <a:ext uri="{FF2B5EF4-FFF2-40B4-BE49-F238E27FC236}">
                    <a16:creationId xmlns:a16="http://schemas.microsoft.com/office/drawing/2014/main" id="{2A732503-E731-4B6B-8DFA-DD7FAC4E13C4}"/>
                  </a:ext>
                </a:extLst>
              </p:cNvPr>
              <p:cNvSpPr/>
              <p:nvPr/>
            </p:nvSpPr>
            <p:spPr>
              <a:xfrm>
                <a:off x="1022951" y="5476553"/>
                <a:ext cx="4572000" cy="850679"/>
              </a:xfrm>
              <a:prstGeom prst="rect">
                <a:avLst/>
              </a:prstGeom>
            </p:spPr>
            <p:txBody>
              <a:bodyPr>
                <a:spAutoFit/>
              </a:bodyPr>
              <a:lstStyle/>
              <a:p>
                <a:endParaRPr lang="zh-TW" altLang="en-US" sz="2600" i="0" dirty="0">
                  <a:solidFill>
                    <a:schemeClr val="bg1"/>
                  </a:solidFill>
                  <a:latin typeface="微軟正黑體" panose="020B0604030504040204" pitchFamily="34" charset="-120"/>
                  <a:ea typeface="微軟正黑體" panose="020B0604030504040204" pitchFamily="34" charset="-120"/>
                </a:endParaRPr>
              </a:p>
              <a:p>
                <a:r>
                  <a:rPr lang="zh-TW" altLang="en-US" sz="2600" b="1" i="0" dirty="0">
                    <a:latin typeface="微軟正黑體" panose="020B0604030504040204" pitchFamily="34" charset="-120"/>
                    <a:ea typeface="微軟正黑體" panose="020B0604030504040204" pitchFamily="34" charset="-120"/>
                  </a:rPr>
                  <a:t>應用程式</a:t>
                </a:r>
              </a:p>
            </p:txBody>
          </p:sp>
        </p:grpSp>
        <p:sp>
          <p:nvSpPr>
            <p:cNvPr id="13" name="矩形 12">
              <a:extLst>
                <a:ext uri="{FF2B5EF4-FFF2-40B4-BE49-F238E27FC236}">
                  <a16:creationId xmlns:a16="http://schemas.microsoft.com/office/drawing/2014/main" id="{077439D6-A673-4B36-BC69-7BF955776294}"/>
                </a:ext>
              </a:extLst>
            </p:cNvPr>
            <p:cNvSpPr/>
            <p:nvPr/>
          </p:nvSpPr>
          <p:spPr>
            <a:xfrm>
              <a:off x="674672" y="1214565"/>
              <a:ext cx="4285603" cy="861774"/>
            </a:xfrm>
            <a:prstGeom prst="rect">
              <a:avLst/>
            </a:prstGeom>
          </p:spPr>
          <p:txBody>
            <a:bodyPr>
              <a:spAutoFit/>
            </a:bodyPr>
            <a:lstStyle/>
            <a:p>
              <a:endParaRPr lang="zh-TW" altLang="en-US" sz="2400" i="0" dirty="0">
                <a:solidFill>
                  <a:schemeClr val="bg1"/>
                </a:solidFill>
                <a:latin typeface="微軟正黑體" panose="020B0604030504040204" pitchFamily="34" charset="-120"/>
                <a:ea typeface="微軟正黑體" panose="020B0604030504040204" pitchFamily="34" charset="-120"/>
              </a:endParaRPr>
            </a:p>
            <a:p>
              <a:r>
                <a:rPr lang="zh-TW" altLang="en-US" sz="2600" b="1" i="0" dirty="0">
                  <a:latin typeface="微軟正黑體" panose="020B0604030504040204" pitchFamily="34" charset="-120"/>
                  <a:ea typeface="微軟正黑體" panose="020B0604030504040204" pitchFamily="34" charset="-120"/>
                </a:rPr>
                <a:t>網通設備</a:t>
              </a:r>
              <a:endParaRPr lang="zh-TW" altLang="en-US" sz="2600" dirty="0"/>
            </a:p>
          </p:txBody>
        </p:sp>
        <p:sp>
          <p:nvSpPr>
            <p:cNvPr id="14" name="矩形 13">
              <a:extLst>
                <a:ext uri="{FF2B5EF4-FFF2-40B4-BE49-F238E27FC236}">
                  <a16:creationId xmlns:a16="http://schemas.microsoft.com/office/drawing/2014/main" id="{A600BD53-DCF2-4E2F-ABD9-CA976934EB11}"/>
                </a:ext>
              </a:extLst>
            </p:cNvPr>
            <p:cNvSpPr/>
            <p:nvPr/>
          </p:nvSpPr>
          <p:spPr>
            <a:xfrm>
              <a:off x="6905448" y="1214564"/>
              <a:ext cx="1626992" cy="861774"/>
            </a:xfrm>
            <a:prstGeom prst="rect">
              <a:avLst/>
            </a:prstGeom>
          </p:spPr>
          <p:txBody>
            <a:bodyPr wrap="square">
              <a:spAutoFit/>
            </a:bodyPr>
            <a:lstStyle/>
            <a:p>
              <a:endParaRPr lang="zh-TW" altLang="en-US" sz="2400" i="0" dirty="0">
                <a:solidFill>
                  <a:schemeClr val="bg1"/>
                </a:solidFill>
                <a:latin typeface="微軟正黑體" panose="020B0604030504040204" pitchFamily="34" charset="-120"/>
                <a:ea typeface="微軟正黑體" panose="020B0604030504040204" pitchFamily="34" charset="-120"/>
              </a:endParaRPr>
            </a:p>
            <a:p>
              <a:r>
                <a:rPr lang="zh-TW" altLang="en-US" sz="2600" b="1" i="0" dirty="0">
                  <a:latin typeface="微軟正黑體" panose="020B0604030504040204" pitchFamily="34" charset="-120"/>
                  <a:ea typeface="微軟正黑體" panose="020B0604030504040204" pitchFamily="34" charset="-120"/>
                </a:rPr>
                <a:t>作業系統</a:t>
              </a:r>
              <a:endParaRPr lang="zh-TW" altLang="en-US" sz="2600" dirty="0"/>
            </a:p>
          </p:txBody>
        </p:sp>
        <p:sp>
          <p:nvSpPr>
            <p:cNvPr id="15" name="矩形 14">
              <a:extLst>
                <a:ext uri="{FF2B5EF4-FFF2-40B4-BE49-F238E27FC236}">
                  <a16:creationId xmlns:a16="http://schemas.microsoft.com/office/drawing/2014/main" id="{302F3658-110B-49DA-9C9B-B957192B8F11}"/>
                </a:ext>
              </a:extLst>
            </p:cNvPr>
            <p:cNvSpPr/>
            <p:nvPr/>
          </p:nvSpPr>
          <p:spPr>
            <a:xfrm>
              <a:off x="7232487" y="5589240"/>
              <a:ext cx="1319142" cy="861774"/>
            </a:xfrm>
            <a:prstGeom prst="rect">
              <a:avLst/>
            </a:prstGeom>
          </p:spPr>
          <p:txBody>
            <a:bodyPr wrap="square">
              <a:spAutoFit/>
            </a:bodyPr>
            <a:lstStyle/>
            <a:p>
              <a:endParaRPr lang="zh-TW" altLang="en-US" sz="2400" i="0" dirty="0">
                <a:solidFill>
                  <a:schemeClr val="bg1"/>
                </a:solidFill>
                <a:latin typeface="微軟正黑體" panose="020B0604030504040204" pitchFamily="34" charset="-120"/>
                <a:ea typeface="微軟正黑體" panose="020B0604030504040204" pitchFamily="34" charset="-120"/>
              </a:endParaRPr>
            </a:p>
            <a:p>
              <a:r>
                <a:rPr lang="zh-TW" altLang="en-US" sz="2600" b="1" i="0" dirty="0">
                  <a:latin typeface="微軟正黑體" panose="020B0604030504040204" pitchFamily="34" charset="-120"/>
                  <a:ea typeface="微軟正黑體" panose="020B0604030504040204" pitchFamily="34" charset="-120"/>
                </a:rPr>
                <a:t>瀏覽器</a:t>
              </a:r>
              <a:endParaRPr lang="zh-TW" altLang="en-US" sz="2600" dirty="0"/>
            </a:p>
          </p:txBody>
        </p:sp>
        <p:sp>
          <p:nvSpPr>
            <p:cNvPr id="16" name="橢圓 15">
              <a:extLst>
                <a:ext uri="{FF2B5EF4-FFF2-40B4-BE49-F238E27FC236}">
                  <a16:creationId xmlns:a16="http://schemas.microsoft.com/office/drawing/2014/main" id="{93DC3BA5-606B-4326-8284-FB59891E3FA0}"/>
                </a:ext>
              </a:extLst>
            </p:cNvPr>
            <p:cNvSpPr/>
            <p:nvPr/>
          </p:nvSpPr>
          <p:spPr bwMode="auto">
            <a:xfrm>
              <a:off x="3634856" y="2981099"/>
              <a:ext cx="1788480" cy="1788679"/>
            </a:xfrm>
            <a:prstGeom prst="ellipse">
              <a:avLst/>
            </a:prstGeom>
            <a:solidFill>
              <a:srgbClr val="996633"/>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7" name="矩形 16">
              <a:extLst>
                <a:ext uri="{FF2B5EF4-FFF2-40B4-BE49-F238E27FC236}">
                  <a16:creationId xmlns:a16="http://schemas.microsoft.com/office/drawing/2014/main" id="{4C309083-D6B6-4BA3-B6AB-0D73EA290CE3}"/>
                </a:ext>
              </a:extLst>
            </p:cNvPr>
            <p:cNvSpPr/>
            <p:nvPr/>
          </p:nvSpPr>
          <p:spPr>
            <a:xfrm>
              <a:off x="707051" y="2060848"/>
              <a:ext cx="4937759" cy="1569660"/>
            </a:xfrm>
            <a:prstGeom prst="rect">
              <a:avLst/>
            </a:prstGeom>
          </p:spPr>
          <p:txBody>
            <a:bodyPr>
              <a:spAutoFit/>
            </a:bodyPr>
            <a:lstStyle/>
            <a:p>
              <a:pPr marL="342900" indent="-342900">
                <a:buFont typeface="Arial" panose="020B0604020202020204" pitchFamily="34" charset="0"/>
                <a:buChar char="•"/>
              </a:pPr>
              <a:r>
                <a:rPr lang="en-US" altLang="zh-TW" sz="2400" i="0" dirty="0">
                  <a:solidFill>
                    <a:schemeClr val="tx1">
                      <a:lumMod val="85000"/>
                      <a:lumOff val="15000"/>
                    </a:schemeClr>
                  </a:solidFill>
                  <a:latin typeface="微軟正黑體" panose="020B0604030504040204" pitchFamily="34" charset="-120"/>
                  <a:ea typeface="微軟正黑體" panose="020B0604030504040204" pitchFamily="34" charset="-120"/>
                </a:rPr>
                <a:t>Wireless</a:t>
              </a:r>
            </a:p>
            <a:p>
              <a:pPr marL="342900" indent="-342900">
                <a:buFont typeface="Arial" panose="020B0604020202020204" pitchFamily="34" charset="0"/>
                <a:buChar char="•"/>
              </a:pPr>
              <a:r>
                <a:rPr lang="en-US" altLang="zh-TW" sz="2400" i="0" dirty="0">
                  <a:solidFill>
                    <a:schemeClr val="tx1">
                      <a:lumMod val="85000"/>
                      <a:lumOff val="15000"/>
                    </a:schemeClr>
                  </a:solidFill>
                  <a:latin typeface="微軟正黑體" panose="020B0604030504040204" pitchFamily="34" charset="-120"/>
                  <a:ea typeface="微軟正黑體" panose="020B0604030504040204" pitchFamily="34" charset="-120"/>
                </a:rPr>
                <a:t>Juniper </a:t>
              </a:r>
              <a:r>
                <a:rPr lang="en-US" altLang="zh-TW" sz="2400" i="0" dirty="0">
                  <a:latin typeface="微軟正黑體" panose="020B0604030504040204" pitchFamily="34" charset="-120"/>
                  <a:ea typeface="微軟正黑體" panose="020B0604030504040204" pitchFamily="34" charset="-120"/>
                </a:rPr>
                <a:t>Firewall </a:t>
              </a:r>
            </a:p>
            <a:p>
              <a:pPr marL="342900" indent="-342900">
                <a:buFont typeface="Arial" panose="020B0604020202020204" pitchFamily="34" charset="0"/>
                <a:buChar char="•"/>
              </a:pPr>
              <a:r>
                <a:rPr lang="en-US" altLang="zh-TW" sz="2400" i="0" dirty="0">
                  <a:latin typeface="微軟正黑體" panose="020B0604030504040204" pitchFamily="34" charset="-120"/>
                  <a:ea typeface="微軟正黑體" panose="020B0604030504040204" pitchFamily="34" charset="-120"/>
                </a:rPr>
                <a:t>Fortinet </a:t>
              </a:r>
              <a:r>
                <a:rPr lang="en-US" altLang="zh-TW" sz="2400" i="0" dirty="0" err="1">
                  <a:latin typeface="微軟正黑體" panose="020B0604030504040204" pitchFamily="34" charset="-120"/>
                  <a:ea typeface="微軟正黑體" panose="020B0604030504040204" pitchFamily="34" charset="-120"/>
                </a:rPr>
                <a:t>Fortigate</a:t>
              </a:r>
              <a:endParaRPr lang="zh-TW" altLang="en-US" sz="2400" i="0" dirty="0">
                <a:solidFill>
                  <a:schemeClr val="tx1">
                    <a:lumMod val="85000"/>
                    <a:lumOff val="15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i="0" dirty="0">
                  <a:latin typeface="微軟正黑體" panose="020B0604030504040204" pitchFamily="34" charset="-120"/>
                  <a:ea typeface="微軟正黑體" panose="020B0604030504040204" pitchFamily="34" charset="-120"/>
                </a:rPr>
                <a:t>Cisco Firewall </a:t>
              </a:r>
            </a:p>
          </p:txBody>
        </p:sp>
        <p:sp>
          <p:nvSpPr>
            <p:cNvPr id="18" name="矩形 17">
              <a:extLst>
                <a:ext uri="{FF2B5EF4-FFF2-40B4-BE49-F238E27FC236}">
                  <a16:creationId xmlns:a16="http://schemas.microsoft.com/office/drawing/2014/main" id="{CF83EED9-7D11-4E2D-B222-89333ADCB9D8}"/>
                </a:ext>
              </a:extLst>
            </p:cNvPr>
            <p:cNvSpPr/>
            <p:nvPr/>
          </p:nvSpPr>
          <p:spPr>
            <a:xfrm>
              <a:off x="4075110" y="3407963"/>
              <a:ext cx="1043376" cy="1030436"/>
            </a:xfrm>
            <a:prstGeom prst="rect">
              <a:avLst/>
            </a:prstGeom>
          </p:spPr>
          <p:txBody>
            <a:bodyPr wrap="square">
              <a:spAutoFit/>
            </a:bodyPr>
            <a:lstStyle/>
            <a:p>
              <a:r>
                <a:rPr lang="en-US" altLang="zh-TW" sz="2800" b="1" i="0" dirty="0">
                  <a:solidFill>
                    <a:schemeClr val="bg1"/>
                  </a:solidFill>
                  <a:latin typeface="微軟正黑體" panose="020B0604030504040204" pitchFamily="34" charset="-120"/>
                  <a:ea typeface="微軟正黑體" panose="020B0604030504040204" pitchFamily="34" charset="-120"/>
                </a:rPr>
                <a:t>GCB</a:t>
              </a:r>
            </a:p>
            <a:p>
              <a:r>
                <a:rPr lang="zh-TW" altLang="en-US" sz="2800" b="1" i="0" dirty="0">
                  <a:solidFill>
                    <a:schemeClr val="bg1"/>
                  </a:solidFill>
                  <a:latin typeface="微軟正黑體" panose="020B0604030504040204" pitchFamily="34" charset="-120"/>
                  <a:ea typeface="微軟正黑體" panose="020B0604030504040204" pitchFamily="34" charset="-120"/>
                </a:rPr>
                <a:t>類別 </a:t>
              </a:r>
              <a:endParaRPr lang="zh-TW" altLang="en-US" sz="2800" dirty="0">
                <a:solidFill>
                  <a:schemeClr val="bg1"/>
                </a:solidFill>
              </a:endParaRPr>
            </a:p>
          </p:txBody>
        </p:sp>
        <p:pic>
          <p:nvPicPr>
            <p:cNvPr id="19" name="Picture 8" descr="「無線網路」的圖片搜尋結果">
              <a:extLst>
                <a:ext uri="{FF2B5EF4-FFF2-40B4-BE49-F238E27FC236}">
                  <a16:creationId xmlns:a16="http://schemas.microsoft.com/office/drawing/2014/main" id="{EE09A52E-0540-4B4A-9C6E-EB40EAEAA7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62272" y="1852552"/>
              <a:ext cx="573460" cy="5854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防火牆」的圖片搜尋結果">
              <a:extLst>
                <a:ext uri="{FF2B5EF4-FFF2-40B4-BE49-F238E27FC236}">
                  <a16:creationId xmlns:a16="http://schemas.microsoft.com/office/drawing/2014/main" id="{025C7F71-6940-444B-B1B3-8478DE7581A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186388" y="1882261"/>
              <a:ext cx="888866" cy="66920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6A5ED2D9-18CE-4A06-9696-8E4BBE22E330}"/>
                </a:ext>
              </a:extLst>
            </p:cNvPr>
            <p:cNvSpPr/>
            <p:nvPr/>
          </p:nvSpPr>
          <p:spPr>
            <a:xfrm>
              <a:off x="395536" y="4913292"/>
              <a:ext cx="4937759" cy="1107996"/>
            </a:xfrm>
            <a:prstGeom prst="rect">
              <a:avLst/>
            </a:prstGeom>
          </p:spPr>
          <p:txBody>
            <a:bodyPr>
              <a:spAutoFit/>
            </a:bodyPr>
            <a:lstStyle/>
            <a:p>
              <a:pPr marL="342900" indent="-342900">
                <a:buFont typeface="Arial" panose="020B0604020202020204" pitchFamily="34" charset="0"/>
                <a:buChar char="•"/>
              </a:pPr>
              <a:r>
                <a:rPr lang="en-US" altLang="zh-TW" sz="2200" i="0" dirty="0">
                  <a:solidFill>
                    <a:schemeClr val="tx1">
                      <a:lumMod val="85000"/>
                      <a:lumOff val="15000"/>
                    </a:schemeClr>
                  </a:solidFill>
                  <a:latin typeface="微軟正黑體" panose="020B0604030504040204" pitchFamily="34" charset="-120"/>
                  <a:ea typeface="微軟正黑體" panose="020B0604030504040204" pitchFamily="34" charset="-120"/>
                </a:rPr>
                <a:t>Exchange</a:t>
              </a:r>
              <a:r>
                <a:rPr lang="zh-TW" altLang="en-US" sz="2200" i="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en-US" altLang="zh-TW" sz="2200" i="0" dirty="0">
                  <a:latin typeface="微軟正黑體" panose="020B0604030504040204" pitchFamily="34" charset="-120"/>
                  <a:ea typeface="微軟正黑體" panose="020B0604030504040204" pitchFamily="34" charset="-120"/>
                </a:rPr>
                <a:t>IIS</a:t>
              </a:r>
              <a:r>
                <a:rPr lang="zh-TW" altLang="en-US" sz="2200" i="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en-US" altLang="zh-TW" sz="2200" i="0" dirty="0">
                  <a:latin typeface="微軟正黑體" panose="020B0604030504040204" pitchFamily="34" charset="-120"/>
                  <a:ea typeface="微軟正黑體" panose="020B0604030504040204" pitchFamily="34" charset="-120"/>
                </a:rPr>
                <a:t>SQL Server</a:t>
              </a:r>
            </a:p>
            <a:p>
              <a:pPr marL="342900" indent="-342900">
                <a:buFont typeface="Arial" panose="020B0604020202020204" pitchFamily="34" charset="0"/>
                <a:buChar char="•"/>
              </a:pPr>
              <a:r>
                <a:rPr lang="en-US" altLang="zh-TW" sz="2200" i="0" dirty="0">
                  <a:latin typeface="微軟正黑體" panose="020B0604030504040204" pitchFamily="34" charset="-120"/>
                  <a:ea typeface="微軟正黑體" panose="020B0604030504040204" pitchFamily="34" charset="-120"/>
                </a:rPr>
                <a:t>Apache HTTP Server</a:t>
              </a:r>
            </a:p>
            <a:p>
              <a:pPr marL="342900" indent="-342900">
                <a:buFont typeface="Arial" panose="020B0604020202020204" pitchFamily="34" charset="0"/>
                <a:buChar char="•"/>
              </a:pPr>
              <a:r>
                <a:rPr lang="en-US" altLang="zh-TW" sz="2200" i="0" dirty="0">
                  <a:solidFill>
                    <a:schemeClr val="tx1">
                      <a:lumMod val="85000"/>
                      <a:lumOff val="15000"/>
                    </a:schemeClr>
                  </a:solidFill>
                  <a:latin typeface="微軟正黑體" panose="020B0604030504040204" pitchFamily="34" charset="-120"/>
                  <a:ea typeface="微軟正黑體" panose="020B0604030504040204" pitchFamily="34" charset="-120"/>
                </a:rPr>
                <a:t>Office</a:t>
              </a:r>
            </a:p>
          </p:txBody>
        </p:sp>
        <p:pic>
          <p:nvPicPr>
            <p:cNvPr id="22" name="Picture 2" descr="相關圖片">
              <a:extLst>
                <a:ext uri="{FF2B5EF4-FFF2-40B4-BE49-F238E27FC236}">
                  <a16:creationId xmlns:a16="http://schemas.microsoft.com/office/drawing/2014/main" id="{7BF894D5-E339-422C-98BA-920E18A7A1B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97629" y="4149080"/>
              <a:ext cx="1474171" cy="71076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矩形 22">
              <a:extLst>
                <a:ext uri="{FF2B5EF4-FFF2-40B4-BE49-F238E27FC236}">
                  <a16:creationId xmlns:a16="http://schemas.microsoft.com/office/drawing/2014/main" id="{393D088B-9D1E-473C-89D5-31DAE3E804FC}"/>
                </a:ext>
              </a:extLst>
            </p:cNvPr>
            <p:cNvSpPr/>
            <p:nvPr/>
          </p:nvSpPr>
          <p:spPr>
            <a:xfrm>
              <a:off x="4890825" y="2129189"/>
              <a:ext cx="3497599" cy="830997"/>
            </a:xfrm>
            <a:prstGeom prst="rect">
              <a:avLst/>
            </a:prstGeom>
          </p:spPr>
          <p:txBody>
            <a:bodyPr wrap="square">
              <a:spAutoFit/>
            </a:bodyPr>
            <a:lstStyle/>
            <a:p>
              <a:pPr marL="342900" indent="-342900">
                <a:buFont typeface="Arial" panose="020B0604020202020204" pitchFamily="34" charset="0"/>
                <a:buChar char="•"/>
              </a:pPr>
              <a:r>
                <a:rPr lang="en-US" altLang="zh-TW" sz="2400" i="0" dirty="0">
                  <a:solidFill>
                    <a:schemeClr val="tx1">
                      <a:lumMod val="85000"/>
                      <a:lumOff val="15000"/>
                    </a:schemeClr>
                  </a:solidFill>
                  <a:latin typeface="微軟正黑體" panose="020B0604030504040204" pitchFamily="34" charset="-120"/>
                  <a:ea typeface="微軟正黑體" panose="020B0604030504040204" pitchFamily="34" charset="-120"/>
                </a:rPr>
                <a:t>Windows</a:t>
              </a:r>
            </a:p>
            <a:p>
              <a:pPr marL="342900" indent="-342900">
                <a:buFont typeface="Arial" panose="020B0604020202020204" pitchFamily="34" charset="0"/>
                <a:buChar char="•"/>
              </a:pPr>
              <a:r>
                <a:rPr lang="en-US" altLang="zh-TW" sz="2400" i="0" dirty="0">
                  <a:solidFill>
                    <a:schemeClr val="tx1">
                      <a:lumMod val="85000"/>
                      <a:lumOff val="15000"/>
                    </a:schemeClr>
                  </a:solidFill>
                  <a:latin typeface="微軟正黑體" panose="020B0604030504040204" pitchFamily="34" charset="-120"/>
                  <a:ea typeface="微軟正黑體" panose="020B0604030504040204" pitchFamily="34" charset="-120"/>
                </a:rPr>
                <a:t>Linux</a:t>
              </a:r>
            </a:p>
          </p:txBody>
        </p:sp>
        <p:pic>
          <p:nvPicPr>
            <p:cNvPr id="24" name="圖片 23">
              <a:extLst>
                <a:ext uri="{FF2B5EF4-FFF2-40B4-BE49-F238E27FC236}">
                  <a16:creationId xmlns:a16="http://schemas.microsoft.com/office/drawing/2014/main" id="{9F0BE9FB-3DB6-4E1A-8358-BF2BE090F04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561837" y="2902719"/>
              <a:ext cx="1349568" cy="761511"/>
            </a:xfrm>
            <a:prstGeom prst="rect">
              <a:avLst/>
            </a:prstGeom>
            <a:effectLst>
              <a:outerShdw blurRad="50800" dist="38100" dir="2700000" algn="tl" rotWithShape="0">
                <a:prstClr val="black">
                  <a:alpha val="40000"/>
                </a:prstClr>
              </a:outerShdw>
            </a:effectLst>
          </p:spPr>
        </p:pic>
        <p:sp>
          <p:nvSpPr>
            <p:cNvPr id="25" name="橢圓 24">
              <a:extLst>
                <a:ext uri="{FF2B5EF4-FFF2-40B4-BE49-F238E27FC236}">
                  <a16:creationId xmlns:a16="http://schemas.microsoft.com/office/drawing/2014/main" id="{440AF0FD-02ED-4662-B860-EC5169E41EA6}"/>
                </a:ext>
              </a:extLst>
            </p:cNvPr>
            <p:cNvSpPr/>
            <p:nvPr/>
          </p:nvSpPr>
          <p:spPr bwMode="auto">
            <a:xfrm>
              <a:off x="6807983" y="3061552"/>
              <a:ext cx="485959" cy="58696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pic>
          <p:nvPicPr>
            <p:cNvPr id="26" name="Picture 2" descr="「Red Hat Enterprise Linux 5」的圖片搜尋結果">
              <a:extLst>
                <a:ext uri="{FF2B5EF4-FFF2-40B4-BE49-F238E27FC236}">
                  <a16:creationId xmlns:a16="http://schemas.microsoft.com/office/drawing/2014/main" id="{F5565066-0F5D-4770-9D44-78C1B09C6413}"/>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6680083" y="2954768"/>
              <a:ext cx="732883" cy="7286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7300E330-79AA-4D05-A2E0-0284F1C84E01}"/>
                </a:ext>
              </a:extLst>
            </p:cNvPr>
            <p:cNvSpPr/>
            <p:nvPr/>
          </p:nvSpPr>
          <p:spPr>
            <a:xfrm>
              <a:off x="4890824" y="4634826"/>
              <a:ext cx="3658665" cy="1569660"/>
            </a:xfrm>
            <a:prstGeom prst="rect">
              <a:avLst/>
            </a:prstGeom>
          </p:spPr>
          <p:txBody>
            <a:bodyPr wrap="square">
              <a:spAutoFit/>
            </a:bodyPr>
            <a:lstStyle/>
            <a:p>
              <a:pPr marL="342900" indent="-342900">
                <a:buFont typeface="Arial" panose="020B0604020202020204" pitchFamily="34" charset="0"/>
                <a:buChar char="•"/>
              </a:pPr>
              <a:r>
                <a:rPr lang="en-US" altLang="zh-TW" sz="2400" i="0" dirty="0">
                  <a:solidFill>
                    <a:schemeClr val="tx1">
                      <a:lumMod val="85000"/>
                      <a:lumOff val="15000"/>
                    </a:schemeClr>
                  </a:solidFill>
                  <a:latin typeface="微軟正黑體" panose="020B0604030504040204" pitchFamily="34" charset="-120"/>
                  <a:ea typeface="微軟正黑體" panose="020B0604030504040204" pitchFamily="34" charset="-120"/>
                </a:rPr>
                <a:t>IE</a:t>
              </a:r>
            </a:p>
            <a:p>
              <a:pPr marL="342900" indent="-342900">
                <a:buFont typeface="Arial" panose="020B0604020202020204" pitchFamily="34" charset="0"/>
                <a:buChar char="•"/>
              </a:pPr>
              <a:r>
                <a:rPr lang="en-US" altLang="zh-TW" sz="2400" i="0" dirty="0">
                  <a:solidFill>
                    <a:schemeClr val="tx1">
                      <a:lumMod val="85000"/>
                      <a:lumOff val="15000"/>
                    </a:schemeClr>
                  </a:solidFill>
                  <a:latin typeface="微軟正黑體" panose="020B0604030504040204" pitchFamily="34" charset="-120"/>
                  <a:ea typeface="微軟正黑體" panose="020B0604030504040204" pitchFamily="34" charset="-120"/>
                </a:rPr>
                <a:t>Chrome</a:t>
              </a:r>
            </a:p>
            <a:p>
              <a:pPr marL="342900" indent="-342900">
                <a:buFont typeface="Arial" panose="020B0604020202020204" pitchFamily="34" charset="0"/>
                <a:buChar char="•"/>
              </a:pPr>
              <a:r>
                <a:rPr lang="en-US" altLang="zh-TW" sz="2400" i="0" dirty="0">
                  <a:solidFill>
                    <a:schemeClr val="tx1">
                      <a:lumMod val="85000"/>
                      <a:lumOff val="15000"/>
                    </a:schemeClr>
                  </a:solidFill>
                  <a:latin typeface="微軟正黑體" panose="020B0604030504040204" pitchFamily="34" charset="-120"/>
                  <a:ea typeface="微軟正黑體" panose="020B0604030504040204" pitchFamily="34" charset="-120"/>
                </a:rPr>
                <a:t>Firefox</a:t>
              </a:r>
            </a:p>
            <a:p>
              <a:pPr marL="342900" indent="-342900">
                <a:buFont typeface="Arial" panose="020B0604020202020204" pitchFamily="34" charset="0"/>
                <a:buChar char="•"/>
              </a:pPr>
              <a:r>
                <a:rPr lang="en-US" altLang="zh-TW" sz="2400" i="0" dirty="0">
                  <a:solidFill>
                    <a:schemeClr val="tx1">
                      <a:lumMod val="85000"/>
                      <a:lumOff val="15000"/>
                    </a:schemeClr>
                  </a:solidFill>
                  <a:latin typeface="微軟正黑體" panose="020B0604030504040204" pitchFamily="34" charset="-120"/>
                  <a:ea typeface="微軟正黑體" panose="020B0604030504040204" pitchFamily="34" charset="-120"/>
                </a:rPr>
                <a:t>Edge</a:t>
              </a:r>
              <a:endParaRPr lang="zh-TW" altLang="en-US" sz="2400" i="0" dirty="0">
                <a:solidFill>
                  <a:schemeClr val="tx1">
                    <a:lumMod val="85000"/>
                    <a:lumOff val="15000"/>
                  </a:schemeClr>
                </a:solidFill>
                <a:latin typeface="微軟正黑體" panose="020B0604030504040204" pitchFamily="34" charset="-120"/>
                <a:ea typeface="微軟正黑體" panose="020B0604030504040204" pitchFamily="34" charset="-120"/>
              </a:endParaRPr>
            </a:p>
          </p:txBody>
        </p:sp>
        <p:pic>
          <p:nvPicPr>
            <p:cNvPr id="28" name="Picture 6" descr="「ie8」的圖片搜尋結果">
              <a:extLst>
                <a:ext uri="{FF2B5EF4-FFF2-40B4-BE49-F238E27FC236}">
                  <a16:creationId xmlns:a16="http://schemas.microsoft.com/office/drawing/2014/main" id="{D9CBB925-9086-4267-923A-97C6897DB20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662401" y="4511714"/>
              <a:ext cx="614747" cy="6147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4" descr="「google chrome」的圖片搜尋結果">
              <a:extLst>
                <a:ext uri="{FF2B5EF4-FFF2-40B4-BE49-F238E27FC236}">
                  <a16:creationId xmlns:a16="http://schemas.microsoft.com/office/drawing/2014/main" id="{BF745590-3DA0-4D8A-A0BC-D8D2C9E440B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376893" y="4546978"/>
              <a:ext cx="579483" cy="5794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 name="Picture 10" descr="「Mozilla Firefox」的圖片搜尋結果">
              <a:extLst>
                <a:ext uri="{FF2B5EF4-FFF2-40B4-BE49-F238E27FC236}">
                  <a16:creationId xmlns:a16="http://schemas.microsoft.com/office/drawing/2014/main" id="{6EAE53FB-BEF1-43C5-9AED-1CC68AC30F7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734167" y="5229200"/>
              <a:ext cx="574137" cy="5741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1" name="Picture 2" descr="「microsoft iis server」的圖片搜尋結果">
              <a:hlinkClick r:id="rId11"/>
              <a:extLst>
                <a:ext uri="{FF2B5EF4-FFF2-40B4-BE49-F238E27FC236}">
                  <a16:creationId xmlns:a16="http://schemas.microsoft.com/office/drawing/2014/main" id="{EC81D8B3-2DAB-4A82-9B53-4916C1D7703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24785" y="4149080"/>
              <a:ext cx="711111" cy="6755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edge」的圖片搜尋結果">
              <a:hlinkClick r:id="rId13"/>
              <a:extLst>
                <a:ext uri="{FF2B5EF4-FFF2-40B4-BE49-F238E27FC236}">
                  <a16:creationId xmlns:a16="http://schemas.microsoft.com/office/drawing/2014/main" id="{9909E811-AF56-4422-ADAD-33ED320C6B8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29190" y="5270899"/>
              <a:ext cx="460153" cy="4907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06192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組態設定不當之案例</a:t>
            </a:r>
          </a:p>
        </p:txBody>
      </p:sp>
      <p:sp>
        <p:nvSpPr>
          <p:cNvPr id="3" name="內容版面配置區 2"/>
          <p:cNvSpPr>
            <a:spLocks noGrp="1"/>
          </p:cNvSpPr>
          <p:nvPr>
            <p:ph sz="quarter" idx="10"/>
          </p:nvPr>
        </p:nvSpPr>
        <p:spPr>
          <a:xfrm>
            <a:off x="539552" y="1080000"/>
            <a:ext cx="8424936" cy="5230800"/>
          </a:xfrm>
        </p:spPr>
        <p:txBody>
          <a:bodyPr/>
          <a:lstStyle/>
          <a:p>
            <a:r>
              <a:rPr lang="en-US" altLang="zh-TW" dirty="0"/>
              <a:t>2017</a:t>
            </a:r>
            <a:r>
              <a:rPr lang="zh-TW" altLang="en-US" dirty="0"/>
              <a:t>年安全公司</a:t>
            </a:r>
            <a:r>
              <a:rPr lang="en-US" altLang="zh-TW" dirty="0" err="1"/>
              <a:t>UpGuard</a:t>
            </a:r>
            <a:r>
              <a:rPr lang="zh-TW" altLang="en-US" dirty="0"/>
              <a:t>一名風險分析師搜尋組態錯誤的資料源時，意外發現共和黨委外的資料研究公司將近</a:t>
            </a:r>
            <a:r>
              <a:rPr lang="en-US" altLang="zh-TW" dirty="0"/>
              <a:t>2</a:t>
            </a:r>
            <a:r>
              <a:rPr lang="zh-TW" altLang="en-US" dirty="0"/>
              <a:t>億的選民資料存放在</a:t>
            </a:r>
            <a:r>
              <a:rPr lang="en-US" altLang="zh-TW" dirty="0"/>
              <a:t>Amazon S3</a:t>
            </a:r>
            <a:r>
              <a:rPr lang="zh-TW" altLang="en-US" dirty="0"/>
              <a:t>未作任何防護的資料夾，任何人只要連上路徑就能存取這些資料。</a:t>
            </a:r>
            <a:endParaRPr lang="en-US" altLang="zh-TW" dirty="0"/>
          </a:p>
        </p:txBody>
      </p:sp>
      <p:sp>
        <p:nvSpPr>
          <p:cNvPr id="6" name="矩形 5"/>
          <p:cNvSpPr/>
          <p:nvPr/>
        </p:nvSpPr>
        <p:spPr>
          <a:xfrm>
            <a:off x="2771800" y="6589213"/>
            <a:ext cx="3649717" cy="276999"/>
          </a:xfrm>
          <a:prstGeom prst="rect">
            <a:avLst/>
          </a:prstGeom>
        </p:spPr>
        <p:txBody>
          <a:bodyPr wrap="none">
            <a:spAutoFit/>
          </a:bodyPr>
          <a:lstStyle/>
          <a:p>
            <a:r>
              <a:rPr lang="zh-TW" altLang="en-US" sz="1200" i="0" dirty="0"/>
              <a:t>資料來源</a:t>
            </a:r>
            <a:r>
              <a:rPr lang="en-US" altLang="zh-TW" sz="1200" i="0" dirty="0"/>
              <a:t>:</a:t>
            </a:r>
            <a:r>
              <a:rPr lang="zh-TW" altLang="en-US" sz="1200" i="0" dirty="0"/>
              <a:t> https://www.ithome.com.tw/news/114996</a:t>
            </a:r>
          </a:p>
        </p:txBody>
      </p:sp>
      <p:pic>
        <p:nvPicPr>
          <p:cNvPr id="7" name="圖片 6"/>
          <p:cNvPicPr>
            <a:picLocks noChangeAspect="1"/>
          </p:cNvPicPr>
          <p:nvPr/>
        </p:nvPicPr>
        <p:blipFill>
          <a:blip r:embed="rId3"/>
          <a:stretch>
            <a:fillRect/>
          </a:stretch>
        </p:blipFill>
        <p:spPr>
          <a:xfrm>
            <a:off x="671493" y="5060270"/>
            <a:ext cx="7626378" cy="1430633"/>
          </a:xfrm>
          <a:prstGeom prst="rect">
            <a:avLst/>
          </a:prstGeom>
        </p:spPr>
      </p:pic>
      <p:pic>
        <p:nvPicPr>
          <p:cNvPr id="8" name="圖片 7"/>
          <p:cNvPicPr>
            <a:picLocks noChangeAspect="1"/>
          </p:cNvPicPr>
          <p:nvPr/>
        </p:nvPicPr>
        <p:blipFill>
          <a:blip r:embed="rId4"/>
          <a:stretch>
            <a:fillRect/>
          </a:stretch>
        </p:blipFill>
        <p:spPr>
          <a:xfrm>
            <a:off x="2771800" y="3514903"/>
            <a:ext cx="6104756" cy="1365264"/>
          </a:xfrm>
          <a:prstGeom prst="rect">
            <a:avLst/>
          </a:prstGeom>
        </p:spPr>
      </p:pic>
    </p:spTree>
    <p:extLst>
      <p:ext uri="{BB962C8B-B14F-4D97-AF65-F5344CB8AC3E}">
        <p14:creationId xmlns:p14="http://schemas.microsoft.com/office/powerpoint/2010/main" val="30982165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VANS-</a:t>
            </a:r>
            <a:r>
              <a:rPr lang="zh-TW" altLang="en-US" dirty="0"/>
              <a:t>目的</a:t>
            </a:r>
          </a:p>
        </p:txBody>
      </p:sp>
      <p:sp>
        <p:nvSpPr>
          <p:cNvPr id="38" name="內容版面配置區 3">
            <a:extLst>
              <a:ext uri="{FF2B5EF4-FFF2-40B4-BE49-F238E27FC236}">
                <a16:creationId xmlns:a16="http://schemas.microsoft.com/office/drawing/2014/main" id="{CB20AFDF-51A3-470C-B48A-5C3BF1A99B25}"/>
              </a:ext>
            </a:extLst>
          </p:cNvPr>
          <p:cNvSpPr>
            <a:spLocks noGrp="1"/>
          </p:cNvSpPr>
          <p:nvPr>
            <p:ph sz="quarter" idx="10"/>
          </p:nvPr>
        </p:nvSpPr>
        <p:spPr>
          <a:xfrm>
            <a:off x="612000" y="1124744"/>
            <a:ext cx="8071200" cy="2727012"/>
          </a:xfrm>
        </p:spPr>
        <p:txBody>
          <a:bodyPr>
            <a:normAutofit fontScale="77500" lnSpcReduction="20000"/>
          </a:bodyPr>
          <a:lstStyle/>
          <a:p>
            <a:r>
              <a:rPr lang="zh-TW" altLang="en-US" dirty="0"/>
              <a:t>政府機關資安弱點通報機制</a:t>
            </a:r>
            <a:r>
              <a:rPr lang="en-US" altLang="zh-TW" dirty="0"/>
              <a:t>(Vulnerability Alert and Notification System, VANS)</a:t>
            </a:r>
            <a:r>
              <a:rPr lang="zh-TW" altLang="en-US" dirty="0">
                <a:solidFill>
                  <a:srgbClr val="FF0000"/>
                </a:solidFill>
                <a:latin typeface="+mn-ea"/>
              </a:rPr>
              <a:t>結合資訊資產管理與弱點管理</a:t>
            </a:r>
            <a:r>
              <a:rPr lang="zh-TW" altLang="en-US" dirty="0">
                <a:latin typeface="+mn-ea"/>
              </a:rPr>
              <a:t>，掌握整體風險情勢，並降低重大弱點爆發時可能造成之損害</a:t>
            </a:r>
            <a:endParaRPr lang="en-US" altLang="zh-TW" dirty="0">
              <a:solidFill>
                <a:srgbClr val="FF0000"/>
              </a:solidFill>
            </a:endParaRPr>
          </a:p>
          <a:p>
            <a:pPr lvl="1"/>
            <a:r>
              <a:rPr lang="zh-TW" altLang="en-US" dirty="0">
                <a:solidFill>
                  <a:srgbClr val="FF0000"/>
                </a:solidFill>
              </a:rPr>
              <a:t>定期蒐集資通系統主機與電腦所使用之資訊資產項目及版本</a:t>
            </a:r>
            <a:r>
              <a:rPr lang="zh-TW" altLang="en-US" dirty="0"/>
              <a:t>，建立資訊資產清冊，以達到降低風險與管控成本等目標</a:t>
            </a:r>
            <a:endParaRPr lang="en-US" altLang="zh-TW" dirty="0"/>
          </a:p>
          <a:p>
            <a:pPr lvl="1"/>
            <a:r>
              <a:rPr lang="zh-TW" altLang="en-US" dirty="0"/>
              <a:t>將</a:t>
            </a:r>
            <a:r>
              <a:rPr lang="zh-TW" altLang="en-US" dirty="0">
                <a:solidFill>
                  <a:srgbClr val="FF0000"/>
                </a:solidFill>
              </a:rPr>
              <a:t>資訊資產清冊與弱點資料庫比對</a:t>
            </a:r>
            <a:r>
              <a:rPr lang="zh-TW" altLang="en-US" dirty="0"/>
              <a:t>，以掌握所使用資訊資產是否存在已公開揭露之弱點資訊</a:t>
            </a:r>
            <a:endParaRPr lang="en-US" altLang="zh-TW" dirty="0"/>
          </a:p>
        </p:txBody>
      </p:sp>
      <p:pic>
        <p:nvPicPr>
          <p:cNvPr id="39" name="Picture 64" descr="伺服器">
            <a:extLst>
              <a:ext uri="{FF2B5EF4-FFF2-40B4-BE49-F238E27FC236}">
                <a16:creationId xmlns:a16="http://schemas.microsoft.com/office/drawing/2014/main" id="{5AC517BF-3182-4F78-9948-F240A0942B8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826" t="10991" r="19304" b="11348"/>
          <a:stretch/>
        </p:blipFill>
        <p:spPr bwMode="auto">
          <a:xfrm flipH="1">
            <a:off x="1040169" y="3659853"/>
            <a:ext cx="1008112" cy="111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2" descr="使用者電腦(群)">
            <a:extLst>
              <a:ext uri="{FF2B5EF4-FFF2-40B4-BE49-F238E27FC236}">
                <a16:creationId xmlns:a16="http://schemas.microsoft.com/office/drawing/2014/main" id="{B09B5837-E883-4A60-953F-100A49777F9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766" t="20001" r="21830" b="17871"/>
          <a:stretch/>
        </p:blipFill>
        <p:spPr bwMode="auto">
          <a:xfrm>
            <a:off x="888293" y="5100014"/>
            <a:ext cx="1231996" cy="111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字方塊 40">
            <a:extLst>
              <a:ext uri="{FF2B5EF4-FFF2-40B4-BE49-F238E27FC236}">
                <a16:creationId xmlns:a16="http://schemas.microsoft.com/office/drawing/2014/main" id="{A01C868B-FD40-49AA-9293-0C8CC663E348}"/>
              </a:ext>
            </a:extLst>
          </p:cNvPr>
          <p:cNvSpPr txBox="1"/>
          <p:nvPr/>
        </p:nvSpPr>
        <p:spPr>
          <a:xfrm>
            <a:off x="965143" y="4667966"/>
            <a:ext cx="1155146" cy="276999"/>
          </a:xfrm>
          <a:prstGeom prst="rect">
            <a:avLst/>
          </a:prstGeom>
          <a:noFill/>
        </p:spPr>
        <p:txBody>
          <a:bodyPr wrap="square" rtlCol="0">
            <a:spAutoFit/>
          </a:bodyPr>
          <a:lstStyle/>
          <a:p>
            <a:r>
              <a:rPr lang="zh-TW" altLang="en-US" sz="1200" i="0" dirty="0">
                <a:latin typeface="微軟正黑體" pitchFamily="34" charset="-120"/>
                <a:ea typeface="微軟正黑體" pitchFamily="34" charset="-120"/>
              </a:rPr>
              <a:t>資通系統主機</a:t>
            </a:r>
          </a:p>
        </p:txBody>
      </p:sp>
      <p:sp>
        <p:nvSpPr>
          <p:cNvPr id="42" name="文字方塊 41">
            <a:extLst>
              <a:ext uri="{FF2B5EF4-FFF2-40B4-BE49-F238E27FC236}">
                <a16:creationId xmlns:a16="http://schemas.microsoft.com/office/drawing/2014/main" id="{A06BCB4B-4940-4137-9A09-C4624361D5F7}"/>
              </a:ext>
            </a:extLst>
          </p:cNvPr>
          <p:cNvSpPr txBox="1"/>
          <p:nvPr/>
        </p:nvSpPr>
        <p:spPr>
          <a:xfrm>
            <a:off x="1040169" y="6161912"/>
            <a:ext cx="1155146" cy="276999"/>
          </a:xfrm>
          <a:prstGeom prst="rect">
            <a:avLst/>
          </a:prstGeom>
          <a:noFill/>
        </p:spPr>
        <p:txBody>
          <a:bodyPr wrap="square" rtlCol="0">
            <a:spAutoFit/>
          </a:bodyPr>
          <a:lstStyle/>
          <a:p>
            <a:r>
              <a:rPr lang="zh-TW" altLang="en-US" sz="1200" i="0" dirty="0">
                <a:latin typeface="微軟正黑體" pitchFamily="34" charset="-120"/>
                <a:ea typeface="微軟正黑體" pitchFamily="34" charset="-120"/>
              </a:rPr>
              <a:t>使用者電腦</a:t>
            </a:r>
          </a:p>
        </p:txBody>
      </p:sp>
      <p:pic>
        <p:nvPicPr>
          <p:cNvPr id="43" name="圖片 42">
            <a:extLst>
              <a:ext uri="{FF2B5EF4-FFF2-40B4-BE49-F238E27FC236}">
                <a16:creationId xmlns:a16="http://schemas.microsoft.com/office/drawing/2014/main" id="{55BA19AF-5A33-4B10-8A69-EDB574000F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192" y="4643570"/>
            <a:ext cx="816484" cy="816484"/>
          </a:xfrm>
          <a:prstGeom prst="rect">
            <a:avLst/>
          </a:prstGeom>
        </p:spPr>
      </p:pic>
      <p:sp>
        <p:nvSpPr>
          <p:cNvPr id="44" name="文字方塊 43">
            <a:extLst>
              <a:ext uri="{FF2B5EF4-FFF2-40B4-BE49-F238E27FC236}">
                <a16:creationId xmlns:a16="http://schemas.microsoft.com/office/drawing/2014/main" id="{B9FDC290-6CA0-4D4D-88EF-885144954A18}"/>
              </a:ext>
            </a:extLst>
          </p:cNvPr>
          <p:cNvSpPr txBox="1"/>
          <p:nvPr/>
        </p:nvSpPr>
        <p:spPr>
          <a:xfrm>
            <a:off x="7215701" y="5882809"/>
            <a:ext cx="1107996" cy="646331"/>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TW" altLang="en-US" i="0" dirty="0"/>
              <a:t>資訊資產</a:t>
            </a:r>
            <a:endParaRPr lang="en-US" altLang="zh-TW" i="0" dirty="0"/>
          </a:p>
          <a:p>
            <a:r>
              <a:rPr lang="zh-TW" altLang="en-US" i="0" dirty="0"/>
              <a:t>整體概況</a:t>
            </a:r>
          </a:p>
        </p:txBody>
      </p:sp>
      <p:pic>
        <p:nvPicPr>
          <p:cNvPr id="45" name="Picture 8" descr="D:\圖庫\Find_Virus_256px.png">
            <a:extLst>
              <a:ext uri="{FF2B5EF4-FFF2-40B4-BE49-F238E27FC236}">
                <a16:creationId xmlns:a16="http://schemas.microsoft.com/office/drawing/2014/main" id="{50240A9D-434B-44B7-A609-3CFC7D6978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9370" y="4379934"/>
            <a:ext cx="940284" cy="940284"/>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a:extLst>
              <a:ext uri="{FF2B5EF4-FFF2-40B4-BE49-F238E27FC236}">
                <a16:creationId xmlns:a16="http://schemas.microsoft.com/office/drawing/2014/main" id="{CA8AF85F-4F1F-4E43-9BDF-F9213EB32B38}"/>
              </a:ext>
            </a:extLst>
          </p:cNvPr>
          <p:cNvSpPr txBox="1"/>
          <p:nvPr/>
        </p:nvSpPr>
        <p:spPr>
          <a:xfrm>
            <a:off x="3704595" y="5320218"/>
            <a:ext cx="699881" cy="646331"/>
          </a:xfrm>
          <a:prstGeom prst="rect">
            <a:avLst/>
          </a:prstGeom>
          <a:noFill/>
        </p:spPr>
        <p:txBody>
          <a:bodyPr wrap="square" rtlCol="0">
            <a:spAutoFit/>
          </a:bodyPr>
          <a:lstStyle/>
          <a:p>
            <a:r>
              <a:rPr lang="zh-TW" altLang="en-US" i="0" dirty="0">
                <a:latin typeface="微軟正黑體" panose="020B0604030504040204" pitchFamily="34" charset="-120"/>
                <a:ea typeface="微軟正黑體" panose="020B0604030504040204" pitchFamily="34" charset="-120"/>
              </a:rPr>
              <a:t>比對弱點</a:t>
            </a:r>
          </a:p>
        </p:txBody>
      </p:sp>
      <p:sp>
        <p:nvSpPr>
          <p:cNvPr id="47" name="矩形 46">
            <a:extLst>
              <a:ext uri="{FF2B5EF4-FFF2-40B4-BE49-F238E27FC236}">
                <a16:creationId xmlns:a16="http://schemas.microsoft.com/office/drawing/2014/main" id="{6CC7AD1F-41E7-469D-B410-38D85DA5AB6B}"/>
              </a:ext>
            </a:extLst>
          </p:cNvPr>
          <p:cNvSpPr/>
          <p:nvPr/>
        </p:nvSpPr>
        <p:spPr bwMode="auto">
          <a:xfrm>
            <a:off x="176073" y="3767408"/>
            <a:ext cx="2253600" cy="2767228"/>
          </a:xfrm>
          <a:prstGeom prst="rect">
            <a:avLst/>
          </a:prstGeom>
          <a:no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400" b="0" i="0" u="none" strike="noStrike" cap="none" normalizeH="0" baseline="0" dirty="0">
              <a:ln>
                <a:noFill/>
              </a:ln>
              <a:solidFill>
                <a:schemeClr val="tx1"/>
              </a:solidFill>
              <a:effectLst/>
              <a:latin typeface="微軟正黑體" pitchFamily="34" charset="-120"/>
              <a:ea typeface="微軟正黑體" pitchFamily="34" charset="-120"/>
            </a:endParaRPr>
          </a:p>
        </p:txBody>
      </p:sp>
      <p:pic>
        <p:nvPicPr>
          <p:cNvPr id="48" name="圖片 47">
            <a:extLst>
              <a:ext uri="{FF2B5EF4-FFF2-40B4-BE49-F238E27FC236}">
                <a16:creationId xmlns:a16="http://schemas.microsoft.com/office/drawing/2014/main" id="{B3785BD4-6B66-4539-86EB-1FBDAEC113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11183" y="4307926"/>
            <a:ext cx="1123707" cy="1123707"/>
          </a:xfrm>
          <a:prstGeom prst="rect">
            <a:avLst/>
          </a:prstGeom>
        </p:spPr>
      </p:pic>
      <p:pic>
        <p:nvPicPr>
          <p:cNvPr id="49" name="Picture 16" descr="D:\圖庫\Biohazard_256px.png">
            <a:extLst>
              <a:ext uri="{FF2B5EF4-FFF2-40B4-BE49-F238E27FC236}">
                <a16:creationId xmlns:a16="http://schemas.microsoft.com/office/drawing/2014/main" id="{28F161F8-C488-4C7F-91D4-D284D84BFE7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0778" y="5032791"/>
            <a:ext cx="532806" cy="532805"/>
          </a:xfrm>
          <a:prstGeom prst="rect">
            <a:avLst/>
          </a:prstGeom>
          <a:noFill/>
          <a:extLst>
            <a:ext uri="{909E8E84-426E-40DD-AFC4-6F175D3DCCD1}">
              <a14:hiddenFill xmlns:a14="http://schemas.microsoft.com/office/drawing/2010/main">
                <a:solidFill>
                  <a:srgbClr val="FFFFFF"/>
                </a:solidFill>
              </a14:hiddenFill>
            </a:ext>
          </a:extLst>
        </p:spPr>
      </p:pic>
      <p:sp>
        <p:nvSpPr>
          <p:cNvPr id="50" name="文字方塊 49">
            <a:extLst>
              <a:ext uri="{FF2B5EF4-FFF2-40B4-BE49-F238E27FC236}">
                <a16:creationId xmlns:a16="http://schemas.microsoft.com/office/drawing/2014/main" id="{D2386AF8-5E8B-4C28-A9AE-588FA8CDBCDE}"/>
              </a:ext>
            </a:extLst>
          </p:cNvPr>
          <p:cNvSpPr txBox="1"/>
          <p:nvPr/>
        </p:nvSpPr>
        <p:spPr>
          <a:xfrm>
            <a:off x="4476484" y="5522770"/>
            <a:ext cx="1337565" cy="369332"/>
          </a:xfrm>
          <a:prstGeom prst="rect">
            <a:avLst/>
          </a:prstGeom>
          <a:noFill/>
        </p:spPr>
        <p:txBody>
          <a:bodyPr wrap="square" rtlCol="0">
            <a:spAutoFit/>
          </a:bodyPr>
          <a:lstStyle/>
          <a:p>
            <a:r>
              <a:rPr lang="zh-TW" altLang="en-US" i="0" dirty="0">
                <a:latin typeface="微軟正黑體" panose="020B0604030504040204" pitchFamily="34" charset="-120"/>
                <a:ea typeface="微軟正黑體" panose="020B0604030504040204" pitchFamily="34" charset="-120"/>
              </a:rPr>
              <a:t>弱點資料庫</a:t>
            </a:r>
          </a:p>
        </p:txBody>
      </p:sp>
      <p:pic>
        <p:nvPicPr>
          <p:cNvPr id="51" name="圖片 50">
            <a:extLst>
              <a:ext uri="{FF2B5EF4-FFF2-40B4-BE49-F238E27FC236}">
                <a16:creationId xmlns:a16="http://schemas.microsoft.com/office/drawing/2014/main" id="{C8B8897C-0D15-449E-861E-CFBEE4B8727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7377" b="9015"/>
          <a:stretch/>
        </p:blipFill>
        <p:spPr>
          <a:xfrm>
            <a:off x="2458249" y="4586537"/>
            <a:ext cx="1076094" cy="1123706"/>
          </a:xfrm>
          <a:prstGeom prst="rect">
            <a:avLst/>
          </a:prstGeom>
        </p:spPr>
      </p:pic>
      <p:sp>
        <p:nvSpPr>
          <p:cNvPr id="52" name="矩形 51">
            <a:extLst>
              <a:ext uri="{FF2B5EF4-FFF2-40B4-BE49-F238E27FC236}">
                <a16:creationId xmlns:a16="http://schemas.microsoft.com/office/drawing/2014/main" id="{85C8F75D-3A47-47D7-B367-5602A6FCB3CC}"/>
              </a:ext>
            </a:extLst>
          </p:cNvPr>
          <p:cNvSpPr/>
          <p:nvPr/>
        </p:nvSpPr>
        <p:spPr bwMode="auto">
          <a:xfrm>
            <a:off x="3558519" y="3767408"/>
            <a:ext cx="2253945" cy="276722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400" b="0" i="0" u="none" strike="noStrike" cap="none" normalizeH="0" baseline="0" dirty="0">
              <a:ln>
                <a:noFill/>
              </a:ln>
              <a:solidFill>
                <a:schemeClr val="tx1"/>
              </a:solidFill>
              <a:effectLst/>
              <a:latin typeface="微軟正黑體" pitchFamily="34" charset="-120"/>
              <a:ea typeface="微軟正黑體" pitchFamily="34" charset="-120"/>
            </a:endParaRPr>
          </a:p>
        </p:txBody>
      </p:sp>
      <p:pic>
        <p:nvPicPr>
          <p:cNvPr id="53" name="圖片 52">
            <a:extLst>
              <a:ext uri="{FF2B5EF4-FFF2-40B4-BE49-F238E27FC236}">
                <a16:creationId xmlns:a16="http://schemas.microsoft.com/office/drawing/2014/main" id="{2AA227CB-CA69-4807-8427-78D8DAC961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9637" y="3866585"/>
            <a:ext cx="2616780" cy="1962585"/>
          </a:xfrm>
          <a:prstGeom prst="rect">
            <a:avLst/>
          </a:prstGeom>
        </p:spPr>
      </p:pic>
      <p:sp>
        <p:nvSpPr>
          <p:cNvPr id="54" name="箭號: 有線條的向右箭號 53">
            <a:extLst>
              <a:ext uri="{FF2B5EF4-FFF2-40B4-BE49-F238E27FC236}">
                <a16:creationId xmlns:a16="http://schemas.microsoft.com/office/drawing/2014/main" id="{91252CA5-283E-496B-BDD3-BCE1E2A6EDA4}"/>
              </a:ext>
            </a:extLst>
          </p:cNvPr>
          <p:cNvSpPr/>
          <p:nvPr/>
        </p:nvSpPr>
        <p:spPr>
          <a:xfrm>
            <a:off x="5766284" y="4586538"/>
            <a:ext cx="767845" cy="657492"/>
          </a:xfrm>
          <a:prstGeom prst="stripedRightArrow">
            <a:avLst>
              <a:gd name="adj1" fmla="val 37729"/>
              <a:gd name="adj2" fmla="val 50000"/>
            </a:avLst>
          </a:prstGeom>
          <a:solidFill>
            <a:srgbClr val="4472C4"/>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1" i="0" u="none" strike="noStrike" kern="0" cap="none" spc="0" normalizeH="0" baseline="0" noProof="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64252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115616" y="117028"/>
            <a:ext cx="7458831" cy="935708"/>
          </a:xfrm>
        </p:spPr>
        <p:txBody>
          <a:bodyPr/>
          <a:lstStyle/>
          <a:p>
            <a:r>
              <a:rPr lang="zh-TW" altLang="en-US" dirty="0"/>
              <a:t>資通安全的目標</a:t>
            </a:r>
          </a:p>
        </p:txBody>
      </p:sp>
      <p:grpSp>
        <p:nvGrpSpPr>
          <p:cNvPr id="31748" name="Group 14"/>
          <p:cNvGrpSpPr>
            <a:grpSpLocks/>
          </p:cNvGrpSpPr>
          <p:nvPr/>
        </p:nvGrpSpPr>
        <p:grpSpPr bwMode="auto">
          <a:xfrm>
            <a:off x="6229350" y="3717925"/>
            <a:ext cx="2519363" cy="2519363"/>
            <a:chOff x="2154" y="1389"/>
            <a:chExt cx="1587" cy="1587"/>
          </a:xfrm>
        </p:grpSpPr>
        <p:sp>
          <p:nvSpPr>
            <p:cNvPr id="31756" name="Oval 5"/>
            <p:cNvSpPr>
              <a:spLocks noChangeArrowheads="1"/>
            </p:cNvSpPr>
            <p:nvPr/>
          </p:nvSpPr>
          <p:spPr bwMode="auto">
            <a:xfrm>
              <a:off x="2154" y="1389"/>
              <a:ext cx="1587" cy="1587"/>
            </a:xfrm>
            <a:prstGeom prst="ellipse">
              <a:avLst/>
            </a:prstGeom>
            <a:solidFill>
              <a:srgbClr val="C0C0C0"/>
            </a:solidFill>
            <a:ln w="285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4000" i="0">
                <a:latin typeface="+mn-ea"/>
                <a:ea typeface="+mn-ea"/>
              </a:endParaRPr>
            </a:p>
          </p:txBody>
        </p:sp>
        <p:sp>
          <p:nvSpPr>
            <p:cNvPr id="31757" name="Oval 4"/>
            <p:cNvSpPr>
              <a:spLocks noChangeArrowheads="1"/>
            </p:cNvSpPr>
            <p:nvPr/>
          </p:nvSpPr>
          <p:spPr bwMode="auto">
            <a:xfrm>
              <a:off x="2608" y="1842"/>
              <a:ext cx="680" cy="680"/>
            </a:xfrm>
            <a:prstGeom prst="ellipse">
              <a:avLst/>
            </a:prstGeom>
            <a:solidFill>
              <a:srgbClr val="00FF00"/>
            </a:solidFill>
            <a:ln w="28575" algn="ctr">
              <a:solidFill>
                <a:schemeClr val="tx1"/>
              </a:solidFill>
              <a:prstDash val="sysDot"/>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3200" i="0" dirty="0">
                  <a:latin typeface="+mn-ea"/>
                  <a:ea typeface="+mn-ea"/>
                </a:rPr>
                <a:t>資訊</a:t>
              </a:r>
            </a:p>
          </p:txBody>
        </p:sp>
        <p:sp>
          <p:nvSpPr>
            <p:cNvPr id="31758" name="Line 6"/>
            <p:cNvSpPr>
              <a:spLocks noChangeShapeType="1"/>
            </p:cNvSpPr>
            <p:nvPr/>
          </p:nvSpPr>
          <p:spPr bwMode="auto">
            <a:xfrm flipV="1">
              <a:off x="3243" y="1797"/>
              <a:ext cx="409" cy="22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mn-ea"/>
                <a:ea typeface="+mn-ea"/>
              </a:endParaRPr>
            </a:p>
          </p:txBody>
        </p:sp>
        <p:sp>
          <p:nvSpPr>
            <p:cNvPr id="31759" name="Line 7"/>
            <p:cNvSpPr>
              <a:spLocks noChangeShapeType="1"/>
            </p:cNvSpPr>
            <p:nvPr/>
          </p:nvSpPr>
          <p:spPr bwMode="auto">
            <a:xfrm>
              <a:off x="2245" y="1797"/>
              <a:ext cx="409" cy="22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mn-ea"/>
                <a:ea typeface="+mn-ea"/>
              </a:endParaRPr>
            </a:p>
          </p:txBody>
        </p:sp>
        <p:sp>
          <p:nvSpPr>
            <p:cNvPr id="31760" name="Line 9"/>
            <p:cNvSpPr>
              <a:spLocks noChangeShapeType="1"/>
            </p:cNvSpPr>
            <p:nvPr/>
          </p:nvSpPr>
          <p:spPr bwMode="auto">
            <a:xfrm flipV="1">
              <a:off x="2971" y="2523"/>
              <a:ext cx="0" cy="45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mn-ea"/>
                <a:ea typeface="+mn-ea"/>
              </a:endParaRPr>
            </a:p>
          </p:txBody>
        </p:sp>
        <p:sp>
          <p:nvSpPr>
            <p:cNvPr id="320522" name="Text Box 10"/>
            <p:cNvSpPr txBox="1">
              <a:spLocks noChangeArrowheads="1"/>
            </p:cNvSpPr>
            <p:nvPr/>
          </p:nvSpPr>
          <p:spPr bwMode="auto">
            <a:xfrm>
              <a:off x="2644" y="1510"/>
              <a:ext cx="59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a:latin typeface="+mn-ea"/>
                  <a:ea typeface="+mn-ea"/>
                </a:rPr>
                <a:t>機密性</a:t>
              </a:r>
            </a:p>
          </p:txBody>
        </p:sp>
        <p:sp>
          <p:nvSpPr>
            <p:cNvPr id="320523" name="Text Box 11"/>
            <p:cNvSpPr txBox="1">
              <a:spLocks noChangeArrowheads="1"/>
            </p:cNvSpPr>
            <p:nvPr/>
          </p:nvSpPr>
          <p:spPr bwMode="auto">
            <a:xfrm>
              <a:off x="3054" y="2409"/>
              <a:ext cx="59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dirty="0">
                  <a:latin typeface="+mn-ea"/>
                  <a:ea typeface="+mn-ea"/>
                </a:rPr>
                <a:t>完整性</a:t>
              </a:r>
            </a:p>
          </p:txBody>
        </p:sp>
        <p:sp>
          <p:nvSpPr>
            <p:cNvPr id="320524" name="Text Box 12"/>
            <p:cNvSpPr txBox="1">
              <a:spLocks noChangeArrowheads="1"/>
            </p:cNvSpPr>
            <p:nvPr/>
          </p:nvSpPr>
          <p:spPr bwMode="auto">
            <a:xfrm>
              <a:off x="2193" y="2432"/>
              <a:ext cx="59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dirty="0">
                  <a:latin typeface="+mn-ea"/>
                  <a:ea typeface="+mn-ea"/>
                </a:rPr>
                <a:t>可用性</a:t>
              </a:r>
            </a:p>
          </p:txBody>
        </p:sp>
      </p:grpSp>
      <p:sp>
        <p:nvSpPr>
          <p:cNvPr id="31749" name="Rectangle 4"/>
          <p:cNvSpPr>
            <a:spLocks noChangeArrowheads="1"/>
          </p:cNvSpPr>
          <p:nvPr/>
        </p:nvSpPr>
        <p:spPr bwMode="auto">
          <a:xfrm>
            <a:off x="468313" y="1301750"/>
            <a:ext cx="2232025"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dirty="0">
                <a:latin typeface="+mn-ea"/>
                <a:ea typeface="+mn-ea"/>
              </a:rPr>
              <a:t>機密性</a:t>
            </a:r>
          </a:p>
          <a:p>
            <a:pPr algn="ctr" eaLnBrk="1" hangingPunct="1">
              <a:spcBef>
                <a:spcPct val="0"/>
              </a:spcBef>
              <a:buSzTx/>
              <a:buFontTx/>
              <a:buNone/>
            </a:pPr>
            <a:r>
              <a:rPr lang="en-US" altLang="zh-TW" sz="2400" b="0" i="0" dirty="0">
                <a:latin typeface="+mn-ea"/>
                <a:ea typeface="+mn-ea"/>
              </a:rPr>
              <a:t>(</a:t>
            </a:r>
            <a:r>
              <a:rPr lang="en-US" altLang="zh-TW" sz="2200" b="0" i="0" dirty="0">
                <a:latin typeface="+mn-ea"/>
                <a:ea typeface="+mn-ea"/>
              </a:rPr>
              <a:t>Confidentiality</a:t>
            </a:r>
            <a:r>
              <a:rPr lang="en-US" altLang="zh-TW" sz="2400" b="0" i="0" dirty="0">
                <a:latin typeface="+mn-ea"/>
                <a:ea typeface="+mn-ea"/>
              </a:rPr>
              <a:t>)</a:t>
            </a:r>
          </a:p>
        </p:txBody>
      </p:sp>
      <p:sp>
        <p:nvSpPr>
          <p:cNvPr id="31750" name="Rectangle 5"/>
          <p:cNvSpPr>
            <a:spLocks noChangeArrowheads="1"/>
          </p:cNvSpPr>
          <p:nvPr/>
        </p:nvSpPr>
        <p:spPr bwMode="auto">
          <a:xfrm>
            <a:off x="468313" y="2309813"/>
            <a:ext cx="2232025"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a:latin typeface="+mn-ea"/>
                <a:ea typeface="+mn-ea"/>
              </a:rPr>
              <a:t>完整性</a:t>
            </a:r>
          </a:p>
          <a:p>
            <a:pPr algn="ctr" eaLnBrk="1" hangingPunct="1">
              <a:spcBef>
                <a:spcPct val="0"/>
              </a:spcBef>
              <a:buSzTx/>
              <a:buFontTx/>
              <a:buNone/>
            </a:pPr>
            <a:r>
              <a:rPr lang="en-US" altLang="zh-TW" sz="2400" b="0" i="0">
                <a:latin typeface="+mn-ea"/>
                <a:ea typeface="+mn-ea"/>
              </a:rPr>
              <a:t>(</a:t>
            </a:r>
            <a:r>
              <a:rPr lang="en-US" altLang="zh-TW" sz="2200" b="0" i="0">
                <a:latin typeface="+mn-ea"/>
                <a:ea typeface="+mn-ea"/>
              </a:rPr>
              <a:t>Integrity</a:t>
            </a:r>
            <a:r>
              <a:rPr lang="en-US" altLang="zh-TW" sz="2400" b="0" i="0">
                <a:latin typeface="+mn-ea"/>
                <a:ea typeface="+mn-ea"/>
              </a:rPr>
              <a:t>)</a:t>
            </a:r>
          </a:p>
        </p:txBody>
      </p:sp>
      <p:sp>
        <p:nvSpPr>
          <p:cNvPr id="31751" name="Rectangle 6"/>
          <p:cNvSpPr>
            <a:spLocks noChangeArrowheads="1"/>
          </p:cNvSpPr>
          <p:nvPr/>
        </p:nvSpPr>
        <p:spPr bwMode="auto">
          <a:xfrm>
            <a:off x="468313" y="3570288"/>
            <a:ext cx="2232025"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dirty="0">
                <a:latin typeface="+mn-ea"/>
                <a:ea typeface="+mn-ea"/>
              </a:rPr>
              <a:t>可用性</a:t>
            </a:r>
          </a:p>
          <a:p>
            <a:pPr algn="ctr" eaLnBrk="1" hangingPunct="1">
              <a:spcBef>
                <a:spcPct val="0"/>
              </a:spcBef>
              <a:buSzTx/>
              <a:buFontTx/>
              <a:buNone/>
            </a:pPr>
            <a:r>
              <a:rPr lang="en-US" altLang="zh-TW" sz="2400" b="0" i="0" dirty="0">
                <a:latin typeface="+mn-ea"/>
                <a:ea typeface="+mn-ea"/>
              </a:rPr>
              <a:t>(</a:t>
            </a:r>
            <a:r>
              <a:rPr lang="en-US" altLang="zh-TW" sz="2200" b="0" i="0" dirty="0">
                <a:latin typeface="+mn-ea"/>
                <a:ea typeface="+mn-ea"/>
              </a:rPr>
              <a:t>Availability</a:t>
            </a:r>
            <a:r>
              <a:rPr lang="en-US" altLang="zh-TW" sz="2400" b="0" i="0" dirty="0">
                <a:latin typeface="+mn-ea"/>
                <a:ea typeface="+mn-ea"/>
              </a:rPr>
              <a:t> )</a:t>
            </a:r>
          </a:p>
        </p:txBody>
      </p:sp>
      <p:sp>
        <p:nvSpPr>
          <p:cNvPr id="31752" name="Rectangle 7"/>
          <p:cNvSpPr>
            <a:spLocks noChangeArrowheads="1"/>
          </p:cNvSpPr>
          <p:nvPr/>
        </p:nvSpPr>
        <p:spPr bwMode="auto">
          <a:xfrm>
            <a:off x="2700338" y="1196975"/>
            <a:ext cx="611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just" eaLnBrk="1" hangingPunct="1">
              <a:spcBef>
                <a:spcPct val="50000"/>
              </a:spcBef>
              <a:buSzTx/>
              <a:buFontTx/>
              <a:buNone/>
            </a:pPr>
            <a:r>
              <a:rPr lang="zh-TW" altLang="en-US" sz="2400" i="0" dirty="0">
                <a:latin typeface="+mn-ea"/>
                <a:ea typeface="+mn-ea"/>
              </a:rPr>
              <a:t>防止非授權人員存取資訊，確保資訊秘密性</a:t>
            </a:r>
            <a:endParaRPr lang="en-US" altLang="zh-TW" sz="2400" i="0" dirty="0">
              <a:latin typeface="+mn-ea"/>
              <a:ea typeface="+mn-ea"/>
            </a:endParaRPr>
          </a:p>
        </p:txBody>
      </p:sp>
      <p:sp>
        <p:nvSpPr>
          <p:cNvPr id="31753" name="Rectangle 8"/>
          <p:cNvSpPr>
            <a:spLocks noChangeArrowheads="1"/>
          </p:cNvSpPr>
          <p:nvPr/>
        </p:nvSpPr>
        <p:spPr bwMode="auto">
          <a:xfrm>
            <a:off x="2681288" y="2205038"/>
            <a:ext cx="6138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50000"/>
              </a:spcBef>
            </a:pPr>
            <a:r>
              <a:rPr lang="zh-TW" altLang="en-US" sz="2400" i="0" dirty="0">
                <a:latin typeface="+mn-ea"/>
                <a:ea typeface="+mn-ea"/>
              </a:rPr>
              <a:t>防止非授權人員竄改資訊，確保資訊正確性</a:t>
            </a:r>
          </a:p>
        </p:txBody>
      </p:sp>
      <p:sp>
        <p:nvSpPr>
          <p:cNvPr id="31754" name="Rectangle 9"/>
          <p:cNvSpPr>
            <a:spLocks noChangeArrowheads="1"/>
          </p:cNvSpPr>
          <p:nvPr/>
        </p:nvSpPr>
        <p:spPr bwMode="auto">
          <a:xfrm>
            <a:off x="2690813" y="3536950"/>
            <a:ext cx="33940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50000"/>
              </a:spcBef>
            </a:pPr>
            <a:r>
              <a:rPr lang="zh-TW" altLang="en-US" sz="2400" i="0" dirty="0">
                <a:latin typeface="+mn-ea"/>
                <a:ea typeface="+mn-ea"/>
              </a:rPr>
              <a:t>防止系統故障或人為惡意阻斷服務，確保資訊與資訊處理的可獲得性</a:t>
            </a:r>
          </a:p>
        </p:txBody>
      </p:sp>
      <p:sp>
        <p:nvSpPr>
          <p:cNvPr id="20" name="Rectangle 6"/>
          <p:cNvSpPr>
            <a:spLocks noChangeArrowheads="1"/>
          </p:cNvSpPr>
          <p:nvPr/>
        </p:nvSpPr>
        <p:spPr bwMode="auto">
          <a:xfrm>
            <a:off x="468313" y="5734050"/>
            <a:ext cx="5616575" cy="8309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1" i="0" dirty="0">
                <a:solidFill>
                  <a:srgbClr val="FF0000"/>
                </a:solidFill>
                <a:latin typeface="+mn-ea"/>
                <a:ea typeface="+mn-ea"/>
              </a:rPr>
              <a:t>對於機關</a:t>
            </a:r>
            <a:r>
              <a:rPr lang="en-US" altLang="zh-TW" sz="2400" b="1" i="0" dirty="0">
                <a:solidFill>
                  <a:srgbClr val="FF0000"/>
                </a:solidFill>
                <a:latin typeface="+mn-ea"/>
                <a:ea typeface="+mn-ea"/>
              </a:rPr>
              <a:t>(</a:t>
            </a:r>
            <a:r>
              <a:rPr lang="zh-TW" altLang="en-US" sz="2400" b="1" i="0" dirty="0">
                <a:solidFill>
                  <a:srgbClr val="FF0000"/>
                </a:solidFill>
                <a:latin typeface="+mn-ea"/>
                <a:ea typeface="+mn-ea"/>
              </a:rPr>
              <a:t>構</a:t>
            </a:r>
            <a:r>
              <a:rPr lang="en-US" altLang="zh-TW" sz="2400" b="1" i="0" dirty="0">
                <a:solidFill>
                  <a:srgbClr val="FF0000"/>
                </a:solidFill>
                <a:latin typeface="+mn-ea"/>
                <a:ea typeface="+mn-ea"/>
              </a:rPr>
              <a:t>)</a:t>
            </a:r>
            <a:r>
              <a:rPr lang="zh-TW" altLang="en-US" sz="2400" b="1" i="0" dirty="0">
                <a:solidFill>
                  <a:srgbClr val="FF0000"/>
                </a:solidFill>
                <a:latin typeface="+mn-ea"/>
                <a:ea typeface="+mn-ea"/>
              </a:rPr>
              <a:t>來說，還要做到法規的遵循</a:t>
            </a:r>
            <a:r>
              <a:rPr lang="en-US" altLang="zh-TW" sz="2400" b="1" i="0" dirty="0">
                <a:solidFill>
                  <a:srgbClr val="FF0000"/>
                </a:solidFill>
                <a:latin typeface="+mn-ea"/>
                <a:ea typeface="+mn-ea"/>
              </a:rPr>
              <a:t>(Law compliance)</a:t>
            </a:r>
          </a:p>
        </p:txBody>
      </p:sp>
    </p:spTree>
    <p:extLst>
      <p:ext uri="{BB962C8B-B14F-4D97-AF65-F5344CB8AC3E}">
        <p14:creationId xmlns:p14="http://schemas.microsoft.com/office/powerpoint/2010/main" val="209790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VANS-</a:t>
            </a:r>
            <a:r>
              <a:rPr lang="zh-TW" altLang="en-US" dirty="0"/>
              <a:t>提供服務</a:t>
            </a:r>
          </a:p>
        </p:txBody>
      </p:sp>
      <p:sp>
        <p:nvSpPr>
          <p:cNvPr id="3" name="內容版面配置區 2">
            <a:extLst>
              <a:ext uri="{FF2B5EF4-FFF2-40B4-BE49-F238E27FC236}">
                <a16:creationId xmlns:a16="http://schemas.microsoft.com/office/drawing/2014/main" id="{99757BC2-8987-4988-A042-B941FED29B7A}"/>
              </a:ext>
            </a:extLst>
          </p:cNvPr>
          <p:cNvSpPr>
            <a:spLocks noGrp="1"/>
          </p:cNvSpPr>
          <p:nvPr>
            <p:ph sz="quarter" idx="10"/>
          </p:nvPr>
        </p:nvSpPr>
        <p:spPr>
          <a:xfrm>
            <a:off x="612000" y="1124744"/>
            <a:ext cx="8071200" cy="5220000"/>
          </a:xfrm>
        </p:spPr>
        <p:txBody>
          <a:bodyPr/>
          <a:lstStyle/>
          <a:p>
            <a:r>
              <a:rPr lang="en-US" altLang="zh-TW" sz="2400" dirty="0"/>
              <a:t>VANS</a:t>
            </a:r>
            <a:r>
              <a:rPr lang="zh-TW" altLang="en-US" sz="2400" dirty="0"/>
              <a:t>可協助機關落實資通安全管理法之</a:t>
            </a:r>
            <a:r>
              <a:rPr lang="zh-TW" altLang="en-US" sz="2400" dirty="0">
                <a:solidFill>
                  <a:srgbClr val="FF0000"/>
                </a:solidFill>
              </a:rPr>
              <a:t>資產盤點</a:t>
            </a:r>
            <a:r>
              <a:rPr lang="zh-TW" altLang="en-US" sz="2400" dirty="0"/>
              <a:t>與</a:t>
            </a:r>
            <a:r>
              <a:rPr lang="zh-TW" altLang="en-US" sz="2400" dirty="0">
                <a:solidFill>
                  <a:srgbClr val="FF0000"/>
                </a:solidFill>
              </a:rPr>
              <a:t>風險評估</a:t>
            </a:r>
            <a:r>
              <a:rPr lang="zh-TW" altLang="en-US" sz="2400" dirty="0"/>
              <a:t>應辦事項，並提供以下服務</a:t>
            </a:r>
          </a:p>
          <a:p>
            <a:pPr lvl="1"/>
            <a:r>
              <a:rPr lang="zh-TW" altLang="en-US" sz="2200" dirty="0"/>
              <a:t>透過</a:t>
            </a:r>
            <a:r>
              <a:rPr lang="en-US" altLang="zh-TW" sz="2200" dirty="0"/>
              <a:t>VANS</a:t>
            </a:r>
            <a:r>
              <a:rPr lang="zh-TW" altLang="en-US" sz="2200" dirty="0">
                <a:solidFill>
                  <a:srgbClr val="FF0000"/>
                </a:solidFill>
              </a:rPr>
              <a:t>持續維護資訊資產盤點資料</a:t>
            </a:r>
          </a:p>
          <a:p>
            <a:pPr lvl="1"/>
            <a:r>
              <a:rPr lang="zh-TW" altLang="en-US" sz="2200" dirty="0"/>
              <a:t>針對機關</a:t>
            </a:r>
            <a:r>
              <a:rPr lang="zh-TW" altLang="en-US" sz="2200" dirty="0">
                <a:solidFill>
                  <a:srgbClr val="FF0000"/>
                </a:solidFill>
              </a:rPr>
              <a:t>登錄的資訊資產項目進行弱點比對</a:t>
            </a:r>
            <a:r>
              <a:rPr lang="zh-TW" altLang="en-US" sz="2200" dirty="0"/>
              <a:t>，以協助進行系統化風險評估</a:t>
            </a:r>
          </a:p>
          <a:p>
            <a:pPr lvl="1"/>
            <a:r>
              <a:rPr lang="zh-TW" altLang="en-US" sz="2200" dirty="0"/>
              <a:t>依照</a:t>
            </a:r>
            <a:r>
              <a:rPr lang="zh-TW" altLang="en-US" sz="2200" dirty="0">
                <a:solidFill>
                  <a:srgbClr val="FF0000"/>
                </a:solidFill>
              </a:rPr>
              <a:t>機關訂定之風險值門檻</a:t>
            </a:r>
            <a:r>
              <a:rPr lang="zh-TW" altLang="en-US" sz="2200" dirty="0"/>
              <a:t>，即時提醒資訊資產風險情形，並進行弱點評估與修補作業</a:t>
            </a:r>
            <a:endParaRPr lang="en-US" altLang="zh-TW" sz="2200" dirty="0"/>
          </a:p>
          <a:p>
            <a:pPr lvl="1"/>
            <a:r>
              <a:rPr lang="zh-TW" altLang="en-US" sz="2200" dirty="0"/>
              <a:t>提供</a:t>
            </a:r>
            <a:r>
              <a:rPr lang="zh-TW" altLang="en-US" sz="2200" dirty="0">
                <a:solidFill>
                  <a:srgbClr val="FF0000"/>
                </a:solidFill>
              </a:rPr>
              <a:t>微軟安全性更新檢測報告解析功能</a:t>
            </a:r>
            <a:r>
              <a:rPr lang="zh-TW" altLang="en-US" sz="2200" dirty="0"/>
              <a:t>，協助機關以自動化方式檢視安全性更新落實程度</a:t>
            </a:r>
            <a:endParaRPr lang="en-US" altLang="zh-TW" sz="2200" dirty="0"/>
          </a:p>
        </p:txBody>
      </p:sp>
      <p:pic>
        <p:nvPicPr>
          <p:cNvPr id="4" name="Picture 2" descr="D:\圖庫\資訊安全\Broadcast.png">
            <a:extLst>
              <a:ext uri="{FF2B5EF4-FFF2-40B4-BE49-F238E27FC236}">
                <a16:creationId xmlns:a16="http://schemas.microsoft.com/office/drawing/2014/main" id="{098530CA-6F5B-4DDD-A595-174F12FA4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312" y="4941168"/>
            <a:ext cx="1552045"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9144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VANS-</a:t>
            </a:r>
            <a:r>
              <a:rPr lang="zh-TW" altLang="en-US" dirty="0"/>
              <a:t>資訊資產涵蓋範圍</a:t>
            </a:r>
          </a:p>
        </p:txBody>
      </p:sp>
      <p:cxnSp>
        <p:nvCxnSpPr>
          <p:cNvPr id="38" name="直線接點 37">
            <a:extLst>
              <a:ext uri="{FF2B5EF4-FFF2-40B4-BE49-F238E27FC236}">
                <a16:creationId xmlns:a16="http://schemas.microsoft.com/office/drawing/2014/main" id="{E516044A-076E-44C0-8DFB-425BBD12FF44}"/>
              </a:ext>
            </a:extLst>
          </p:cNvPr>
          <p:cNvCxnSpPr/>
          <p:nvPr/>
        </p:nvCxnSpPr>
        <p:spPr bwMode="auto">
          <a:xfrm>
            <a:off x="4846323" y="3726062"/>
            <a:ext cx="3960440" cy="0"/>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39" name="直線接點 38">
            <a:extLst>
              <a:ext uri="{FF2B5EF4-FFF2-40B4-BE49-F238E27FC236}">
                <a16:creationId xmlns:a16="http://schemas.microsoft.com/office/drawing/2014/main" id="{ACB6C414-75E1-40DA-98AD-75F51514CBA0}"/>
              </a:ext>
            </a:extLst>
          </p:cNvPr>
          <p:cNvCxnSpPr/>
          <p:nvPr/>
        </p:nvCxnSpPr>
        <p:spPr bwMode="auto">
          <a:xfrm>
            <a:off x="4846323" y="2807532"/>
            <a:ext cx="3960440" cy="0"/>
          </a:xfrm>
          <a:prstGeom prst="line">
            <a:avLst/>
          </a:prstGeom>
          <a:solidFill>
            <a:schemeClr val="accent1"/>
          </a:solidFill>
          <a:ln w="9525" cap="flat" cmpd="sng" algn="ctr">
            <a:solidFill>
              <a:srgbClr val="0070C0"/>
            </a:solidFill>
            <a:prstDash val="solid"/>
            <a:round/>
            <a:headEnd type="none" w="med" len="med"/>
            <a:tailEnd type="none" w="med" len="med"/>
          </a:ln>
          <a:effectLst/>
        </p:spPr>
      </p:cxnSp>
      <p:pic>
        <p:nvPicPr>
          <p:cNvPr id="40" name="圖片 39">
            <a:extLst>
              <a:ext uri="{FF2B5EF4-FFF2-40B4-BE49-F238E27FC236}">
                <a16:creationId xmlns:a16="http://schemas.microsoft.com/office/drawing/2014/main" id="{26544B00-E716-432A-977B-630C7DE65B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98186" y="3080153"/>
            <a:ext cx="1023785" cy="552684"/>
          </a:xfrm>
          <a:prstGeom prst="rect">
            <a:avLst/>
          </a:prstGeom>
        </p:spPr>
      </p:pic>
      <p:pic>
        <p:nvPicPr>
          <p:cNvPr id="41" name="圖片 40">
            <a:extLst>
              <a:ext uri="{FF2B5EF4-FFF2-40B4-BE49-F238E27FC236}">
                <a16:creationId xmlns:a16="http://schemas.microsoft.com/office/drawing/2014/main" id="{A937B155-4A3C-4F2F-9493-E5934CA17E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34355" y="1925862"/>
            <a:ext cx="779409" cy="779409"/>
          </a:xfrm>
          <a:prstGeom prst="rect">
            <a:avLst/>
          </a:prstGeom>
        </p:spPr>
      </p:pic>
      <p:cxnSp>
        <p:nvCxnSpPr>
          <p:cNvPr id="42" name="直線接點 41">
            <a:extLst>
              <a:ext uri="{FF2B5EF4-FFF2-40B4-BE49-F238E27FC236}">
                <a16:creationId xmlns:a16="http://schemas.microsoft.com/office/drawing/2014/main" id="{7E08EDFE-1320-4E87-A0A2-71D9101AF1B2}"/>
              </a:ext>
            </a:extLst>
          </p:cNvPr>
          <p:cNvCxnSpPr/>
          <p:nvPr/>
        </p:nvCxnSpPr>
        <p:spPr bwMode="auto">
          <a:xfrm>
            <a:off x="4846323" y="1854221"/>
            <a:ext cx="3960440" cy="0"/>
          </a:xfrm>
          <a:prstGeom prst="line">
            <a:avLst/>
          </a:prstGeom>
          <a:solidFill>
            <a:schemeClr val="accent1"/>
          </a:solidFill>
          <a:ln w="9525" cap="flat" cmpd="sng" algn="ctr">
            <a:solidFill>
              <a:srgbClr val="0070C0"/>
            </a:solidFill>
            <a:prstDash val="solid"/>
            <a:round/>
            <a:headEnd type="none" w="med" len="med"/>
            <a:tailEnd type="none" w="med" len="med"/>
          </a:ln>
          <a:effectLst/>
        </p:spPr>
      </p:cxnSp>
      <p:pic>
        <p:nvPicPr>
          <p:cNvPr id="43" name="Picture 5" descr="「mysql」的圖片搜尋結果">
            <a:extLst>
              <a:ext uri="{FF2B5EF4-FFF2-40B4-BE49-F238E27FC236}">
                <a16:creationId xmlns:a16="http://schemas.microsoft.com/office/drawing/2014/main" id="{605E53AC-07FF-4860-9D67-B2A73E837F7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57826" y="2037950"/>
            <a:ext cx="1264145" cy="65419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2F83FCC7-E2A5-4873-80D9-53E40280E72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560510" y="3064003"/>
            <a:ext cx="1009859" cy="56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2">
            <a:extLst>
              <a:ext uri="{FF2B5EF4-FFF2-40B4-BE49-F238E27FC236}">
                <a16:creationId xmlns:a16="http://schemas.microsoft.com/office/drawing/2014/main" id="{5CF5648B-164A-4FE4-98E1-598FC5649A4B}"/>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006274" y="3005217"/>
            <a:ext cx="1156959" cy="62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descr="「IIS」的圖片搜尋結果">
            <a:extLst>
              <a:ext uri="{FF2B5EF4-FFF2-40B4-BE49-F238E27FC236}">
                <a16:creationId xmlns:a16="http://schemas.microsoft.com/office/drawing/2014/main" id="{B892AE83-CFEC-4042-A2C8-D777CAA88F7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76141" y="3942086"/>
            <a:ext cx="1426366" cy="64834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tomcat」的圖片搜尋結果">
            <a:extLst>
              <a:ext uri="{FF2B5EF4-FFF2-40B4-BE49-F238E27FC236}">
                <a16:creationId xmlns:a16="http://schemas.microsoft.com/office/drawing/2014/main" id="{20A7D1CD-26CD-4CC8-86FA-0FA4E0024C73}"/>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995708" y="3897634"/>
            <a:ext cx="1625761" cy="725868"/>
          </a:xfrm>
          <a:prstGeom prst="rect">
            <a:avLst/>
          </a:prstGeom>
          <a:noFill/>
          <a:extLst>
            <a:ext uri="{909E8E84-426E-40DD-AFC4-6F175D3DCCD1}">
              <a14:hiddenFill xmlns:a14="http://schemas.microsoft.com/office/drawing/2010/main">
                <a:solidFill>
                  <a:srgbClr val="FFFFFF"/>
                </a:solidFill>
              </a14:hiddenFill>
            </a:ext>
          </a:extLst>
        </p:spPr>
      </p:pic>
      <p:sp>
        <p:nvSpPr>
          <p:cNvPr id="48" name="立方體 47">
            <a:extLst>
              <a:ext uri="{FF2B5EF4-FFF2-40B4-BE49-F238E27FC236}">
                <a16:creationId xmlns:a16="http://schemas.microsoft.com/office/drawing/2014/main" id="{13DFD317-50AA-4C72-B038-0A00EC78E8CE}"/>
              </a:ext>
            </a:extLst>
          </p:cNvPr>
          <p:cNvSpPr/>
          <p:nvPr/>
        </p:nvSpPr>
        <p:spPr bwMode="auto">
          <a:xfrm>
            <a:off x="313191" y="4705274"/>
            <a:ext cx="4464496" cy="1152000"/>
          </a:xfrm>
          <a:prstGeom prst="cube">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sz="2800" b="1" i="0" dirty="0">
                <a:solidFill>
                  <a:schemeClr val="tx1"/>
                </a:solidFill>
                <a:latin typeface="+mn-ea"/>
              </a:rPr>
              <a:t>作業系統</a:t>
            </a:r>
            <a:endParaRPr kumimoji="1" lang="zh-TW" altLang="en-US" sz="2800" b="1" i="0" u="none" strike="noStrike" cap="none" normalizeH="0" baseline="0" dirty="0">
              <a:ln>
                <a:noFill/>
              </a:ln>
              <a:solidFill>
                <a:schemeClr val="tx1"/>
              </a:solidFill>
              <a:effectLst/>
              <a:latin typeface="+mn-ea"/>
            </a:endParaRPr>
          </a:p>
        </p:txBody>
      </p:sp>
      <p:sp>
        <p:nvSpPr>
          <p:cNvPr id="49" name="立方體 48">
            <a:extLst>
              <a:ext uri="{FF2B5EF4-FFF2-40B4-BE49-F238E27FC236}">
                <a16:creationId xmlns:a16="http://schemas.microsoft.com/office/drawing/2014/main" id="{74D0A72C-10D9-484B-B2C0-ACAD3B5DAC3E}"/>
              </a:ext>
            </a:extLst>
          </p:cNvPr>
          <p:cNvSpPr/>
          <p:nvPr/>
        </p:nvSpPr>
        <p:spPr bwMode="auto">
          <a:xfrm>
            <a:off x="317038" y="3742064"/>
            <a:ext cx="4464496" cy="1152000"/>
          </a:xfrm>
          <a:prstGeom prst="cube">
            <a:avLst/>
          </a:prstGeom>
          <a:solidFill>
            <a:srgbClr val="FF99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a:ln>
                  <a:noFill/>
                </a:ln>
                <a:solidFill>
                  <a:schemeClr val="tx1"/>
                </a:solidFill>
                <a:effectLst/>
                <a:latin typeface="+mn-ea"/>
              </a:rPr>
              <a:t>應用程式中介軟體</a:t>
            </a:r>
          </a:p>
        </p:txBody>
      </p:sp>
      <p:sp>
        <p:nvSpPr>
          <p:cNvPr id="50" name="立方體 49">
            <a:extLst>
              <a:ext uri="{FF2B5EF4-FFF2-40B4-BE49-F238E27FC236}">
                <a16:creationId xmlns:a16="http://schemas.microsoft.com/office/drawing/2014/main" id="{FEF0C011-09FE-48FE-AAD4-204A92E00CD8}"/>
              </a:ext>
            </a:extLst>
          </p:cNvPr>
          <p:cNvSpPr/>
          <p:nvPr/>
        </p:nvSpPr>
        <p:spPr bwMode="auto">
          <a:xfrm>
            <a:off x="309819" y="2789958"/>
            <a:ext cx="2358488" cy="1152000"/>
          </a:xfrm>
          <a:prstGeom prst="cube">
            <a:avLst/>
          </a:prstGeom>
          <a:solidFill>
            <a:schemeClr val="accent2">
              <a:lumMod val="60000"/>
              <a:lumOff val="4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a:ln>
                  <a:noFill/>
                </a:ln>
                <a:solidFill>
                  <a:schemeClr val="tx1"/>
                </a:solidFill>
                <a:effectLst/>
                <a:latin typeface="+mn-ea"/>
              </a:rPr>
              <a:t>應用框架</a:t>
            </a:r>
          </a:p>
        </p:txBody>
      </p:sp>
      <p:sp>
        <p:nvSpPr>
          <p:cNvPr id="51" name="立方體 50">
            <a:extLst>
              <a:ext uri="{FF2B5EF4-FFF2-40B4-BE49-F238E27FC236}">
                <a16:creationId xmlns:a16="http://schemas.microsoft.com/office/drawing/2014/main" id="{FFA70708-ECBE-49EB-9C11-BF7D2CB310F0}"/>
              </a:ext>
            </a:extLst>
          </p:cNvPr>
          <p:cNvSpPr/>
          <p:nvPr/>
        </p:nvSpPr>
        <p:spPr bwMode="auto">
          <a:xfrm>
            <a:off x="2391561" y="2789958"/>
            <a:ext cx="2393820" cy="1152000"/>
          </a:xfrm>
          <a:prstGeom prst="cube">
            <a:avLst/>
          </a:prstGeom>
          <a:solidFill>
            <a:srgbClr val="E357D9"/>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a:ln>
                  <a:noFill/>
                </a:ln>
                <a:solidFill>
                  <a:schemeClr val="tx1"/>
                </a:solidFill>
                <a:effectLst/>
                <a:latin typeface="+mn-ea"/>
              </a:rPr>
              <a:t>程式語言</a:t>
            </a:r>
          </a:p>
        </p:txBody>
      </p:sp>
      <p:sp>
        <p:nvSpPr>
          <p:cNvPr id="52" name="立方體 51">
            <a:extLst>
              <a:ext uri="{FF2B5EF4-FFF2-40B4-BE49-F238E27FC236}">
                <a16:creationId xmlns:a16="http://schemas.microsoft.com/office/drawing/2014/main" id="{B85F1A54-DE01-44F1-A5A9-628AB78F7752}"/>
              </a:ext>
            </a:extLst>
          </p:cNvPr>
          <p:cNvSpPr/>
          <p:nvPr/>
        </p:nvSpPr>
        <p:spPr bwMode="auto">
          <a:xfrm>
            <a:off x="317038" y="1853854"/>
            <a:ext cx="4464496" cy="1152000"/>
          </a:xfrm>
          <a:prstGeom prst="cube">
            <a:avLst/>
          </a:prstGeom>
          <a:solidFill>
            <a:srgbClr val="FF996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2800" b="1" i="0" u="none" strike="noStrike" cap="none" normalizeH="0" baseline="0" dirty="0">
                <a:ln>
                  <a:noFill/>
                </a:ln>
                <a:solidFill>
                  <a:schemeClr val="tx1"/>
                </a:solidFill>
                <a:effectLst/>
                <a:latin typeface="+mn-ea"/>
              </a:rPr>
              <a:t>應用軟體資產</a:t>
            </a:r>
          </a:p>
        </p:txBody>
      </p:sp>
      <p:cxnSp>
        <p:nvCxnSpPr>
          <p:cNvPr id="53" name="直線接點 52">
            <a:extLst>
              <a:ext uri="{FF2B5EF4-FFF2-40B4-BE49-F238E27FC236}">
                <a16:creationId xmlns:a16="http://schemas.microsoft.com/office/drawing/2014/main" id="{978535DD-A34B-4E46-91D1-FE353ACDC826}"/>
              </a:ext>
            </a:extLst>
          </p:cNvPr>
          <p:cNvCxnSpPr/>
          <p:nvPr/>
        </p:nvCxnSpPr>
        <p:spPr bwMode="auto">
          <a:xfrm>
            <a:off x="4846323" y="4662166"/>
            <a:ext cx="3960440" cy="0"/>
          </a:xfrm>
          <a:prstGeom prst="line">
            <a:avLst/>
          </a:prstGeom>
          <a:solidFill>
            <a:schemeClr val="accent1"/>
          </a:solidFill>
          <a:ln w="9525" cap="flat" cmpd="sng" algn="ctr">
            <a:solidFill>
              <a:srgbClr val="0070C0"/>
            </a:solidFill>
            <a:prstDash val="solid"/>
            <a:round/>
            <a:headEnd type="none" w="med" len="med"/>
            <a:tailEnd type="none" w="med" len="med"/>
          </a:ln>
          <a:effectLst/>
        </p:spPr>
      </p:cxnSp>
      <p:pic>
        <p:nvPicPr>
          <p:cNvPr id="54" name="Picture 17" descr="logo, microsoft, office icon">
            <a:extLst>
              <a:ext uri="{FF2B5EF4-FFF2-40B4-BE49-F238E27FC236}">
                <a16:creationId xmlns:a16="http://schemas.microsoft.com/office/drawing/2014/main" id="{739A4A99-D8AB-4E8A-A20E-09745DB6923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6878" t="26007" r="4430" b="10634"/>
          <a:stretch/>
        </p:blipFill>
        <p:spPr bwMode="auto">
          <a:xfrm>
            <a:off x="7726643" y="1892886"/>
            <a:ext cx="1131403" cy="104355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windows server 2016 icon」的圖片搜尋結果">
            <a:extLst>
              <a:ext uri="{FF2B5EF4-FFF2-40B4-BE49-F238E27FC236}">
                <a16:creationId xmlns:a16="http://schemas.microsoft.com/office/drawing/2014/main" id="{7E60E888-5B2B-42DD-8DB9-D1ADDCF9DE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923" t="20221" r="9619" b="17820"/>
          <a:stretch/>
        </p:blipFill>
        <p:spPr bwMode="auto">
          <a:xfrm>
            <a:off x="5076141" y="4806457"/>
            <a:ext cx="1499489" cy="954482"/>
          </a:xfrm>
          <a:prstGeom prst="rect">
            <a:avLst/>
          </a:prstGeom>
          <a:noFill/>
          <a:extLst>
            <a:ext uri="{909E8E84-426E-40DD-AFC4-6F175D3DCCD1}">
              <a14:hiddenFill xmlns:a14="http://schemas.microsoft.com/office/drawing/2010/main">
                <a:solidFill>
                  <a:srgbClr val="FFFFFF"/>
                </a:solidFill>
              </a14:hiddenFill>
            </a:ext>
          </a:extLst>
        </p:spPr>
      </p:pic>
      <p:pic>
        <p:nvPicPr>
          <p:cNvPr id="56" name="圖片 55">
            <a:extLst>
              <a:ext uri="{FF2B5EF4-FFF2-40B4-BE49-F238E27FC236}">
                <a16:creationId xmlns:a16="http://schemas.microsoft.com/office/drawing/2014/main" id="{08637D22-CDE7-43D0-9242-A2B5F8AA130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49972" y="4545535"/>
            <a:ext cx="1340767" cy="1340767"/>
          </a:xfrm>
          <a:prstGeom prst="rect">
            <a:avLst/>
          </a:prstGeom>
        </p:spPr>
      </p:pic>
    </p:spTree>
    <p:extLst>
      <p:ext uri="{BB962C8B-B14F-4D97-AF65-F5344CB8AC3E}">
        <p14:creationId xmlns:p14="http://schemas.microsoft.com/office/powerpoint/2010/main" val="13628698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Rectangle 5"/>
          <p:cNvSpPr>
            <a:spLocks noGrp="1" noChangeArrowheads="1"/>
          </p:cNvSpPr>
          <p:nvPr>
            <p:ph type="ctrTitle"/>
          </p:nvPr>
        </p:nvSpPr>
        <p:spPr>
          <a:solidFill>
            <a:schemeClr val="bg1"/>
          </a:solidFill>
          <a:ln w="76200" cmpd="tri">
            <a:solidFill>
              <a:srgbClr val="00CCFF"/>
            </a:solidFill>
            <a:miter lim="800000"/>
            <a:headEnd/>
            <a:tailEnd/>
          </a:ln>
        </p:spPr>
        <p:txBody>
          <a:bodyPr/>
          <a:lstStyle/>
          <a:p>
            <a:pPr algn="ctr"/>
            <a:r>
              <a:rPr lang="zh-TW" altLang="en-US" sz="3600" dirty="0">
                <a:solidFill>
                  <a:srgbClr val="FF0000"/>
                </a:solidFill>
              </a:rPr>
              <a:t>監控與問題管理</a:t>
            </a:r>
            <a:r>
              <a:rPr lang="zh-TW" altLang="en-US" sz="2400" dirty="0">
                <a:solidFill>
                  <a:srgbClr val="FF0000"/>
                </a:solidFill>
              </a:rPr>
              <a:t> </a:t>
            </a:r>
          </a:p>
        </p:txBody>
      </p:sp>
      <p:sp>
        <p:nvSpPr>
          <p:cNvPr id="2" name="副標題 1">
            <a:extLst>
              <a:ext uri="{FF2B5EF4-FFF2-40B4-BE49-F238E27FC236}">
                <a16:creationId xmlns:a16="http://schemas.microsoft.com/office/drawing/2014/main" id="{1C7A18B9-D527-46DC-8FCA-BA3181F989B7}"/>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857701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2"/>
          <p:cNvSpPr>
            <a:spLocks noGrp="1" noChangeArrowheads="1"/>
          </p:cNvSpPr>
          <p:nvPr>
            <p:ph type="title"/>
          </p:nvPr>
        </p:nvSpPr>
        <p:spPr/>
        <p:txBody>
          <a:bodyPr/>
          <a:lstStyle/>
          <a:p>
            <a:r>
              <a:rPr lang="zh-TW" altLang="en-US" dirty="0"/>
              <a:t>異常的監控</a:t>
            </a:r>
            <a:r>
              <a:rPr lang="en-US" altLang="zh-TW" dirty="0"/>
              <a:t>(1/2)</a:t>
            </a:r>
          </a:p>
        </p:txBody>
      </p:sp>
      <p:sp>
        <p:nvSpPr>
          <p:cNvPr id="318468" name="Rectangle 3"/>
          <p:cNvSpPr>
            <a:spLocks noGrp="1" noChangeArrowheads="1"/>
          </p:cNvSpPr>
          <p:nvPr>
            <p:ph sz="quarter" idx="10"/>
          </p:nvPr>
        </p:nvSpPr>
        <p:spPr/>
        <p:txBody>
          <a:bodyPr/>
          <a:lstStyle/>
          <a:p>
            <a:pPr algn="just"/>
            <a:r>
              <a:rPr lang="zh-TW" altLang="en-US" sz="2400" dirty="0"/>
              <a:t>可用性監控</a:t>
            </a:r>
          </a:p>
          <a:p>
            <a:pPr lvl="1" algn="just"/>
            <a:r>
              <a:rPr lang="zh-TW" altLang="en-US" sz="2000" dirty="0"/>
              <a:t>網路連線</a:t>
            </a:r>
            <a:r>
              <a:rPr lang="en-US" altLang="zh-TW" sz="2000" dirty="0"/>
              <a:t>(Ping)</a:t>
            </a:r>
          </a:p>
          <a:p>
            <a:pPr lvl="1" algn="just"/>
            <a:r>
              <a:rPr lang="zh-TW" altLang="en-US" sz="2000" dirty="0"/>
              <a:t>網路服務</a:t>
            </a:r>
            <a:r>
              <a:rPr lang="en-US" altLang="zh-TW" sz="2000" dirty="0"/>
              <a:t>(HTTP</a:t>
            </a:r>
            <a:r>
              <a:rPr lang="zh-TW" altLang="en-US" sz="2000" dirty="0"/>
              <a:t>、</a:t>
            </a:r>
            <a:r>
              <a:rPr lang="en-US" altLang="zh-TW" sz="2000" dirty="0"/>
              <a:t>SMTP</a:t>
            </a:r>
            <a:r>
              <a:rPr lang="zh-TW" altLang="en-US" sz="2000" dirty="0"/>
              <a:t>及</a:t>
            </a:r>
            <a:r>
              <a:rPr lang="en-US" altLang="zh-TW" sz="2000" dirty="0"/>
              <a:t>FTP</a:t>
            </a:r>
            <a:r>
              <a:rPr lang="zh-TW" altLang="en-US" sz="2000" dirty="0"/>
              <a:t>等</a:t>
            </a:r>
            <a:r>
              <a:rPr lang="en-US" altLang="zh-TW" sz="2000" dirty="0"/>
              <a:t>)</a:t>
            </a:r>
          </a:p>
          <a:p>
            <a:pPr lvl="1" algn="just"/>
            <a:r>
              <a:rPr lang="zh-TW" altLang="en-US" sz="2000" dirty="0"/>
              <a:t>存取效能</a:t>
            </a:r>
          </a:p>
          <a:p>
            <a:pPr lvl="1" algn="just"/>
            <a:r>
              <a:rPr lang="zh-TW" altLang="en-US" sz="2000" dirty="0"/>
              <a:t>系統資源使用率</a:t>
            </a:r>
            <a:r>
              <a:rPr lang="en-US" altLang="zh-TW" sz="2000" dirty="0"/>
              <a:t>(CPU</a:t>
            </a:r>
            <a:r>
              <a:rPr lang="zh-TW" altLang="en-US" sz="2000" dirty="0"/>
              <a:t>、</a:t>
            </a:r>
            <a:r>
              <a:rPr lang="en-US" altLang="zh-TW" sz="2000" dirty="0"/>
              <a:t>Memory</a:t>
            </a:r>
            <a:r>
              <a:rPr lang="zh-TW" altLang="en-US" sz="2000" dirty="0"/>
              <a:t>及</a:t>
            </a:r>
            <a:r>
              <a:rPr lang="en-US" altLang="zh-TW" sz="2000" dirty="0"/>
              <a:t>Hard Disk</a:t>
            </a:r>
            <a:r>
              <a:rPr lang="zh-TW" altLang="en-US" sz="2000" dirty="0"/>
              <a:t>等</a:t>
            </a:r>
            <a:r>
              <a:rPr lang="en-US" altLang="zh-TW" sz="2000" dirty="0"/>
              <a:t>)</a:t>
            </a:r>
          </a:p>
          <a:p>
            <a:pPr algn="just"/>
            <a:r>
              <a:rPr lang="zh-TW" altLang="en-US" sz="2400" dirty="0"/>
              <a:t>完整性監控</a:t>
            </a:r>
          </a:p>
          <a:p>
            <a:pPr lvl="1" algn="just"/>
            <a:r>
              <a:rPr lang="zh-TW" altLang="en-US" sz="2000" dirty="0"/>
              <a:t>作業系統組態</a:t>
            </a:r>
          </a:p>
          <a:p>
            <a:pPr lvl="1" algn="just"/>
            <a:r>
              <a:rPr lang="zh-TW" altLang="en-US" sz="2000" dirty="0"/>
              <a:t>重要系統資料或檔案</a:t>
            </a:r>
          </a:p>
          <a:p>
            <a:pPr algn="just"/>
            <a:r>
              <a:rPr lang="zh-TW" altLang="en-US" sz="2400" dirty="0"/>
              <a:t>入侵偵測監控</a:t>
            </a:r>
          </a:p>
          <a:p>
            <a:pPr lvl="1" algn="just"/>
            <a:r>
              <a:rPr lang="zh-TW" altLang="en-US" sz="2000" dirty="0"/>
              <a:t>登入通行碼猜測</a:t>
            </a:r>
          </a:p>
          <a:p>
            <a:pPr lvl="1" algn="just"/>
            <a:r>
              <a:rPr lang="zh-TW" altLang="en-US" sz="2000" dirty="0"/>
              <a:t>阻斷服務</a:t>
            </a:r>
          </a:p>
          <a:p>
            <a:pPr lvl="1" algn="just"/>
            <a:r>
              <a:rPr lang="zh-TW" altLang="en-US" sz="2000" dirty="0"/>
              <a:t>弱點掃描</a:t>
            </a:r>
          </a:p>
          <a:p>
            <a:pPr lvl="1" algn="just"/>
            <a:r>
              <a:rPr lang="zh-TW" altLang="en-US" sz="2000" dirty="0"/>
              <a:t>病毒感染</a:t>
            </a:r>
          </a:p>
        </p:txBody>
      </p:sp>
      <p:pic>
        <p:nvPicPr>
          <p:cNvPr id="3" name="圖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4005064"/>
            <a:ext cx="3510775" cy="2003286"/>
          </a:xfrm>
          <a:prstGeom prst="rect">
            <a:avLst/>
          </a:prstGeom>
          <a:ln>
            <a:noFill/>
          </a:ln>
          <a:effectLst>
            <a:softEdge rad="112500"/>
          </a:effectLst>
        </p:spPr>
      </p:pic>
    </p:spTree>
    <p:extLst>
      <p:ext uri="{BB962C8B-B14F-4D97-AF65-F5344CB8AC3E}">
        <p14:creationId xmlns:p14="http://schemas.microsoft.com/office/powerpoint/2010/main" val="26467969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5" name="Rectangle 2"/>
          <p:cNvSpPr>
            <a:spLocks noGrp="1" noChangeArrowheads="1"/>
          </p:cNvSpPr>
          <p:nvPr>
            <p:ph type="title"/>
          </p:nvPr>
        </p:nvSpPr>
        <p:spPr/>
        <p:txBody>
          <a:bodyPr/>
          <a:lstStyle/>
          <a:p>
            <a:r>
              <a:rPr lang="zh-TW" altLang="en-US" dirty="0"/>
              <a:t>異常的監控</a:t>
            </a:r>
            <a:r>
              <a:rPr lang="en-US" altLang="zh-TW" dirty="0"/>
              <a:t>(2/2)</a:t>
            </a:r>
            <a:endParaRPr lang="zh-TW" altLang="en-US" dirty="0"/>
          </a:p>
        </p:txBody>
      </p:sp>
      <p:sp>
        <p:nvSpPr>
          <p:cNvPr id="320516" name="Rectangle 3"/>
          <p:cNvSpPr>
            <a:spLocks noGrp="1" noChangeArrowheads="1"/>
          </p:cNvSpPr>
          <p:nvPr>
            <p:ph sz="quarter" idx="10"/>
          </p:nvPr>
        </p:nvSpPr>
        <p:spPr/>
        <p:txBody>
          <a:bodyPr/>
          <a:lstStyle/>
          <a:p>
            <a:pPr algn="just"/>
            <a:r>
              <a:rPr lang="zh-TW" altLang="en-US" dirty="0"/>
              <a:t>異常管理流程</a:t>
            </a:r>
            <a:endParaRPr lang="en-US" altLang="zh-TW" dirty="0"/>
          </a:p>
          <a:p>
            <a:pPr lvl="1" algn="just"/>
            <a:r>
              <a:rPr lang="zh-TW" altLang="en-US" sz="2400" dirty="0"/>
              <a:t>異常的嚴重性判斷</a:t>
            </a:r>
          </a:p>
          <a:p>
            <a:pPr lvl="1" algn="just"/>
            <a:r>
              <a:rPr lang="zh-TW" altLang="en-US" sz="2400" dirty="0"/>
              <a:t>誤判的調整</a:t>
            </a:r>
          </a:p>
          <a:p>
            <a:pPr lvl="1" algn="just"/>
            <a:r>
              <a:rPr lang="zh-TW" altLang="en-US" sz="2400" dirty="0"/>
              <a:t>異常的</a:t>
            </a:r>
            <a:r>
              <a:rPr lang="zh-TW" altLang="en-US" sz="2400" dirty="0">
                <a:solidFill>
                  <a:srgbClr val="FF0000"/>
                </a:solidFill>
              </a:rPr>
              <a:t>警告與通報</a:t>
            </a:r>
          </a:p>
          <a:p>
            <a:pPr lvl="1" algn="just"/>
            <a:r>
              <a:rPr lang="zh-TW" altLang="en-US" sz="2400" dirty="0"/>
              <a:t>異常</a:t>
            </a:r>
            <a:r>
              <a:rPr lang="zh-TW" altLang="en-US" sz="2400" dirty="0">
                <a:solidFill>
                  <a:srgbClr val="FF0000"/>
                </a:solidFill>
              </a:rPr>
              <a:t>處理與回報</a:t>
            </a:r>
          </a:p>
          <a:p>
            <a:pPr lvl="1" algn="just"/>
            <a:r>
              <a:rPr lang="zh-TW" altLang="en-US" sz="2400" dirty="0"/>
              <a:t>異常的統計與長期性分析</a:t>
            </a:r>
          </a:p>
          <a:p>
            <a:pPr algn="just"/>
            <a:r>
              <a:rPr lang="zh-TW" altLang="en-US" dirty="0"/>
              <a:t>問題管理流程</a:t>
            </a:r>
            <a:endParaRPr lang="en-US" altLang="zh-TW" dirty="0"/>
          </a:p>
          <a:p>
            <a:pPr lvl="1" algn="just"/>
            <a:r>
              <a:rPr lang="zh-TW" altLang="en-US" sz="2400" dirty="0"/>
              <a:t>經常性發生的異常應被提升至問題管理流程</a:t>
            </a:r>
          </a:p>
          <a:p>
            <a:pPr lvl="1" algn="just"/>
            <a:r>
              <a:rPr lang="zh-TW" altLang="en-US" dirty="0"/>
              <a:t>澈底</a:t>
            </a:r>
            <a:r>
              <a:rPr lang="zh-TW" altLang="en-US" sz="2400" dirty="0">
                <a:solidFill>
                  <a:srgbClr val="FF0000"/>
                </a:solidFill>
              </a:rPr>
              <a:t>解決</a:t>
            </a:r>
            <a:r>
              <a:rPr lang="zh-TW" altLang="en-US" sz="2400" dirty="0"/>
              <a:t>異常發生的</a:t>
            </a:r>
            <a:r>
              <a:rPr lang="zh-TW" altLang="en-US" sz="2400" dirty="0">
                <a:solidFill>
                  <a:srgbClr val="FF0000"/>
                </a:solidFill>
              </a:rPr>
              <a:t>根本原因</a:t>
            </a:r>
            <a:r>
              <a:rPr lang="zh-TW" altLang="en-US" sz="2400" dirty="0"/>
              <a:t>，避免重覆發生</a:t>
            </a:r>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5920175" y="1588346"/>
            <a:ext cx="3132748" cy="2349561"/>
          </a:xfrm>
          <a:prstGeom prst="rect">
            <a:avLst/>
          </a:prstGeom>
          <a:ln>
            <a:noFill/>
          </a:ln>
          <a:effectLst>
            <a:softEdge rad="112500"/>
          </a:effectLst>
        </p:spPr>
      </p:pic>
    </p:spTree>
    <p:extLst>
      <p:ext uri="{BB962C8B-B14F-4D97-AF65-F5344CB8AC3E}">
        <p14:creationId xmlns:p14="http://schemas.microsoft.com/office/powerpoint/2010/main" val="993118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2"/>
          <p:cNvSpPr>
            <a:spLocks noGrp="1" noChangeArrowheads="1"/>
          </p:cNvSpPr>
          <p:nvPr>
            <p:ph type="title"/>
          </p:nvPr>
        </p:nvSpPr>
        <p:spPr/>
        <p:txBody>
          <a:bodyPr/>
          <a:lstStyle/>
          <a:p>
            <a:r>
              <a:rPr lang="zh-TW" altLang="en-US" dirty="0"/>
              <a:t>問題管理</a:t>
            </a:r>
          </a:p>
        </p:txBody>
      </p:sp>
      <p:sp>
        <p:nvSpPr>
          <p:cNvPr id="338948" name="Rectangle 3"/>
          <p:cNvSpPr>
            <a:spLocks noGrp="1" noChangeArrowheads="1"/>
          </p:cNvSpPr>
          <p:nvPr>
            <p:ph sz="quarter" idx="10"/>
          </p:nvPr>
        </p:nvSpPr>
        <p:spPr/>
        <p:txBody>
          <a:bodyPr/>
          <a:lstStyle/>
          <a:p>
            <a:pPr algn="just"/>
            <a:r>
              <a:rPr lang="zh-TW" altLang="en-US" dirty="0"/>
              <a:t>問題管理</a:t>
            </a:r>
          </a:p>
          <a:p>
            <a:pPr lvl="1" algn="just"/>
            <a:r>
              <a:rPr lang="zh-TW" altLang="en-US" sz="2400" dirty="0"/>
              <a:t>分析與解決異常事件的</a:t>
            </a:r>
            <a:r>
              <a:rPr lang="zh-TW" altLang="en-US" sz="2400" dirty="0">
                <a:solidFill>
                  <a:srgbClr val="FF0000"/>
                </a:solidFill>
              </a:rPr>
              <a:t>根本原因</a:t>
            </a:r>
            <a:r>
              <a:rPr lang="zh-TW" altLang="en-US" sz="2400" dirty="0"/>
              <a:t>，降低因異常事件對資通系統的負面影響</a:t>
            </a:r>
          </a:p>
          <a:p>
            <a:pPr algn="just"/>
            <a:r>
              <a:rPr lang="zh-TW" altLang="en-US" dirty="0"/>
              <a:t>與作業安全的關聯</a:t>
            </a:r>
          </a:p>
          <a:p>
            <a:pPr lvl="1" algn="just"/>
            <a:r>
              <a:rPr lang="zh-TW" altLang="en-US" sz="2400" dirty="0"/>
              <a:t>降低問題在服務上的衝擊</a:t>
            </a:r>
          </a:p>
          <a:p>
            <a:pPr lvl="1" algn="just"/>
            <a:r>
              <a:rPr lang="zh-TW" altLang="en-US" sz="2400" dirty="0"/>
              <a:t>降低錯誤與失敗狀況至可接受的基準</a:t>
            </a:r>
          </a:p>
          <a:p>
            <a:pPr lvl="1" algn="just"/>
            <a:r>
              <a:rPr lang="zh-TW" altLang="en-US" sz="2400" dirty="0"/>
              <a:t>防止相同問題重覆發生</a:t>
            </a:r>
          </a:p>
          <a:p>
            <a:pPr algn="just"/>
            <a:r>
              <a:rPr lang="zh-TW" altLang="en-US" dirty="0"/>
              <a:t>問題管理流程</a:t>
            </a:r>
          </a:p>
          <a:p>
            <a:pPr lvl="1" algn="just"/>
            <a:r>
              <a:rPr lang="zh-TW" altLang="en-US" sz="2400" dirty="0"/>
              <a:t>定義問題優先序</a:t>
            </a:r>
          </a:p>
          <a:p>
            <a:pPr lvl="1" algn="just"/>
            <a:r>
              <a:rPr lang="zh-TW" altLang="en-US" sz="2400" dirty="0"/>
              <a:t>調查分析問題發生根本原因、問題追蹤</a:t>
            </a:r>
          </a:p>
          <a:p>
            <a:pPr lvl="1" algn="just"/>
            <a:r>
              <a:rPr lang="zh-TW" altLang="en-US" sz="2400" dirty="0"/>
              <a:t>解決方案測試與實作</a:t>
            </a:r>
          </a:p>
        </p:txBody>
      </p:sp>
    </p:spTree>
    <p:extLst>
      <p:ext uri="{BB962C8B-B14F-4D97-AF65-F5344CB8AC3E}">
        <p14:creationId xmlns:p14="http://schemas.microsoft.com/office/powerpoint/2010/main" val="1105036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Rectangle 2"/>
          <p:cNvSpPr>
            <a:spLocks noGrp="1" noChangeArrowheads="1"/>
          </p:cNvSpPr>
          <p:nvPr>
            <p:ph type="title"/>
          </p:nvPr>
        </p:nvSpPr>
        <p:spPr/>
        <p:txBody>
          <a:bodyPr/>
          <a:lstStyle/>
          <a:p>
            <a:r>
              <a:rPr lang="zh-TW" altLang="en-US" dirty="0"/>
              <a:t>弱點掃描</a:t>
            </a:r>
            <a:r>
              <a:rPr lang="en-US" altLang="zh-TW" dirty="0"/>
              <a:t>(1/2)</a:t>
            </a:r>
          </a:p>
        </p:txBody>
      </p:sp>
      <p:sp>
        <p:nvSpPr>
          <p:cNvPr id="326660" name="Rectangle 3"/>
          <p:cNvSpPr>
            <a:spLocks noGrp="1" noChangeArrowheads="1"/>
          </p:cNvSpPr>
          <p:nvPr>
            <p:ph sz="quarter" idx="10"/>
          </p:nvPr>
        </p:nvSpPr>
        <p:spPr/>
        <p:txBody>
          <a:bodyPr/>
          <a:lstStyle/>
          <a:p>
            <a:pPr algn="just"/>
            <a:r>
              <a:rPr lang="zh-TW" altLang="en-US" dirty="0"/>
              <a:t>弱點掃描的目的</a:t>
            </a:r>
          </a:p>
          <a:p>
            <a:pPr lvl="1" algn="just"/>
            <a:r>
              <a:rPr lang="zh-TW" altLang="en-US" sz="2400" dirty="0">
                <a:solidFill>
                  <a:srgbClr val="FF0000"/>
                </a:solidFill>
              </a:rPr>
              <a:t>發現</a:t>
            </a:r>
            <a:r>
              <a:rPr lang="zh-TW" altLang="en-US" sz="2400" dirty="0"/>
              <a:t>目前已知且存在的</a:t>
            </a:r>
            <a:r>
              <a:rPr lang="zh-TW" altLang="en-US" sz="2400" dirty="0">
                <a:solidFill>
                  <a:srgbClr val="FF0000"/>
                </a:solidFill>
              </a:rPr>
              <a:t>弱點</a:t>
            </a:r>
            <a:r>
              <a:rPr lang="zh-TW" altLang="en-US" sz="2400" dirty="0"/>
              <a:t>，透過弱點</a:t>
            </a:r>
            <a:r>
              <a:rPr lang="zh-TW" altLang="en-US" sz="2400" dirty="0">
                <a:solidFill>
                  <a:srgbClr val="FF0000"/>
                </a:solidFill>
              </a:rPr>
              <a:t>修補</a:t>
            </a:r>
            <a:r>
              <a:rPr lang="zh-TW" altLang="en-US" sz="2400" dirty="0"/>
              <a:t>或強化防護</a:t>
            </a:r>
            <a:r>
              <a:rPr lang="zh-TW" altLang="en-US" sz="2400" dirty="0">
                <a:solidFill>
                  <a:srgbClr val="FF0000"/>
                </a:solidFill>
              </a:rPr>
              <a:t>降低</a:t>
            </a:r>
            <a:r>
              <a:rPr lang="zh-TW" altLang="en-US" sz="2400" dirty="0"/>
              <a:t>系統</a:t>
            </a:r>
            <a:r>
              <a:rPr lang="zh-TW" altLang="en-US" sz="2400" dirty="0">
                <a:solidFill>
                  <a:srgbClr val="FF0000"/>
                </a:solidFill>
              </a:rPr>
              <a:t>風險</a:t>
            </a:r>
          </a:p>
          <a:p>
            <a:pPr algn="just"/>
            <a:r>
              <a:rPr lang="zh-TW" altLang="en-US" dirty="0"/>
              <a:t>弱點掃描類型</a:t>
            </a:r>
          </a:p>
          <a:p>
            <a:pPr lvl="1" algn="just"/>
            <a:r>
              <a:rPr lang="zh-TW" altLang="en-US" sz="2400" dirty="0"/>
              <a:t>人員弱點</a:t>
            </a:r>
          </a:p>
          <a:p>
            <a:pPr lvl="2" algn="just">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審查員工執行的工作內容以識別弱點</a:t>
            </a:r>
          </a:p>
          <a:p>
            <a:pPr lvl="2" algn="just">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社交工程演練</a:t>
            </a:r>
          </a:p>
          <a:p>
            <a:pPr lvl="1" algn="just"/>
            <a:r>
              <a:rPr lang="zh-TW" altLang="en-US" sz="2400" dirty="0"/>
              <a:t>實體弱點</a:t>
            </a:r>
          </a:p>
          <a:p>
            <a:pPr lvl="2" algn="just">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審查工作場所與邊界防護機制</a:t>
            </a:r>
          </a:p>
          <a:p>
            <a:pPr lvl="2" algn="just">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審查內部門禁與隔間防護、垃圾桶清查</a:t>
            </a:r>
          </a:p>
          <a:p>
            <a:pPr lvl="1" algn="just"/>
            <a:r>
              <a:rPr lang="zh-TW" altLang="en-US" sz="2400" dirty="0"/>
              <a:t>系統與網站弱點</a:t>
            </a:r>
          </a:p>
          <a:p>
            <a:pPr lvl="2" algn="just">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自動化弱點掃描工具，以識別系統與網路設備弱點</a:t>
            </a:r>
          </a:p>
        </p:txBody>
      </p:sp>
    </p:spTree>
    <p:extLst>
      <p:ext uri="{BB962C8B-B14F-4D97-AF65-F5344CB8AC3E}">
        <p14:creationId xmlns:p14="http://schemas.microsoft.com/office/powerpoint/2010/main" val="20391234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2"/>
          <p:cNvSpPr>
            <a:spLocks noGrp="1" noChangeArrowheads="1"/>
          </p:cNvSpPr>
          <p:nvPr>
            <p:ph type="title"/>
          </p:nvPr>
        </p:nvSpPr>
        <p:spPr/>
        <p:txBody>
          <a:bodyPr/>
          <a:lstStyle/>
          <a:p>
            <a:r>
              <a:rPr lang="zh-TW" altLang="en-US" dirty="0"/>
              <a:t>弱點掃描</a:t>
            </a:r>
            <a:r>
              <a:rPr lang="en-US" altLang="zh-TW" dirty="0"/>
              <a:t>(2/2)</a:t>
            </a:r>
            <a:endParaRPr lang="zh-TW" altLang="en-US" dirty="0"/>
          </a:p>
        </p:txBody>
      </p:sp>
      <p:sp>
        <p:nvSpPr>
          <p:cNvPr id="328708" name="Rectangle 3"/>
          <p:cNvSpPr>
            <a:spLocks noGrp="1" noChangeArrowheads="1"/>
          </p:cNvSpPr>
          <p:nvPr>
            <p:ph sz="quarter" idx="10"/>
          </p:nvPr>
        </p:nvSpPr>
        <p:spPr/>
        <p:txBody>
          <a:bodyPr/>
          <a:lstStyle/>
          <a:p>
            <a:pPr algn="just"/>
            <a:r>
              <a:rPr lang="zh-TW" altLang="en-US" sz="2000" dirty="0"/>
              <a:t>弱點掃描的頻率</a:t>
            </a:r>
          </a:p>
          <a:p>
            <a:pPr lvl="1" algn="just"/>
            <a:r>
              <a:rPr lang="zh-TW" altLang="en-US" sz="2000" dirty="0"/>
              <a:t>弱點並非固定不變，因系統升級、發現新弱點或弱點修補會隨時間而改變</a:t>
            </a:r>
          </a:p>
          <a:p>
            <a:pPr lvl="1" algn="just"/>
            <a:r>
              <a:rPr lang="zh-TW" altLang="en-US" sz="2000" dirty="0"/>
              <a:t>機關應依政策規定「定期」執行</a:t>
            </a:r>
          </a:p>
          <a:p>
            <a:pPr algn="just"/>
            <a:r>
              <a:rPr lang="zh-TW" altLang="en-US" sz="2000" dirty="0"/>
              <a:t>弱點掃描報告</a:t>
            </a:r>
          </a:p>
          <a:p>
            <a:pPr lvl="1" algn="just"/>
            <a:r>
              <a:rPr lang="zh-TW" altLang="en-US" sz="2000" dirty="0"/>
              <a:t>應依弱點「</a:t>
            </a:r>
            <a:r>
              <a:rPr lang="zh-TW" altLang="en-US" sz="2000" dirty="0">
                <a:solidFill>
                  <a:srgbClr val="FF0000"/>
                </a:solidFill>
              </a:rPr>
              <a:t>暴露情形</a:t>
            </a:r>
            <a:r>
              <a:rPr lang="zh-TW" altLang="en-US" sz="2000" dirty="0"/>
              <a:t>」、「</a:t>
            </a:r>
            <a:r>
              <a:rPr lang="zh-TW" altLang="en-US" sz="2000" dirty="0">
                <a:solidFill>
                  <a:srgbClr val="FF0000"/>
                </a:solidFill>
              </a:rPr>
              <a:t>揭露後的損害程度</a:t>
            </a:r>
            <a:r>
              <a:rPr lang="zh-TW" altLang="en-US" sz="2000" dirty="0"/>
              <a:t>」及「</a:t>
            </a:r>
            <a:r>
              <a:rPr lang="zh-TW" altLang="en-US" sz="2000" dirty="0">
                <a:solidFill>
                  <a:srgbClr val="FF0000"/>
                </a:solidFill>
              </a:rPr>
              <a:t>所在資產之重要程度</a:t>
            </a:r>
            <a:r>
              <a:rPr lang="zh-TW" altLang="en-US" sz="2000" dirty="0"/>
              <a:t>」</a:t>
            </a:r>
            <a:r>
              <a:rPr lang="zh-TW" altLang="en-US" sz="2000" dirty="0">
                <a:solidFill>
                  <a:srgbClr val="FF0000"/>
                </a:solidFill>
              </a:rPr>
              <a:t>排定修補的優先次序</a:t>
            </a:r>
          </a:p>
          <a:p>
            <a:pPr algn="just"/>
            <a:r>
              <a:rPr lang="zh-TW" altLang="en-US" sz="2000" dirty="0"/>
              <a:t>弱點掃描的修補</a:t>
            </a:r>
          </a:p>
          <a:p>
            <a:pPr lvl="1" algn="just"/>
            <a:r>
              <a:rPr lang="zh-TW" altLang="en-US" sz="2000" dirty="0">
                <a:solidFill>
                  <a:srgbClr val="FF0000"/>
                </a:solidFill>
              </a:rPr>
              <a:t>弱點被修補才能降低風險</a:t>
            </a:r>
          </a:p>
          <a:p>
            <a:pPr lvl="1" algn="just"/>
            <a:r>
              <a:rPr lang="zh-TW" altLang="en-US" sz="2000" dirty="0"/>
              <a:t>弱點修補方式有：「安裝修補程式」、「調整設定」、「關閉服務」或「強化防禦降低弱點暴露率」</a:t>
            </a:r>
          </a:p>
          <a:p>
            <a:pPr lvl="1" algn="just"/>
            <a:r>
              <a:rPr lang="zh-TW" altLang="en-US" sz="2000" dirty="0"/>
              <a:t>弱點可能無法修補除採「</a:t>
            </a:r>
            <a:r>
              <a:rPr lang="zh-TW" altLang="en-US" sz="2000" dirty="0">
                <a:solidFill>
                  <a:srgbClr val="FF0000"/>
                </a:solidFill>
              </a:rPr>
              <a:t>接受風險</a:t>
            </a:r>
            <a:r>
              <a:rPr lang="zh-TW" altLang="en-US" sz="2000" dirty="0"/>
              <a:t>」方式外，亦可考量採補充性作法實施，例如</a:t>
            </a:r>
            <a:r>
              <a:rPr lang="en-US" altLang="zh-TW" sz="2000" dirty="0"/>
              <a:t>:</a:t>
            </a:r>
            <a:r>
              <a:rPr lang="zh-TW" altLang="en-US" sz="2000" dirty="0"/>
              <a:t>安裝</a:t>
            </a:r>
            <a:r>
              <a:rPr lang="en-US" altLang="zh-TW" sz="2000" dirty="0"/>
              <a:t>WAF</a:t>
            </a:r>
            <a:r>
              <a:rPr lang="zh-TW" altLang="en-US" sz="2000" dirty="0"/>
              <a:t>等方式</a:t>
            </a:r>
          </a:p>
          <a:p>
            <a:pPr lvl="1" algn="just"/>
            <a:r>
              <a:rPr lang="zh-TW" altLang="en-US" sz="2000" dirty="0">
                <a:solidFill>
                  <a:srgbClr val="FF0000"/>
                </a:solidFill>
              </a:rPr>
              <a:t>被接受之弱點應被核准與定期審查</a:t>
            </a:r>
            <a:r>
              <a:rPr lang="zh-TW" altLang="en-US" sz="2000" dirty="0"/>
              <a:t>修補之可能性</a:t>
            </a:r>
          </a:p>
        </p:txBody>
      </p:sp>
    </p:spTree>
    <p:extLst>
      <p:ext uri="{BB962C8B-B14F-4D97-AF65-F5344CB8AC3E}">
        <p14:creationId xmlns:p14="http://schemas.microsoft.com/office/powerpoint/2010/main" val="40017401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5" name="Rectangle 2"/>
          <p:cNvSpPr>
            <a:spLocks noGrp="1" noChangeArrowheads="1"/>
          </p:cNvSpPr>
          <p:nvPr>
            <p:ph type="title"/>
          </p:nvPr>
        </p:nvSpPr>
        <p:spPr/>
        <p:txBody>
          <a:bodyPr/>
          <a:lstStyle/>
          <a:p>
            <a:r>
              <a:rPr lang="zh-TW" altLang="en-US"/>
              <a:t>滲透測試</a:t>
            </a:r>
            <a:r>
              <a:rPr lang="en-US" altLang="zh-TW"/>
              <a:t>(1/2)</a:t>
            </a:r>
          </a:p>
        </p:txBody>
      </p:sp>
      <p:sp>
        <p:nvSpPr>
          <p:cNvPr id="330756" name="Rectangle 3"/>
          <p:cNvSpPr>
            <a:spLocks noGrp="1" noChangeArrowheads="1"/>
          </p:cNvSpPr>
          <p:nvPr>
            <p:ph sz="quarter" idx="10"/>
          </p:nvPr>
        </p:nvSpPr>
        <p:spPr/>
        <p:txBody>
          <a:bodyPr/>
          <a:lstStyle/>
          <a:p>
            <a:pPr algn="just"/>
            <a:r>
              <a:rPr lang="zh-TW" altLang="en-US" sz="2400" dirty="0"/>
              <a:t>目的</a:t>
            </a:r>
          </a:p>
          <a:p>
            <a:pPr lvl="1" algn="just"/>
            <a:r>
              <a:rPr lang="zh-TW" altLang="en-US" sz="2000" dirty="0"/>
              <a:t>模擬駭客手法檢測安全防護機制被突破的可能性</a:t>
            </a:r>
          </a:p>
          <a:p>
            <a:pPr algn="just"/>
            <a:r>
              <a:rPr lang="zh-TW" altLang="en-US" sz="2400" dirty="0"/>
              <a:t>滲透測試的類型</a:t>
            </a:r>
          </a:p>
          <a:p>
            <a:pPr lvl="1" algn="just"/>
            <a:r>
              <a:rPr lang="zh-TW" altLang="en-US" sz="2000" dirty="0"/>
              <a:t>人員與實體的滲透測試</a:t>
            </a:r>
          </a:p>
          <a:p>
            <a:pPr lvl="2" algn="just">
              <a:buFont typeface="Wingdings" panose="05000000000000000000" pitchFamily="2" charset="2"/>
              <a:buChar char="Ø"/>
            </a:pPr>
            <a:r>
              <a:rPr lang="zh-TW" altLang="en-US" sz="1800" dirty="0">
                <a:latin typeface="微軟正黑體" panose="020B0604030504040204" pitchFamily="34" charset="-120"/>
                <a:ea typeface="微軟正黑體" panose="020B0604030504040204" pitchFamily="34" charset="-120"/>
              </a:rPr>
              <a:t>模擬社交工程攻擊手法</a:t>
            </a:r>
          </a:p>
          <a:p>
            <a:pPr lvl="1" algn="just"/>
            <a:r>
              <a:rPr lang="zh-TW" altLang="en-US" sz="2000" dirty="0"/>
              <a:t>系統與網站滲透測試</a:t>
            </a:r>
          </a:p>
          <a:p>
            <a:pPr lvl="2" algn="just">
              <a:buFont typeface="Wingdings" panose="05000000000000000000" pitchFamily="2" charset="2"/>
              <a:buChar char="Ø"/>
            </a:pPr>
            <a:r>
              <a:rPr lang="zh-TW" altLang="en-US" sz="1800" dirty="0">
                <a:latin typeface="微軟正黑體" panose="020B0604030504040204" pitchFamily="34" charset="-120"/>
                <a:ea typeface="微軟正黑體" panose="020B0604030504040204" pitchFamily="34" charset="-120"/>
              </a:rPr>
              <a:t>被動型：採用封包監聽技術</a:t>
            </a:r>
          </a:p>
          <a:p>
            <a:pPr lvl="2" algn="just"/>
            <a:r>
              <a:rPr lang="zh-TW" altLang="en-US" sz="1800" dirty="0">
                <a:latin typeface="微軟正黑體" panose="020B0604030504040204" pitchFamily="34" charset="-120"/>
                <a:ea typeface="微軟正黑體" panose="020B0604030504040204" pitchFamily="34" charset="-120"/>
              </a:rPr>
              <a:t>主動型：採用通行碼猜測、弱點掃描、權限跳脫及異常輸入等攻擊手法</a:t>
            </a:r>
          </a:p>
          <a:p>
            <a:pPr algn="just"/>
            <a:r>
              <a:rPr lang="zh-TW" altLang="en-US" sz="2400" dirty="0"/>
              <a:t>滲透測試的範圍</a:t>
            </a:r>
          </a:p>
          <a:p>
            <a:pPr lvl="1" algn="just"/>
            <a:r>
              <a:rPr lang="zh-TW" altLang="en-US" sz="2000" dirty="0"/>
              <a:t>應被限定在特定區域與時段</a:t>
            </a:r>
          </a:p>
          <a:p>
            <a:pPr lvl="1" algn="just"/>
            <a:r>
              <a:rPr lang="zh-TW" altLang="en-US" sz="2000" dirty="0"/>
              <a:t>測試項目應事先取得認同</a:t>
            </a:r>
            <a:r>
              <a:rPr lang="en-US" altLang="zh-TW" sz="2000" dirty="0"/>
              <a:t>(</a:t>
            </a:r>
            <a:r>
              <a:rPr lang="zh-TW" altLang="en-US" sz="2000" dirty="0"/>
              <a:t>例如：是否進行阻斷服務攻擊測試</a:t>
            </a:r>
            <a:r>
              <a:rPr lang="en-US" altLang="zh-TW" sz="2000" dirty="0"/>
              <a:t>)</a:t>
            </a:r>
          </a:p>
          <a:p>
            <a:pPr lvl="1" algn="just"/>
            <a:r>
              <a:rPr lang="zh-TW" altLang="en-US" sz="2000" dirty="0"/>
              <a:t>滲透測試不應存取機密資訊</a:t>
            </a:r>
          </a:p>
        </p:txBody>
      </p:sp>
    </p:spTree>
    <p:extLst>
      <p:ext uri="{BB962C8B-B14F-4D97-AF65-F5344CB8AC3E}">
        <p14:creationId xmlns:p14="http://schemas.microsoft.com/office/powerpoint/2010/main" val="31535761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2"/>
          <p:cNvSpPr>
            <a:spLocks noGrp="1" noChangeArrowheads="1"/>
          </p:cNvSpPr>
          <p:nvPr>
            <p:ph type="title"/>
          </p:nvPr>
        </p:nvSpPr>
        <p:spPr/>
        <p:txBody>
          <a:bodyPr/>
          <a:lstStyle/>
          <a:p>
            <a:r>
              <a:rPr lang="zh-TW" altLang="en-US" dirty="0"/>
              <a:t>滲透測試</a:t>
            </a:r>
            <a:r>
              <a:rPr lang="en-US" altLang="zh-TW" dirty="0"/>
              <a:t>(2/2)</a:t>
            </a:r>
            <a:endParaRPr lang="zh-TW" altLang="en-US" dirty="0"/>
          </a:p>
        </p:txBody>
      </p:sp>
      <p:sp>
        <p:nvSpPr>
          <p:cNvPr id="332804" name="Rectangle 3"/>
          <p:cNvSpPr>
            <a:spLocks noGrp="1" noChangeArrowheads="1"/>
          </p:cNvSpPr>
          <p:nvPr>
            <p:ph sz="quarter" idx="10"/>
          </p:nvPr>
        </p:nvSpPr>
        <p:spPr/>
        <p:txBody>
          <a:bodyPr/>
          <a:lstStyle/>
          <a:p>
            <a:pPr algn="just"/>
            <a:r>
              <a:rPr lang="zh-TW" altLang="en-US" dirty="0"/>
              <a:t>滲透測試的頻率</a:t>
            </a:r>
          </a:p>
          <a:p>
            <a:pPr lvl="1" algn="just"/>
            <a:r>
              <a:rPr lang="zh-TW" altLang="en-US" sz="2400" dirty="0"/>
              <a:t>機關應依政策規定「定期」執行</a:t>
            </a:r>
          </a:p>
          <a:p>
            <a:pPr algn="just"/>
            <a:r>
              <a:rPr lang="zh-TW" altLang="en-US" dirty="0"/>
              <a:t>滲透測試報告應包含</a:t>
            </a:r>
          </a:p>
          <a:p>
            <a:pPr lvl="1" algn="just"/>
            <a:r>
              <a:rPr lang="zh-TW" altLang="en-US" sz="2400" dirty="0"/>
              <a:t>被揭露的弱點與其嚴重程度</a:t>
            </a:r>
          </a:p>
          <a:p>
            <a:pPr lvl="1" algn="just"/>
            <a:r>
              <a:rPr lang="zh-TW" altLang="en-US" sz="2400" dirty="0"/>
              <a:t>建議修補方式與優先順序</a:t>
            </a:r>
          </a:p>
          <a:p>
            <a:pPr lvl="1" algn="just"/>
            <a:r>
              <a:rPr lang="zh-TW" altLang="en-US" sz="2400" dirty="0"/>
              <a:t>所有測試項目與其測試結果</a:t>
            </a:r>
            <a:r>
              <a:rPr lang="en-US" altLang="zh-TW" sz="2400" dirty="0"/>
              <a:t>(</a:t>
            </a:r>
            <a:r>
              <a:rPr lang="zh-TW" altLang="en-US" sz="2400" dirty="0"/>
              <a:t>必要時應提供測試紀錄</a:t>
            </a:r>
            <a:r>
              <a:rPr lang="en-US" altLang="zh-TW" sz="2400" dirty="0"/>
              <a:t>)</a:t>
            </a:r>
          </a:p>
          <a:p>
            <a:pPr algn="just"/>
            <a:r>
              <a:rPr lang="zh-TW" altLang="en-US" dirty="0"/>
              <a:t>弱點修補</a:t>
            </a:r>
          </a:p>
          <a:p>
            <a:pPr lvl="1" algn="just"/>
            <a:r>
              <a:rPr lang="zh-TW" altLang="en-US" sz="2400" dirty="0">
                <a:solidFill>
                  <a:srgbClr val="FF0000"/>
                </a:solidFill>
              </a:rPr>
              <a:t>被揭露之弱點</a:t>
            </a:r>
            <a:r>
              <a:rPr lang="zh-TW" altLang="en-US" sz="2400" dirty="0"/>
              <a:t>應</a:t>
            </a:r>
            <a:r>
              <a:rPr lang="zh-TW" altLang="en-US" sz="2400" dirty="0">
                <a:solidFill>
                  <a:srgbClr val="FF0000"/>
                </a:solidFill>
              </a:rPr>
              <a:t>依風險高低順序規劃修補方式與期限</a:t>
            </a:r>
            <a:r>
              <a:rPr lang="zh-TW" altLang="en-US" sz="2400" dirty="0"/>
              <a:t>，必要時需再透過滲透測試手法驗證修補的有效性</a:t>
            </a:r>
          </a:p>
        </p:txBody>
      </p:sp>
      <p:pic>
        <p:nvPicPr>
          <p:cNvPr id="2" name="圖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8184" y="723604"/>
            <a:ext cx="1867176" cy="2709434"/>
          </a:xfrm>
          <a:prstGeom prst="rect">
            <a:avLst/>
          </a:prstGeom>
          <a:ln>
            <a:noFill/>
          </a:ln>
          <a:effectLst>
            <a:softEdge rad="112500"/>
          </a:effectLst>
        </p:spPr>
      </p:pic>
    </p:spTree>
    <p:extLst>
      <p:ext uri="{BB962C8B-B14F-4D97-AF65-F5344CB8AC3E}">
        <p14:creationId xmlns:p14="http://schemas.microsoft.com/office/powerpoint/2010/main" val="28681639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590872" y="1052736"/>
            <a:ext cx="8229600" cy="5472112"/>
          </a:xfrm>
        </p:spPr>
        <p:txBody>
          <a:bodyPr/>
          <a:lstStyle/>
          <a:p>
            <a:pPr algn="just"/>
            <a:r>
              <a:rPr lang="zh-TW" altLang="en-US" sz="2400" dirty="0"/>
              <a:t>機密性保護</a:t>
            </a:r>
          </a:p>
          <a:p>
            <a:pPr lvl="1" algn="just"/>
            <a:r>
              <a:rPr lang="zh-TW" altLang="en-US" sz="2000" dirty="0"/>
              <a:t>資料加解密</a:t>
            </a:r>
          </a:p>
          <a:p>
            <a:pPr lvl="1" algn="just"/>
            <a:r>
              <a:rPr lang="zh-TW" altLang="en-US" sz="2000" dirty="0"/>
              <a:t>存取控制</a:t>
            </a:r>
          </a:p>
          <a:p>
            <a:pPr algn="just"/>
            <a:r>
              <a:rPr lang="zh-TW" altLang="en-US" sz="2400" dirty="0"/>
              <a:t>完整性保護</a:t>
            </a:r>
          </a:p>
          <a:p>
            <a:pPr lvl="1" algn="just"/>
            <a:r>
              <a:rPr lang="zh-TW" altLang="en-US" sz="2000" dirty="0"/>
              <a:t>雜湊函數</a:t>
            </a:r>
          </a:p>
          <a:p>
            <a:pPr lvl="1" algn="just"/>
            <a:r>
              <a:rPr lang="zh-TW" altLang="en-US" sz="2000" dirty="0"/>
              <a:t>數位簽章</a:t>
            </a:r>
          </a:p>
          <a:p>
            <a:pPr lvl="1" algn="just"/>
            <a:r>
              <a:rPr lang="zh-TW" altLang="en-US" sz="2000" dirty="0"/>
              <a:t>存取控制</a:t>
            </a:r>
          </a:p>
          <a:p>
            <a:pPr algn="just"/>
            <a:r>
              <a:rPr lang="zh-TW" altLang="en-US" sz="2400" dirty="0"/>
              <a:t>可用性保護</a:t>
            </a:r>
          </a:p>
          <a:p>
            <a:pPr lvl="1" algn="just"/>
            <a:r>
              <a:rPr lang="zh-TW" altLang="en-US" sz="2000" dirty="0"/>
              <a:t>容量規劃</a:t>
            </a:r>
          </a:p>
          <a:p>
            <a:pPr lvl="1" algn="just"/>
            <a:r>
              <a:rPr lang="zh-TW" altLang="en-US" sz="2000" dirty="0"/>
              <a:t>備份</a:t>
            </a:r>
          </a:p>
          <a:p>
            <a:pPr lvl="1" algn="just"/>
            <a:r>
              <a:rPr lang="zh-TW" altLang="en-US" sz="2000" dirty="0"/>
              <a:t>容錯、備援及負載平衡</a:t>
            </a:r>
          </a:p>
          <a:p>
            <a:pPr lvl="1" algn="just"/>
            <a:r>
              <a:rPr lang="zh-TW" altLang="en-US" sz="2000" dirty="0"/>
              <a:t>存取控制</a:t>
            </a:r>
            <a:endParaRPr lang="en-US" altLang="zh-TW" sz="2000" dirty="0"/>
          </a:p>
          <a:p>
            <a:pPr algn="just"/>
            <a:endParaRPr lang="zh-TW" altLang="en-US" sz="2400" dirty="0">
              <a:solidFill>
                <a:srgbClr val="FF0000"/>
              </a:solidFill>
            </a:endParaRPr>
          </a:p>
        </p:txBody>
      </p:sp>
      <p:sp>
        <p:nvSpPr>
          <p:cNvPr id="33796" name="Rectangle 2"/>
          <p:cNvSpPr>
            <a:spLocks noGrp="1" noChangeArrowheads="1"/>
          </p:cNvSpPr>
          <p:nvPr>
            <p:ph type="title"/>
          </p:nvPr>
        </p:nvSpPr>
        <p:spPr>
          <a:xfrm>
            <a:off x="1115617" y="188640"/>
            <a:ext cx="7704856" cy="865187"/>
          </a:xfrm>
        </p:spPr>
        <p:txBody>
          <a:bodyPr/>
          <a:lstStyle/>
          <a:p>
            <a:r>
              <a:rPr lang="zh-TW" altLang="en-US" dirty="0"/>
              <a:t>保護資訊</a:t>
            </a:r>
            <a:r>
              <a:rPr lang="en-US" altLang="zh-TW" dirty="0"/>
              <a:t>C.I.A.</a:t>
            </a:r>
            <a:r>
              <a:rPr lang="zh-TW" altLang="en-US" dirty="0"/>
              <a:t>不同的技術與方法</a:t>
            </a:r>
          </a:p>
        </p:txBody>
      </p:sp>
      <p:grpSp>
        <p:nvGrpSpPr>
          <p:cNvPr id="33797" name="Group 23"/>
          <p:cNvGrpSpPr>
            <a:grpSpLocks/>
          </p:cNvGrpSpPr>
          <p:nvPr/>
        </p:nvGrpSpPr>
        <p:grpSpPr bwMode="auto">
          <a:xfrm>
            <a:off x="4572000" y="1557338"/>
            <a:ext cx="3959225" cy="3960812"/>
            <a:chOff x="2789" y="890"/>
            <a:chExt cx="2494" cy="2495"/>
          </a:xfrm>
        </p:grpSpPr>
        <p:sp>
          <p:nvSpPr>
            <p:cNvPr id="33799" name="Oval 13"/>
            <p:cNvSpPr>
              <a:spLocks noChangeArrowheads="1"/>
            </p:cNvSpPr>
            <p:nvPr/>
          </p:nvSpPr>
          <p:spPr bwMode="auto">
            <a:xfrm>
              <a:off x="2789" y="890"/>
              <a:ext cx="2494" cy="2494"/>
            </a:xfrm>
            <a:prstGeom prst="ellipse">
              <a:avLst/>
            </a:prstGeom>
            <a:solidFill>
              <a:srgbClr val="CCFFFF"/>
            </a:solidFill>
            <a:ln w="285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4000" i="0">
                <a:latin typeface="+mn-ea"/>
                <a:ea typeface="+mn-ea"/>
              </a:endParaRPr>
            </a:p>
          </p:txBody>
        </p:sp>
        <p:sp>
          <p:nvSpPr>
            <p:cNvPr id="33800" name="Oval 5"/>
            <p:cNvSpPr>
              <a:spLocks noChangeArrowheads="1"/>
            </p:cNvSpPr>
            <p:nvPr/>
          </p:nvSpPr>
          <p:spPr bwMode="auto">
            <a:xfrm>
              <a:off x="3243" y="1344"/>
              <a:ext cx="1587" cy="1587"/>
            </a:xfrm>
            <a:prstGeom prst="ellipse">
              <a:avLst/>
            </a:prstGeom>
            <a:solidFill>
              <a:srgbClr val="C0C0C0"/>
            </a:solidFill>
            <a:ln w="285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4000" i="0">
                <a:latin typeface="+mn-ea"/>
                <a:ea typeface="+mn-ea"/>
              </a:endParaRPr>
            </a:p>
          </p:txBody>
        </p:sp>
        <p:sp>
          <p:nvSpPr>
            <p:cNvPr id="33801" name="Oval 6"/>
            <p:cNvSpPr>
              <a:spLocks noChangeArrowheads="1"/>
            </p:cNvSpPr>
            <p:nvPr/>
          </p:nvSpPr>
          <p:spPr bwMode="auto">
            <a:xfrm>
              <a:off x="3697" y="1797"/>
              <a:ext cx="680" cy="680"/>
            </a:xfrm>
            <a:prstGeom prst="ellipse">
              <a:avLst/>
            </a:prstGeom>
            <a:solidFill>
              <a:srgbClr val="00FF00"/>
            </a:solidFill>
            <a:ln w="28575" algn="ctr">
              <a:solidFill>
                <a:schemeClr val="tx1"/>
              </a:solidFill>
              <a:prstDash val="sysDot"/>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3200" i="0" dirty="0">
                  <a:latin typeface="+mn-ea"/>
                  <a:ea typeface="+mn-ea"/>
                </a:rPr>
                <a:t>資訊</a:t>
              </a:r>
            </a:p>
          </p:txBody>
        </p:sp>
        <p:sp>
          <p:nvSpPr>
            <p:cNvPr id="33802" name="Line 7"/>
            <p:cNvSpPr>
              <a:spLocks noChangeShapeType="1"/>
            </p:cNvSpPr>
            <p:nvPr/>
          </p:nvSpPr>
          <p:spPr bwMode="auto">
            <a:xfrm flipV="1">
              <a:off x="4332" y="1525"/>
              <a:ext cx="771" cy="45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mn-ea"/>
                <a:ea typeface="+mn-ea"/>
              </a:endParaRPr>
            </a:p>
          </p:txBody>
        </p:sp>
        <p:sp>
          <p:nvSpPr>
            <p:cNvPr id="33803" name="Line 8"/>
            <p:cNvSpPr>
              <a:spLocks noChangeShapeType="1"/>
            </p:cNvSpPr>
            <p:nvPr/>
          </p:nvSpPr>
          <p:spPr bwMode="auto">
            <a:xfrm>
              <a:off x="2971" y="1525"/>
              <a:ext cx="772" cy="45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mn-ea"/>
                <a:ea typeface="+mn-ea"/>
              </a:endParaRPr>
            </a:p>
          </p:txBody>
        </p:sp>
        <p:sp>
          <p:nvSpPr>
            <p:cNvPr id="33804" name="Line 9"/>
            <p:cNvSpPr>
              <a:spLocks noChangeShapeType="1"/>
            </p:cNvSpPr>
            <p:nvPr/>
          </p:nvSpPr>
          <p:spPr bwMode="auto">
            <a:xfrm flipV="1">
              <a:off x="4059" y="2478"/>
              <a:ext cx="1" cy="907"/>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mn-ea"/>
                <a:ea typeface="+mn-ea"/>
              </a:endParaRPr>
            </a:p>
          </p:txBody>
        </p:sp>
        <p:sp>
          <p:nvSpPr>
            <p:cNvPr id="399370" name="Text Box 10"/>
            <p:cNvSpPr txBox="1">
              <a:spLocks noChangeArrowheads="1"/>
            </p:cNvSpPr>
            <p:nvPr/>
          </p:nvSpPr>
          <p:spPr bwMode="auto">
            <a:xfrm>
              <a:off x="3733" y="1465"/>
              <a:ext cx="59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a:latin typeface="+mn-ea"/>
                  <a:ea typeface="+mn-ea"/>
                </a:rPr>
                <a:t>機密性</a:t>
              </a:r>
            </a:p>
          </p:txBody>
        </p:sp>
        <p:sp>
          <p:nvSpPr>
            <p:cNvPr id="399371" name="Text Box 11"/>
            <p:cNvSpPr txBox="1">
              <a:spLocks noChangeArrowheads="1"/>
            </p:cNvSpPr>
            <p:nvPr/>
          </p:nvSpPr>
          <p:spPr bwMode="auto">
            <a:xfrm>
              <a:off x="4150" y="2364"/>
              <a:ext cx="59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a:latin typeface="+mn-ea"/>
                  <a:ea typeface="+mn-ea"/>
                </a:rPr>
                <a:t>完整性</a:t>
              </a:r>
            </a:p>
          </p:txBody>
        </p:sp>
        <p:sp>
          <p:nvSpPr>
            <p:cNvPr id="399372" name="Text Box 12"/>
            <p:cNvSpPr txBox="1">
              <a:spLocks noChangeArrowheads="1"/>
            </p:cNvSpPr>
            <p:nvPr/>
          </p:nvSpPr>
          <p:spPr bwMode="auto">
            <a:xfrm>
              <a:off x="3282" y="2364"/>
              <a:ext cx="59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a:latin typeface="+mn-ea"/>
                  <a:ea typeface="+mn-ea"/>
                </a:rPr>
                <a:t>可用性</a:t>
              </a:r>
            </a:p>
          </p:txBody>
        </p:sp>
        <p:sp>
          <p:nvSpPr>
            <p:cNvPr id="399374" name="Rectangle 14"/>
            <p:cNvSpPr>
              <a:spLocks noChangeArrowheads="1"/>
            </p:cNvSpPr>
            <p:nvPr/>
          </p:nvSpPr>
          <p:spPr bwMode="auto">
            <a:xfrm>
              <a:off x="3373" y="981"/>
              <a:ext cx="596" cy="44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kumimoji="1" lang="zh-TW" altLang="en-US" sz="2000" i="0">
                  <a:latin typeface="+mn-ea"/>
                  <a:ea typeface="+mn-ea"/>
                </a:rPr>
                <a:t>資料加</a:t>
              </a:r>
            </a:p>
            <a:p>
              <a:pPr algn="ctr" eaLnBrk="1" hangingPunct="1">
                <a:defRPr/>
              </a:pPr>
              <a:r>
                <a:rPr kumimoji="1" lang="zh-TW" altLang="en-US" sz="2000" i="0">
                  <a:latin typeface="+mn-ea"/>
                  <a:ea typeface="+mn-ea"/>
                </a:rPr>
                <a:t>解密</a:t>
              </a:r>
            </a:p>
          </p:txBody>
        </p:sp>
        <p:sp>
          <p:nvSpPr>
            <p:cNvPr id="399375" name="Rectangle 15"/>
            <p:cNvSpPr>
              <a:spLocks noChangeArrowheads="1"/>
            </p:cNvSpPr>
            <p:nvPr/>
          </p:nvSpPr>
          <p:spPr bwMode="auto">
            <a:xfrm>
              <a:off x="4286" y="992"/>
              <a:ext cx="436" cy="44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kumimoji="1" lang="zh-TW" altLang="en-US" sz="2000" i="0">
                  <a:latin typeface="+mn-ea"/>
                  <a:ea typeface="+mn-ea"/>
                </a:rPr>
                <a:t>存取</a:t>
              </a:r>
            </a:p>
            <a:p>
              <a:pPr algn="ctr" eaLnBrk="1" hangingPunct="1">
                <a:defRPr/>
              </a:pPr>
              <a:r>
                <a:rPr kumimoji="1" lang="zh-TW" altLang="en-US" sz="2000" i="0">
                  <a:latin typeface="+mn-ea"/>
                  <a:ea typeface="+mn-ea"/>
                </a:rPr>
                <a:t>控制</a:t>
              </a:r>
            </a:p>
          </p:txBody>
        </p:sp>
        <p:sp>
          <p:nvSpPr>
            <p:cNvPr id="399376" name="Rectangle 16"/>
            <p:cNvSpPr>
              <a:spLocks noChangeArrowheads="1"/>
            </p:cNvSpPr>
            <p:nvPr/>
          </p:nvSpPr>
          <p:spPr bwMode="auto">
            <a:xfrm>
              <a:off x="4712" y="2398"/>
              <a:ext cx="436" cy="44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kumimoji="1" lang="zh-TW" altLang="en-US" sz="2000" i="0">
                  <a:latin typeface="+mn-ea"/>
                  <a:ea typeface="+mn-ea"/>
                </a:rPr>
                <a:t>雜湊</a:t>
              </a:r>
            </a:p>
            <a:p>
              <a:pPr algn="ctr" eaLnBrk="1" hangingPunct="1">
                <a:defRPr/>
              </a:pPr>
              <a:r>
                <a:rPr kumimoji="1" lang="zh-TW" altLang="en-US" sz="2000" i="0">
                  <a:latin typeface="+mn-ea"/>
                  <a:ea typeface="+mn-ea"/>
                </a:rPr>
                <a:t>函數</a:t>
              </a:r>
            </a:p>
          </p:txBody>
        </p:sp>
        <p:sp>
          <p:nvSpPr>
            <p:cNvPr id="399377" name="Rectangle 17"/>
            <p:cNvSpPr>
              <a:spLocks noChangeArrowheads="1"/>
            </p:cNvSpPr>
            <p:nvPr/>
          </p:nvSpPr>
          <p:spPr bwMode="auto">
            <a:xfrm>
              <a:off x="4195" y="2886"/>
              <a:ext cx="436" cy="44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kumimoji="1" lang="zh-TW" altLang="en-US" sz="2000" i="0">
                  <a:latin typeface="+mn-ea"/>
                  <a:ea typeface="+mn-ea"/>
                </a:rPr>
                <a:t>數位</a:t>
              </a:r>
            </a:p>
            <a:p>
              <a:pPr algn="ctr" eaLnBrk="1" hangingPunct="1">
                <a:defRPr/>
              </a:pPr>
              <a:r>
                <a:rPr kumimoji="1" lang="zh-TW" altLang="en-US" sz="2000" i="0">
                  <a:latin typeface="+mn-ea"/>
                  <a:ea typeface="+mn-ea"/>
                </a:rPr>
                <a:t>簽章</a:t>
              </a:r>
            </a:p>
          </p:txBody>
        </p:sp>
        <p:sp>
          <p:nvSpPr>
            <p:cNvPr id="399378" name="Rectangle 18"/>
            <p:cNvSpPr>
              <a:spLocks noChangeArrowheads="1"/>
            </p:cNvSpPr>
            <p:nvPr/>
          </p:nvSpPr>
          <p:spPr bwMode="auto">
            <a:xfrm>
              <a:off x="4785" y="1752"/>
              <a:ext cx="436" cy="44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kumimoji="1" lang="zh-TW" altLang="en-US" sz="2000" i="0">
                  <a:latin typeface="+mn-ea"/>
                  <a:ea typeface="+mn-ea"/>
                </a:rPr>
                <a:t>存取</a:t>
              </a:r>
            </a:p>
            <a:p>
              <a:pPr algn="ctr" eaLnBrk="1" hangingPunct="1">
                <a:defRPr/>
              </a:pPr>
              <a:r>
                <a:rPr kumimoji="1" lang="zh-TW" altLang="en-US" sz="2000" i="0">
                  <a:latin typeface="+mn-ea"/>
                  <a:ea typeface="+mn-ea"/>
                </a:rPr>
                <a:t>控制</a:t>
              </a:r>
            </a:p>
          </p:txBody>
        </p:sp>
        <p:sp>
          <p:nvSpPr>
            <p:cNvPr id="399379" name="Rectangle 19"/>
            <p:cNvSpPr>
              <a:spLocks noChangeArrowheads="1"/>
            </p:cNvSpPr>
            <p:nvPr/>
          </p:nvSpPr>
          <p:spPr bwMode="auto">
            <a:xfrm>
              <a:off x="2852" y="1627"/>
              <a:ext cx="436" cy="44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kumimoji="1" lang="zh-TW" altLang="en-US" sz="2000" i="0" dirty="0">
                  <a:latin typeface="+mn-ea"/>
                  <a:ea typeface="+mn-ea"/>
                </a:rPr>
                <a:t>容量</a:t>
              </a:r>
            </a:p>
            <a:p>
              <a:pPr algn="ctr" eaLnBrk="1" hangingPunct="1">
                <a:defRPr/>
              </a:pPr>
              <a:r>
                <a:rPr kumimoji="1" lang="zh-TW" altLang="en-US" sz="2000" i="0" dirty="0">
                  <a:latin typeface="+mn-ea"/>
                  <a:ea typeface="+mn-ea"/>
                </a:rPr>
                <a:t>規劃</a:t>
              </a:r>
            </a:p>
          </p:txBody>
        </p:sp>
        <p:sp>
          <p:nvSpPr>
            <p:cNvPr id="399380" name="Rectangle 20"/>
            <p:cNvSpPr>
              <a:spLocks noChangeArrowheads="1"/>
            </p:cNvSpPr>
            <p:nvPr/>
          </p:nvSpPr>
          <p:spPr bwMode="auto">
            <a:xfrm>
              <a:off x="2816" y="2079"/>
              <a:ext cx="43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kumimoji="1" lang="zh-TW" altLang="en-US" sz="2000" i="0" dirty="0">
                  <a:latin typeface="+mn-ea"/>
                  <a:ea typeface="+mn-ea"/>
                </a:rPr>
                <a:t>備份</a:t>
              </a:r>
            </a:p>
          </p:txBody>
        </p:sp>
        <p:sp>
          <p:nvSpPr>
            <p:cNvPr id="399381" name="Rectangle 21"/>
            <p:cNvSpPr>
              <a:spLocks noChangeArrowheads="1"/>
            </p:cNvSpPr>
            <p:nvPr/>
          </p:nvSpPr>
          <p:spPr bwMode="auto">
            <a:xfrm>
              <a:off x="3225" y="2748"/>
              <a:ext cx="443" cy="446"/>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eaLnBrk="1" hangingPunct="1">
                <a:defRPr/>
              </a:pPr>
              <a:r>
                <a:rPr kumimoji="1" lang="zh-TW" altLang="en-US" sz="2000" i="0" dirty="0">
                  <a:latin typeface="+mn-ea"/>
                  <a:ea typeface="+mn-ea"/>
                </a:rPr>
                <a:t>負載平衡</a:t>
              </a:r>
            </a:p>
          </p:txBody>
        </p:sp>
        <p:sp>
          <p:nvSpPr>
            <p:cNvPr id="399382" name="Rectangle 22"/>
            <p:cNvSpPr>
              <a:spLocks noChangeArrowheads="1"/>
            </p:cNvSpPr>
            <p:nvPr/>
          </p:nvSpPr>
          <p:spPr bwMode="auto">
            <a:xfrm>
              <a:off x="3623" y="2917"/>
              <a:ext cx="436" cy="44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kumimoji="1" lang="zh-TW" altLang="en-US" sz="2000" i="0" dirty="0">
                  <a:latin typeface="+mn-ea"/>
                  <a:ea typeface="+mn-ea"/>
                </a:rPr>
                <a:t>存取</a:t>
              </a:r>
            </a:p>
            <a:p>
              <a:pPr algn="ctr" eaLnBrk="1" hangingPunct="1">
                <a:defRPr/>
              </a:pPr>
              <a:r>
                <a:rPr kumimoji="1" lang="zh-TW" altLang="en-US" sz="2000" i="0" dirty="0">
                  <a:latin typeface="+mn-ea"/>
                  <a:ea typeface="+mn-ea"/>
                </a:rPr>
                <a:t>控制</a:t>
              </a:r>
            </a:p>
          </p:txBody>
        </p:sp>
      </p:grpSp>
      <p:sp>
        <p:nvSpPr>
          <p:cNvPr id="33798" name="Rectangle 9"/>
          <p:cNvSpPr>
            <a:spLocks noChangeArrowheads="1"/>
          </p:cNvSpPr>
          <p:nvPr/>
        </p:nvSpPr>
        <p:spPr bwMode="auto">
          <a:xfrm>
            <a:off x="5076204" y="5642666"/>
            <a:ext cx="3024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10000"/>
              </a:spcBef>
              <a:buSzTx/>
              <a:buFontTx/>
              <a:buNone/>
            </a:pPr>
            <a:r>
              <a:rPr lang="zh-TW" altLang="en-US" sz="2400" i="0" dirty="0">
                <a:solidFill>
                  <a:srgbClr val="FF0000"/>
                </a:solidFill>
                <a:latin typeface="+mn-ea"/>
                <a:ea typeface="+mn-ea"/>
              </a:rPr>
              <a:t>不同的安全性需求使用不同的方法與技術</a:t>
            </a:r>
            <a:endParaRPr lang="en-US" altLang="zh-TW" sz="2200" i="0" dirty="0">
              <a:solidFill>
                <a:srgbClr val="FF0000"/>
              </a:solidFill>
              <a:latin typeface="+mn-ea"/>
              <a:ea typeface="+mn-ea"/>
            </a:endParaRPr>
          </a:p>
        </p:txBody>
      </p:sp>
      <p:sp>
        <p:nvSpPr>
          <p:cNvPr id="24" name="Rectangle 21"/>
          <p:cNvSpPr>
            <a:spLocks noChangeArrowheads="1"/>
          </p:cNvSpPr>
          <p:nvPr/>
        </p:nvSpPr>
        <p:spPr bwMode="auto">
          <a:xfrm>
            <a:off x="4759325" y="3898012"/>
            <a:ext cx="692150" cy="7016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kumimoji="1" lang="zh-TW" altLang="en-US" sz="2000" i="0" dirty="0">
                <a:latin typeface="+mn-ea"/>
                <a:ea typeface="+mn-ea"/>
              </a:rPr>
              <a:t>容錯</a:t>
            </a:r>
          </a:p>
          <a:p>
            <a:pPr algn="ctr" eaLnBrk="1" hangingPunct="1">
              <a:defRPr/>
            </a:pPr>
            <a:r>
              <a:rPr kumimoji="1" lang="zh-TW" altLang="en-US" sz="2000" i="0" dirty="0">
                <a:latin typeface="+mn-ea"/>
                <a:ea typeface="+mn-ea"/>
              </a:rPr>
              <a:t>備援</a:t>
            </a:r>
          </a:p>
        </p:txBody>
      </p:sp>
    </p:spTree>
    <p:extLst>
      <p:ext uri="{BB962C8B-B14F-4D97-AF65-F5344CB8AC3E}">
        <p14:creationId xmlns:p14="http://schemas.microsoft.com/office/powerpoint/2010/main" val="19732019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Rectangle 2"/>
          <p:cNvSpPr>
            <a:spLocks noGrp="1" noChangeArrowheads="1"/>
          </p:cNvSpPr>
          <p:nvPr>
            <p:ph type="title"/>
          </p:nvPr>
        </p:nvSpPr>
        <p:spPr/>
        <p:txBody>
          <a:bodyPr/>
          <a:lstStyle/>
          <a:p>
            <a:r>
              <a:rPr lang="zh-TW" altLang="en-US" dirty="0"/>
              <a:t>稽核作業</a:t>
            </a:r>
            <a:r>
              <a:rPr lang="en-US" altLang="zh-TW" dirty="0"/>
              <a:t>-</a:t>
            </a:r>
            <a:r>
              <a:rPr lang="zh-TW" altLang="en-US" dirty="0"/>
              <a:t>稽核紀錄分析</a:t>
            </a:r>
          </a:p>
        </p:txBody>
      </p:sp>
      <p:sp>
        <p:nvSpPr>
          <p:cNvPr id="322564" name="Rectangle 3"/>
          <p:cNvSpPr>
            <a:spLocks noGrp="1" noChangeArrowheads="1"/>
          </p:cNvSpPr>
          <p:nvPr>
            <p:ph sz="quarter" idx="10"/>
          </p:nvPr>
        </p:nvSpPr>
        <p:spPr/>
        <p:txBody>
          <a:bodyPr/>
          <a:lstStyle/>
          <a:p>
            <a:pPr algn="just"/>
            <a:r>
              <a:rPr lang="zh-TW" altLang="en-US" dirty="0"/>
              <a:t>系統稽核紀錄包含</a:t>
            </a:r>
          </a:p>
          <a:p>
            <a:pPr lvl="1" algn="just"/>
            <a:r>
              <a:rPr lang="zh-TW" altLang="en-US" sz="2400" dirty="0"/>
              <a:t>所有存取行為紀錄</a:t>
            </a:r>
          </a:p>
          <a:p>
            <a:pPr lvl="1" algn="just"/>
            <a:r>
              <a:rPr lang="zh-TW" altLang="en-US" sz="2400" dirty="0"/>
              <a:t>安全相關紀錄</a:t>
            </a:r>
            <a:endParaRPr lang="en-US" altLang="zh-TW" sz="2400" dirty="0"/>
          </a:p>
          <a:p>
            <a:pPr lvl="1" algn="just"/>
            <a:r>
              <a:rPr lang="zh-TW" altLang="en-US" sz="2400" dirty="0"/>
              <a:t>異常</a:t>
            </a:r>
            <a:r>
              <a:rPr lang="en-US" altLang="zh-TW" sz="2400" dirty="0"/>
              <a:t>/</a:t>
            </a:r>
            <a:r>
              <a:rPr lang="zh-TW" altLang="en-US" sz="2400" dirty="0"/>
              <a:t>錯誤</a:t>
            </a:r>
            <a:r>
              <a:rPr lang="en-US" altLang="zh-TW" sz="2400" dirty="0"/>
              <a:t>/</a:t>
            </a:r>
            <a:r>
              <a:rPr lang="zh-TW" altLang="en-US" sz="2400" dirty="0"/>
              <a:t>除錯訊息</a:t>
            </a:r>
          </a:p>
          <a:p>
            <a:pPr algn="just"/>
            <a:r>
              <a:rPr lang="zh-TW" altLang="en-US" dirty="0"/>
              <a:t>稽核紀錄分析的目的</a:t>
            </a:r>
          </a:p>
          <a:p>
            <a:pPr lvl="1" algn="just"/>
            <a:r>
              <a:rPr lang="zh-TW" altLang="en-US" sz="2400" dirty="0">
                <a:solidFill>
                  <a:srgbClr val="FF0000"/>
                </a:solidFill>
              </a:rPr>
              <a:t>發現異常行為</a:t>
            </a:r>
          </a:p>
          <a:p>
            <a:pPr lvl="1" algn="just"/>
            <a:r>
              <a:rPr lang="zh-TW" altLang="en-US" sz="2400" dirty="0"/>
              <a:t>資安事件的追查</a:t>
            </a:r>
          </a:p>
          <a:p>
            <a:pPr algn="just"/>
            <a:r>
              <a:rPr lang="zh-TW" altLang="en-US" dirty="0"/>
              <a:t>稽核紀錄分析</a:t>
            </a:r>
          </a:p>
          <a:p>
            <a:pPr lvl="1" algn="just"/>
            <a:r>
              <a:rPr lang="zh-TW" altLang="en-US" sz="2400" dirty="0"/>
              <a:t>應</a:t>
            </a:r>
            <a:r>
              <a:rPr lang="zh-TW" altLang="en-US" sz="2400" dirty="0">
                <a:solidFill>
                  <a:srgbClr val="FF0000"/>
                </a:solidFill>
              </a:rPr>
              <a:t>定期執行</a:t>
            </a:r>
          </a:p>
          <a:p>
            <a:pPr lvl="1" algn="just"/>
            <a:r>
              <a:rPr lang="zh-TW" altLang="en-US" sz="2400" dirty="0"/>
              <a:t>運用</a:t>
            </a:r>
            <a:r>
              <a:rPr lang="zh-TW" altLang="en-US" sz="2400" dirty="0">
                <a:solidFill>
                  <a:srgbClr val="FF0000"/>
                </a:solidFill>
              </a:rPr>
              <a:t>自動化統計分析</a:t>
            </a:r>
            <a:r>
              <a:rPr lang="zh-TW" altLang="en-US" sz="2400" dirty="0"/>
              <a:t>或</a:t>
            </a:r>
            <a:r>
              <a:rPr lang="zh-TW" altLang="en-US" sz="2400" dirty="0">
                <a:solidFill>
                  <a:srgbClr val="FF0000"/>
                </a:solidFill>
              </a:rPr>
              <a:t>關聯分析</a:t>
            </a:r>
            <a:r>
              <a:rPr lang="zh-TW" altLang="en-US" sz="2400" dirty="0"/>
              <a:t>降低分析的負擔</a:t>
            </a:r>
          </a:p>
        </p:txBody>
      </p:sp>
    </p:spTree>
    <p:extLst>
      <p:ext uri="{BB962C8B-B14F-4D97-AF65-F5344CB8AC3E}">
        <p14:creationId xmlns:p14="http://schemas.microsoft.com/office/powerpoint/2010/main" val="15624870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2"/>
          <p:cNvSpPr>
            <a:spLocks noGrp="1" noChangeArrowheads="1"/>
          </p:cNvSpPr>
          <p:nvPr>
            <p:ph type="title"/>
          </p:nvPr>
        </p:nvSpPr>
        <p:spPr/>
        <p:txBody>
          <a:bodyPr/>
          <a:lstStyle/>
          <a:p>
            <a:r>
              <a:rPr lang="zh-TW" altLang="en-US" dirty="0"/>
              <a:t>稽核作業</a:t>
            </a:r>
            <a:r>
              <a:rPr lang="en-US" altLang="zh-TW" dirty="0"/>
              <a:t>-</a:t>
            </a:r>
            <a:r>
              <a:rPr lang="zh-TW" altLang="en-US" dirty="0"/>
              <a:t>稽核紀錄的保護</a:t>
            </a:r>
          </a:p>
        </p:txBody>
      </p:sp>
      <p:sp>
        <p:nvSpPr>
          <p:cNvPr id="324612" name="Rectangle 3"/>
          <p:cNvSpPr>
            <a:spLocks noGrp="1" noChangeArrowheads="1"/>
          </p:cNvSpPr>
          <p:nvPr>
            <p:ph sz="quarter" idx="10"/>
          </p:nvPr>
        </p:nvSpPr>
        <p:spPr/>
        <p:txBody>
          <a:bodyPr/>
          <a:lstStyle/>
          <a:p>
            <a:pPr algn="just"/>
            <a:r>
              <a:rPr lang="zh-TW" altLang="en-US" dirty="0"/>
              <a:t>保存期限</a:t>
            </a:r>
          </a:p>
          <a:p>
            <a:pPr lvl="1" algn="just"/>
            <a:r>
              <a:rPr lang="zh-TW" altLang="en-US" sz="2400" dirty="0"/>
              <a:t>應</a:t>
            </a:r>
            <a:r>
              <a:rPr lang="zh-TW" altLang="en-US" sz="2400" dirty="0">
                <a:solidFill>
                  <a:srgbClr val="FF0000"/>
                </a:solidFill>
              </a:rPr>
              <a:t>符合相關法規及政策要求</a:t>
            </a:r>
          </a:p>
          <a:p>
            <a:pPr algn="just"/>
            <a:r>
              <a:rPr lang="zh-TW" altLang="en-US" dirty="0"/>
              <a:t>保護方式</a:t>
            </a:r>
          </a:p>
          <a:p>
            <a:pPr lvl="1" algn="just"/>
            <a:r>
              <a:rPr lang="zh-TW" altLang="en-US" sz="2400" dirty="0"/>
              <a:t>規劃</a:t>
            </a:r>
            <a:r>
              <a:rPr lang="zh-TW" altLang="en-US" sz="2400" dirty="0">
                <a:solidFill>
                  <a:srgbClr val="FF0000"/>
                </a:solidFill>
              </a:rPr>
              <a:t>足夠的儲存空間</a:t>
            </a:r>
            <a:r>
              <a:rPr lang="zh-TW" altLang="en-US" sz="2400" dirty="0"/>
              <a:t>，並監控稽核紀錄儲存空間的使用率，當儲存空間不足時應發出警告</a:t>
            </a:r>
          </a:p>
          <a:p>
            <a:pPr lvl="1" algn="just"/>
            <a:r>
              <a:rPr lang="zh-TW" altLang="en-US" sz="2400" dirty="0">
                <a:solidFill>
                  <a:srgbClr val="FF0000"/>
                </a:solidFill>
              </a:rPr>
              <a:t>防止非授權存取</a:t>
            </a:r>
            <a:r>
              <a:rPr lang="zh-TW" altLang="en-US" sz="2400" dirty="0"/>
              <a:t>與變動</a:t>
            </a:r>
          </a:p>
          <a:p>
            <a:pPr lvl="2" algn="just">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採用「存取控管」以避免非授權存取</a:t>
            </a:r>
          </a:p>
          <a:p>
            <a:pPr lvl="2" algn="just">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採用「雜湊」與「簽章技術」以檢查非授權變動</a:t>
            </a:r>
          </a:p>
          <a:p>
            <a:pPr lvl="2" algn="just">
              <a:buFont typeface="Wingdings" panose="05000000000000000000" pitchFamily="2" charset="2"/>
              <a:buChar char="Ø"/>
            </a:pPr>
            <a:r>
              <a:rPr lang="zh-TW" altLang="en-US" sz="2000" dirty="0">
                <a:latin typeface="微軟正黑體" panose="020B0604030504040204" pitchFamily="34" charset="-120"/>
                <a:ea typeface="微軟正黑體" panose="020B0604030504040204" pitchFamily="34" charset="-120"/>
              </a:rPr>
              <a:t>採用「唯讀儲存媒體」以避免非授權變動</a:t>
            </a:r>
          </a:p>
          <a:p>
            <a:pPr lvl="1" algn="just"/>
            <a:r>
              <a:rPr lang="zh-TW" altLang="en-US" sz="2400" dirty="0">
                <a:solidFill>
                  <a:srgbClr val="FF0000"/>
                </a:solidFill>
              </a:rPr>
              <a:t>時間同步</a:t>
            </a:r>
            <a:r>
              <a:rPr lang="zh-TW" altLang="en-US" sz="2400" dirty="0"/>
              <a:t>，以確保稽核紀錄能代表事實發生的時間序</a:t>
            </a:r>
          </a:p>
          <a:p>
            <a:pPr lvl="1" algn="just"/>
            <a:r>
              <a:rPr lang="zh-TW" altLang="en-US" sz="2400" dirty="0"/>
              <a:t>避免系統管理者修改稽核紀錄</a:t>
            </a:r>
            <a:endParaRPr lang="en-US" altLang="zh-TW" sz="2400" dirty="0"/>
          </a:p>
        </p:txBody>
      </p:sp>
    </p:spTree>
    <p:extLst>
      <p:ext uri="{BB962C8B-B14F-4D97-AF65-F5344CB8AC3E}">
        <p14:creationId xmlns:p14="http://schemas.microsoft.com/office/powerpoint/2010/main" val="13477166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5"/>
          <p:cNvSpPr>
            <a:spLocks noGrp="1" noChangeArrowheads="1"/>
          </p:cNvSpPr>
          <p:nvPr>
            <p:ph type="ctrTitle"/>
          </p:nvPr>
        </p:nvSpPr>
        <p:spPr>
          <a:solidFill>
            <a:schemeClr val="bg1"/>
          </a:solidFill>
          <a:ln w="76200" cmpd="tri">
            <a:solidFill>
              <a:srgbClr val="00CCFF"/>
            </a:solidFill>
            <a:miter lim="800000"/>
            <a:headEnd/>
            <a:tailEnd/>
          </a:ln>
        </p:spPr>
        <p:txBody>
          <a:bodyPr/>
          <a:lstStyle/>
          <a:p>
            <a:pPr algn="ctr"/>
            <a:r>
              <a:rPr lang="zh-TW" altLang="en-US" sz="3600" dirty="0">
                <a:solidFill>
                  <a:srgbClr val="FF0000"/>
                </a:solidFill>
              </a:rPr>
              <a:t>防範社交工程攻擊</a:t>
            </a:r>
            <a:endParaRPr lang="zh-TW" altLang="en-US" sz="2400" dirty="0">
              <a:solidFill>
                <a:srgbClr val="FF0000"/>
              </a:solidFill>
            </a:endParaRPr>
          </a:p>
        </p:txBody>
      </p:sp>
      <p:sp>
        <p:nvSpPr>
          <p:cNvPr id="2" name="副標題 1">
            <a:extLst>
              <a:ext uri="{FF2B5EF4-FFF2-40B4-BE49-F238E27FC236}">
                <a16:creationId xmlns:a16="http://schemas.microsoft.com/office/drawing/2014/main" id="{71AE07C1-E76A-41D2-86C8-1AFDAAE15AF4}"/>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142939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社交工程</a:t>
            </a:r>
            <a:r>
              <a:rPr lang="en-US" altLang="zh-TW" dirty="0"/>
              <a:t>-</a:t>
            </a:r>
            <a:r>
              <a:rPr lang="zh-TW" altLang="en-US" dirty="0"/>
              <a:t>介紹</a:t>
            </a:r>
          </a:p>
        </p:txBody>
      </p:sp>
      <p:sp>
        <p:nvSpPr>
          <p:cNvPr id="3" name="內容版面配置區 2"/>
          <p:cNvSpPr>
            <a:spLocks noGrp="1"/>
          </p:cNvSpPr>
          <p:nvPr>
            <p:ph sz="quarter" idx="10"/>
          </p:nvPr>
        </p:nvSpPr>
        <p:spPr/>
        <p:txBody>
          <a:bodyPr/>
          <a:lstStyle/>
          <a:p>
            <a:r>
              <a:rPr lang="zh-TW" altLang="en-US" dirty="0"/>
              <a:t>利用人性弱點，應用簡單的溝通與欺騙伎倆，遂行其非法的存取與破壞行為</a:t>
            </a:r>
            <a:endParaRPr lang="en-US" altLang="zh-TW" dirty="0"/>
          </a:p>
          <a:p>
            <a:r>
              <a:rPr lang="zh-TW" altLang="en-US" dirty="0"/>
              <a:t>攻擊者不需要具備頂尖的電腦專業技術，只要受害方對於防範詐騙沒有足夠的認知，就可以輕易的避過企業的軟硬體安全防護，騙取到帳號、通行碼、身分證號碼或其他機敏資料</a:t>
            </a:r>
            <a:endParaRPr lang="en-US" altLang="zh-TW" dirty="0"/>
          </a:p>
          <a:p>
            <a:r>
              <a:rPr lang="zh-TW" altLang="en-US" dirty="0"/>
              <a:t>利用目前備受矚目的重大事件與新聞做為誘餌，也可能利用日常活動做為誘餌，例如線上理財、投資、帳單管理以及購物等</a:t>
            </a:r>
          </a:p>
        </p:txBody>
      </p:sp>
    </p:spTree>
    <p:extLst>
      <p:ext uri="{BB962C8B-B14F-4D97-AF65-F5344CB8AC3E}">
        <p14:creationId xmlns:p14="http://schemas.microsoft.com/office/powerpoint/2010/main" val="14327594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社交工程</a:t>
            </a:r>
            <a:r>
              <a:rPr lang="en-US" altLang="zh-TW" dirty="0"/>
              <a:t>-</a:t>
            </a:r>
            <a:r>
              <a:rPr lang="zh-TW" altLang="en-US" dirty="0"/>
              <a:t>攻擊類型</a:t>
            </a:r>
            <a:r>
              <a:rPr lang="en-US" altLang="zh-TW" dirty="0"/>
              <a:t>(1/2)</a:t>
            </a:r>
            <a:endParaRPr lang="zh-TW" altLang="en-US" dirty="0"/>
          </a:p>
        </p:txBody>
      </p:sp>
      <p:sp>
        <p:nvSpPr>
          <p:cNvPr id="3" name="內容版面配置區 2"/>
          <p:cNvSpPr>
            <a:spLocks noGrp="1"/>
          </p:cNvSpPr>
          <p:nvPr>
            <p:ph sz="quarter" idx="10"/>
          </p:nvPr>
        </p:nvSpPr>
        <p:spPr/>
        <p:txBody>
          <a:bodyPr/>
          <a:lstStyle/>
          <a:p>
            <a:r>
              <a:rPr lang="zh-TW" altLang="en-US" dirty="0"/>
              <a:t>電子郵件隱藏惡意程式</a:t>
            </a:r>
            <a:endParaRPr lang="en-US" altLang="zh-TW" dirty="0"/>
          </a:p>
          <a:p>
            <a:pPr lvl="1"/>
            <a:r>
              <a:rPr lang="zh-TW" altLang="en-US" dirty="0"/>
              <a:t>攻擊者</a:t>
            </a:r>
            <a:r>
              <a:rPr lang="zh-TW" altLang="en-US" kern="1200" dirty="0">
                <a:latin typeface="微軟正黑體" panose="020B0604030504040204" pitchFamily="34" charset="-120"/>
                <a:ea typeface="微軟正黑體" panose="020B0604030504040204" pitchFamily="34" charset="-120"/>
              </a:rPr>
              <a:t>將惡意程式隱藏在電子郵件中，</a:t>
            </a:r>
            <a:r>
              <a:rPr lang="zh-TW" altLang="en-US" dirty="0"/>
              <a:t>郵件主旨則加入接收者感興趣的標題，誘使收件者開啟郵件</a:t>
            </a:r>
            <a:endParaRPr lang="en-US" altLang="zh-TW" dirty="0"/>
          </a:p>
          <a:p>
            <a:r>
              <a:rPr lang="zh-TW" altLang="en-US" dirty="0"/>
              <a:t>網路釣魚</a:t>
            </a:r>
            <a:endParaRPr lang="en-US" altLang="zh-TW" dirty="0"/>
          </a:p>
          <a:p>
            <a:pPr lvl="1"/>
            <a:r>
              <a:rPr lang="zh-TW" altLang="en-US" kern="1200" dirty="0">
                <a:latin typeface="微軟正黑體" panose="020B0604030504040204" pitchFamily="34" charset="-120"/>
                <a:ea typeface="微軟正黑體" panose="020B0604030504040204" pitchFamily="34" charset="-120"/>
              </a:rPr>
              <a:t>偽裝知名企業寄發電子郵件，通知收件者帳戶有安全疑慮，必須重新驗證密碼或登入某網址輸入個人資料</a:t>
            </a:r>
            <a:endParaRPr lang="en-US" altLang="zh-TW" dirty="0"/>
          </a:p>
          <a:p>
            <a:r>
              <a:rPr lang="zh-TW" altLang="en-US" dirty="0"/>
              <a:t>電話詐騙</a:t>
            </a:r>
            <a:endParaRPr lang="en-US" altLang="zh-TW" dirty="0"/>
          </a:p>
          <a:p>
            <a:pPr lvl="1"/>
            <a:r>
              <a:rPr lang="zh-TW" altLang="en-US" dirty="0"/>
              <a:t>偽裝銀行人員通知你帳戶有問題，需重新輸入帳號密碼</a:t>
            </a:r>
            <a:endParaRPr lang="en-US" altLang="zh-TW" dirty="0"/>
          </a:p>
          <a:p>
            <a:pPr lvl="1"/>
            <a:r>
              <a:rPr lang="zh-TW" altLang="en-US" dirty="0"/>
              <a:t>偽裝某公司上司，因帳密忘記，要求你提供帳號密碼</a:t>
            </a:r>
            <a:endParaRPr lang="en-US" altLang="zh-TW" dirty="0"/>
          </a:p>
          <a:p>
            <a:pPr lvl="1"/>
            <a:endParaRPr lang="en-US" altLang="zh-TW" dirty="0"/>
          </a:p>
        </p:txBody>
      </p:sp>
    </p:spTree>
    <p:extLst>
      <p:ext uri="{BB962C8B-B14F-4D97-AF65-F5344CB8AC3E}">
        <p14:creationId xmlns:p14="http://schemas.microsoft.com/office/powerpoint/2010/main" val="9746567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社交工程</a:t>
            </a:r>
            <a:r>
              <a:rPr lang="en-US" altLang="zh-TW" dirty="0"/>
              <a:t>-</a:t>
            </a:r>
            <a:r>
              <a:rPr lang="zh-TW" altLang="en-US" dirty="0"/>
              <a:t>攻擊類型</a:t>
            </a:r>
            <a:r>
              <a:rPr lang="en-US" altLang="zh-TW" dirty="0"/>
              <a:t>(2/2)</a:t>
            </a:r>
            <a:endParaRPr lang="zh-TW" altLang="en-US" dirty="0"/>
          </a:p>
        </p:txBody>
      </p:sp>
      <p:sp>
        <p:nvSpPr>
          <p:cNvPr id="3" name="內容版面配置區 2"/>
          <p:cNvSpPr>
            <a:spLocks noGrp="1"/>
          </p:cNvSpPr>
          <p:nvPr>
            <p:ph sz="quarter" idx="10"/>
          </p:nvPr>
        </p:nvSpPr>
        <p:spPr/>
        <p:txBody>
          <a:bodyPr/>
          <a:lstStyle/>
          <a:p>
            <a:r>
              <a:rPr lang="zh-TW" altLang="en-US" dirty="0"/>
              <a:t>偽裝修補程式</a:t>
            </a:r>
            <a:endParaRPr lang="en-US" altLang="zh-TW" dirty="0"/>
          </a:p>
          <a:p>
            <a:pPr lvl="1"/>
            <a:r>
              <a:rPr lang="zh-TW" altLang="en-US" dirty="0"/>
              <a:t>將惡意程式偽裝成微軟的修補程式，使用者點選後被安裝竊取資料的木馬程式</a:t>
            </a:r>
            <a:endParaRPr lang="en-US" altLang="zh-TW" kern="1200" dirty="0">
              <a:latin typeface="微軟正黑體" panose="020B0604030504040204" pitchFamily="34" charset="-120"/>
              <a:ea typeface="微軟正黑體" panose="020B0604030504040204" pitchFamily="34" charset="-120"/>
            </a:endParaRPr>
          </a:p>
          <a:p>
            <a:r>
              <a:rPr lang="en-US" altLang="zh-TW" dirty="0"/>
              <a:t>WIFI</a:t>
            </a:r>
            <a:r>
              <a:rPr lang="zh-TW" altLang="en-US" dirty="0"/>
              <a:t>免費熱點</a:t>
            </a:r>
            <a:endParaRPr lang="en-US" altLang="zh-TW" dirty="0"/>
          </a:p>
          <a:p>
            <a:pPr lvl="1"/>
            <a:r>
              <a:rPr lang="zh-TW" altLang="en-US" dirty="0"/>
              <a:t>攻擊者在公共場所設置免費熱點，使用者登入熱點後，個人資料與隱私將遭到竊取</a:t>
            </a:r>
            <a:endParaRPr lang="en-US" altLang="zh-TW" dirty="0"/>
          </a:p>
          <a:p>
            <a:r>
              <a:rPr lang="zh-TW" altLang="en-US" dirty="0"/>
              <a:t>即時通訊</a:t>
            </a:r>
            <a:endParaRPr lang="en-US" altLang="zh-TW" dirty="0"/>
          </a:p>
          <a:p>
            <a:pPr lvl="1"/>
            <a:r>
              <a:rPr lang="zh-TW" altLang="en-US" dirty="0"/>
              <a:t>攻擊者發送詐騙訊息，吸引民眾點選釣魚網站連結</a:t>
            </a:r>
          </a:p>
        </p:txBody>
      </p:sp>
    </p:spTree>
    <p:extLst>
      <p:ext uri="{BB962C8B-B14F-4D97-AF65-F5344CB8AC3E}">
        <p14:creationId xmlns:p14="http://schemas.microsoft.com/office/powerpoint/2010/main" val="23705121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社交工程</a:t>
            </a:r>
            <a:r>
              <a:rPr lang="en-US" altLang="zh-TW" dirty="0"/>
              <a:t>-</a:t>
            </a:r>
            <a:r>
              <a:rPr lang="zh-TW" altLang="en-US" dirty="0"/>
              <a:t>案例</a:t>
            </a:r>
          </a:p>
        </p:txBody>
      </p:sp>
      <p:sp>
        <p:nvSpPr>
          <p:cNvPr id="3" name="內容版面配置區 2"/>
          <p:cNvSpPr>
            <a:spLocks noGrp="1"/>
          </p:cNvSpPr>
          <p:nvPr>
            <p:ph sz="quarter" idx="10"/>
          </p:nvPr>
        </p:nvSpPr>
        <p:spPr/>
        <p:txBody>
          <a:bodyPr/>
          <a:lstStyle/>
          <a:p>
            <a:endParaRPr lang="zh-TW" altLang="en-US"/>
          </a:p>
        </p:txBody>
      </p:sp>
      <p:pic>
        <p:nvPicPr>
          <p:cNvPr id="7" name="圖片 6"/>
          <p:cNvPicPr>
            <a:picLocks noChangeAspect="1"/>
          </p:cNvPicPr>
          <p:nvPr/>
        </p:nvPicPr>
        <p:blipFill>
          <a:blip r:embed="rId3"/>
          <a:stretch>
            <a:fillRect/>
          </a:stretch>
        </p:blipFill>
        <p:spPr>
          <a:xfrm>
            <a:off x="798489" y="1080000"/>
            <a:ext cx="7553325" cy="5353050"/>
          </a:xfrm>
          <a:prstGeom prst="rect">
            <a:avLst/>
          </a:prstGeom>
        </p:spPr>
      </p:pic>
      <p:sp>
        <p:nvSpPr>
          <p:cNvPr id="8" name="矩形 7"/>
          <p:cNvSpPr/>
          <p:nvPr/>
        </p:nvSpPr>
        <p:spPr>
          <a:xfrm>
            <a:off x="1331640" y="6310800"/>
            <a:ext cx="6480720" cy="276999"/>
          </a:xfrm>
          <a:prstGeom prst="rect">
            <a:avLst/>
          </a:prstGeom>
        </p:spPr>
        <p:txBody>
          <a:bodyPr wrap="square">
            <a:spAutoFit/>
          </a:bodyPr>
          <a:lstStyle/>
          <a:p>
            <a:r>
              <a:rPr lang="zh-TW" altLang="en-US" sz="1200" i="0" dirty="0"/>
              <a:t>資料來源</a:t>
            </a:r>
            <a:r>
              <a:rPr lang="en-US" altLang="zh-TW" sz="1200" i="0" dirty="0"/>
              <a:t>:</a:t>
            </a:r>
            <a:r>
              <a:rPr lang="zh-TW" altLang="en-US" sz="1200" i="0" dirty="0"/>
              <a:t> https://www.openfind.com.tw/taiwan/markettrend_detail.php?news_id=24602</a:t>
            </a:r>
          </a:p>
        </p:txBody>
      </p:sp>
    </p:spTree>
    <p:extLst>
      <p:ext uri="{BB962C8B-B14F-4D97-AF65-F5344CB8AC3E}">
        <p14:creationId xmlns:p14="http://schemas.microsoft.com/office/powerpoint/2010/main" val="18513493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社交工程</a:t>
            </a:r>
            <a:r>
              <a:rPr lang="en-US" altLang="zh-TW" dirty="0"/>
              <a:t>-</a:t>
            </a:r>
            <a:r>
              <a:rPr lang="zh-TW" altLang="en-US" dirty="0"/>
              <a:t>正確防範觀念</a:t>
            </a:r>
          </a:p>
        </p:txBody>
      </p:sp>
      <p:sp>
        <p:nvSpPr>
          <p:cNvPr id="3" name="內容版面配置區 2"/>
          <p:cNvSpPr>
            <a:spLocks noGrp="1"/>
          </p:cNvSpPr>
          <p:nvPr>
            <p:ph sz="quarter" idx="10"/>
          </p:nvPr>
        </p:nvSpPr>
        <p:spPr/>
        <p:txBody>
          <a:bodyPr/>
          <a:lstStyle/>
          <a:p>
            <a:r>
              <a:rPr lang="zh-TW" altLang="en-US" dirty="0"/>
              <a:t>隨時提高警覺，在沒有適當的認證情況下，不應輕信他人，只要出現社交工程攻擊警訊，都應保持小心求證的戒心</a:t>
            </a:r>
            <a:endParaRPr lang="en-US" altLang="zh-TW" dirty="0"/>
          </a:p>
          <a:p>
            <a:pPr lvl="1"/>
            <a:r>
              <a:rPr lang="zh-TW" altLang="en-US" dirty="0"/>
              <a:t>不未經確認即提供資料</a:t>
            </a:r>
            <a:endParaRPr lang="en-US" altLang="zh-TW" dirty="0"/>
          </a:p>
          <a:p>
            <a:pPr lvl="1"/>
            <a:r>
              <a:rPr lang="zh-TW" altLang="en-US" dirty="0"/>
              <a:t>不開啟來路不明的電子郵件及附加檔案</a:t>
            </a:r>
            <a:endParaRPr lang="en-US" altLang="zh-TW" dirty="0"/>
          </a:p>
          <a:p>
            <a:pPr lvl="1"/>
            <a:r>
              <a:rPr lang="zh-TW" altLang="en-US" dirty="0"/>
              <a:t>不連結及登入未經確認的網站</a:t>
            </a:r>
            <a:endParaRPr lang="en-US" altLang="zh-TW" dirty="0"/>
          </a:p>
          <a:p>
            <a:pPr lvl="1"/>
            <a:r>
              <a:rPr lang="zh-TW" altLang="en-US" dirty="0"/>
              <a:t>不下載非法軟體及檔案</a:t>
            </a:r>
            <a:endParaRPr lang="en-US" altLang="zh-TW" dirty="0"/>
          </a:p>
          <a:p>
            <a:r>
              <a:rPr lang="zh-TW" altLang="en-US" dirty="0"/>
              <a:t>任何資訊釋出時都要確認要求者的身分及對方經過授權</a:t>
            </a:r>
          </a:p>
          <a:p>
            <a:r>
              <a:rPr lang="zh-TW" altLang="en-US" dirty="0"/>
              <a:t>遇到疑似攻擊事件時應向有關單位通報</a:t>
            </a:r>
          </a:p>
        </p:txBody>
      </p:sp>
    </p:spTree>
    <p:extLst>
      <p:ext uri="{BB962C8B-B14F-4D97-AF65-F5344CB8AC3E}">
        <p14:creationId xmlns:p14="http://schemas.microsoft.com/office/powerpoint/2010/main" val="40466200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分組討論</a:t>
            </a:r>
            <a:r>
              <a:rPr lang="en-US" altLang="zh-TW" dirty="0"/>
              <a:t>(2):</a:t>
            </a:r>
            <a:r>
              <a:rPr lang="zh-TW" altLang="en-US" dirty="0"/>
              <a:t>社交工程經驗</a:t>
            </a:r>
          </a:p>
        </p:txBody>
      </p:sp>
      <p:sp>
        <p:nvSpPr>
          <p:cNvPr id="3" name="內容版面配置區 2"/>
          <p:cNvSpPr>
            <a:spLocks noGrp="1"/>
          </p:cNvSpPr>
          <p:nvPr>
            <p:ph sz="quarter" idx="10"/>
          </p:nvPr>
        </p:nvSpPr>
        <p:spPr/>
        <p:txBody>
          <a:bodyPr/>
          <a:lstStyle/>
          <a:p>
            <a:r>
              <a:rPr lang="zh-TW" altLang="en-US" dirty="0"/>
              <a:t>分享機關受到社交工程攻擊之經驗</a:t>
            </a:r>
            <a:endParaRPr lang="en-US" altLang="zh-TW" dirty="0"/>
          </a:p>
          <a:p>
            <a:pPr lvl="1"/>
            <a:r>
              <a:rPr lang="zh-TW" altLang="zh-TW" dirty="0"/>
              <a:t>機關遭受</a:t>
            </a:r>
            <a:r>
              <a:rPr lang="zh-TW" altLang="en-US" dirty="0"/>
              <a:t>過</a:t>
            </a:r>
            <a:r>
              <a:rPr lang="zh-TW" altLang="zh-TW" dirty="0"/>
              <a:t>哪些類型的社交工程攻擊</a:t>
            </a:r>
          </a:p>
          <a:p>
            <a:pPr lvl="1"/>
            <a:r>
              <a:rPr lang="zh-TW" altLang="zh-TW" dirty="0"/>
              <a:t>機關遭到入侵成功案例及後續處理作法</a:t>
            </a:r>
          </a:p>
          <a:p>
            <a:pPr lvl="1"/>
            <a:r>
              <a:rPr lang="zh-TW" altLang="zh-TW" dirty="0"/>
              <a:t>機關如何防範社交工程攻擊</a:t>
            </a:r>
          </a:p>
          <a:p>
            <a:pPr lvl="1"/>
            <a:endParaRPr lang="zh-TW" altLang="en-US" dirty="0"/>
          </a:p>
        </p:txBody>
      </p:sp>
    </p:spTree>
    <p:extLst>
      <p:ext uri="{BB962C8B-B14F-4D97-AF65-F5344CB8AC3E}">
        <p14:creationId xmlns:p14="http://schemas.microsoft.com/office/powerpoint/2010/main" val="2247351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5"/>
          <p:cNvSpPr>
            <a:spLocks noGrp="1" noChangeArrowheads="1"/>
          </p:cNvSpPr>
          <p:nvPr>
            <p:ph type="ctrTitle"/>
          </p:nvPr>
        </p:nvSpPr>
        <p:spPr>
          <a:solidFill>
            <a:schemeClr val="bg1"/>
          </a:solidFill>
          <a:ln w="76200" cmpd="tri">
            <a:solidFill>
              <a:srgbClr val="00CCFF"/>
            </a:solidFill>
            <a:miter lim="800000"/>
            <a:headEnd/>
            <a:tailEnd/>
          </a:ln>
        </p:spPr>
        <p:txBody>
          <a:bodyPr/>
          <a:lstStyle/>
          <a:p>
            <a:pPr algn="ctr"/>
            <a:r>
              <a:rPr lang="zh-TW" altLang="en-US" sz="3600" dirty="0">
                <a:solidFill>
                  <a:srgbClr val="FF0000"/>
                </a:solidFill>
              </a:rPr>
              <a:t>資料備份管理</a:t>
            </a:r>
            <a:endParaRPr lang="zh-TW" altLang="en-US" sz="2400" dirty="0">
              <a:solidFill>
                <a:srgbClr val="FF0000"/>
              </a:solidFill>
            </a:endParaRPr>
          </a:p>
        </p:txBody>
      </p:sp>
    </p:spTree>
    <p:extLst>
      <p:ext uri="{BB962C8B-B14F-4D97-AF65-F5344CB8AC3E}">
        <p14:creationId xmlns:p14="http://schemas.microsoft.com/office/powerpoint/2010/main" val="25813355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115616" y="117028"/>
            <a:ext cx="7458831" cy="935708"/>
          </a:xfrm>
        </p:spPr>
        <p:txBody>
          <a:bodyPr/>
          <a:lstStyle/>
          <a:p>
            <a:r>
              <a:rPr lang="zh-TW" altLang="en-US" dirty="0"/>
              <a:t>資通安全風險之形成</a:t>
            </a:r>
          </a:p>
        </p:txBody>
      </p:sp>
      <p:grpSp>
        <p:nvGrpSpPr>
          <p:cNvPr id="31" name="Group 35"/>
          <p:cNvGrpSpPr>
            <a:grpSpLocks/>
          </p:cNvGrpSpPr>
          <p:nvPr/>
        </p:nvGrpSpPr>
        <p:grpSpPr bwMode="auto">
          <a:xfrm>
            <a:off x="277563" y="1778701"/>
            <a:ext cx="8470901" cy="3779838"/>
            <a:chOff x="104" y="924"/>
            <a:chExt cx="5336" cy="2381"/>
          </a:xfrm>
        </p:grpSpPr>
        <p:sp>
          <p:nvSpPr>
            <p:cNvPr id="42" name="Text Box 4" descr="20%"/>
            <p:cNvSpPr txBox="1">
              <a:spLocks noChangeArrowheads="1"/>
            </p:cNvSpPr>
            <p:nvPr/>
          </p:nvSpPr>
          <p:spPr bwMode="auto">
            <a:xfrm>
              <a:off x="2264" y="2005"/>
              <a:ext cx="1104" cy="291"/>
            </a:xfrm>
            <a:prstGeom prst="rect">
              <a:avLst/>
            </a:prstGeom>
            <a:solidFill>
              <a:srgbClr val="CCFFCC"/>
            </a:solidFill>
            <a:ln w="28575">
              <a:solidFill>
                <a:schemeClr val="tx1"/>
              </a:solidFill>
              <a:miter lim="800000"/>
              <a:headEnd/>
              <a:tailEnd/>
            </a:ln>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a:latin typeface="+mn-ea"/>
                  <a:ea typeface="+mn-ea"/>
                </a:rPr>
                <a:t>風險</a:t>
              </a:r>
              <a:endParaRPr lang="zh-TW" altLang="en-US" sz="1800" b="0" i="0">
                <a:latin typeface="+mn-ea"/>
                <a:ea typeface="+mn-ea"/>
              </a:endParaRPr>
            </a:p>
          </p:txBody>
        </p:sp>
        <p:sp>
          <p:nvSpPr>
            <p:cNvPr id="70" name="Text Box 5" descr="20%"/>
            <p:cNvSpPr txBox="1">
              <a:spLocks noChangeArrowheads="1"/>
            </p:cNvSpPr>
            <p:nvPr/>
          </p:nvSpPr>
          <p:spPr bwMode="auto">
            <a:xfrm>
              <a:off x="1016" y="1030"/>
              <a:ext cx="1392" cy="291"/>
            </a:xfrm>
            <a:prstGeom prst="rect">
              <a:avLst/>
            </a:prstGeom>
            <a:solidFill>
              <a:srgbClr val="CCFFCC"/>
            </a:solidFill>
            <a:ln w="28575">
              <a:solidFill>
                <a:schemeClr val="tx1"/>
              </a:solidFill>
              <a:miter lim="800000"/>
              <a:headEnd/>
              <a:tailEnd/>
            </a:ln>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a:latin typeface="+mn-ea"/>
                  <a:ea typeface="+mn-ea"/>
                </a:rPr>
                <a:t>威脅</a:t>
              </a:r>
              <a:endParaRPr lang="zh-TW" altLang="en-US" sz="1800" b="0" i="0">
                <a:latin typeface="+mn-ea"/>
                <a:ea typeface="+mn-ea"/>
              </a:endParaRPr>
            </a:p>
          </p:txBody>
        </p:sp>
        <p:sp>
          <p:nvSpPr>
            <p:cNvPr id="71" name="Text Box 6" descr="20%"/>
            <p:cNvSpPr txBox="1">
              <a:spLocks noChangeArrowheads="1"/>
            </p:cNvSpPr>
            <p:nvPr/>
          </p:nvSpPr>
          <p:spPr bwMode="auto">
            <a:xfrm>
              <a:off x="3320" y="1030"/>
              <a:ext cx="1392" cy="291"/>
            </a:xfrm>
            <a:prstGeom prst="rect">
              <a:avLst/>
            </a:prstGeom>
            <a:solidFill>
              <a:srgbClr val="CCFFCC"/>
            </a:solidFill>
            <a:ln w="28575">
              <a:solidFill>
                <a:schemeClr val="tx1"/>
              </a:solidFill>
              <a:miter lim="800000"/>
              <a:headEnd/>
              <a:tailEnd/>
            </a:ln>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dirty="0">
                  <a:latin typeface="+mn-ea"/>
                  <a:ea typeface="+mn-ea"/>
                </a:rPr>
                <a:t>弱點</a:t>
              </a:r>
              <a:endParaRPr lang="zh-TW" altLang="en-US" sz="1800" b="0" i="0" dirty="0">
                <a:latin typeface="+mn-ea"/>
                <a:ea typeface="+mn-ea"/>
              </a:endParaRPr>
            </a:p>
          </p:txBody>
        </p:sp>
        <p:sp>
          <p:nvSpPr>
            <p:cNvPr id="72" name="Text Box 7"/>
            <p:cNvSpPr txBox="1">
              <a:spLocks noChangeArrowheads="1"/>
            </p:cNvSpPr>
            <p:nvPr/>
          </p:nvSpPr>
          <p:spPr bwMode="auto">
            <a:xfrm>
              <a:off x="3272" y="3010"/>
              <a:ext cx="1392" cy="291"/>
            </a:xfrm>
            <a:prstGeom prst="rect">
              <a:avLst/>
            </a:prstGeom>
            <a:solidFill>
              <a:schemeClr val="bg1"/>
            </a:solidFill>
            <a:ln w="28575">
              <a:solidFill>
                <a:srgbClr val="0000FF"/>
              </a:solidFill>
              <a:miter lim="800000"/>
              <a:headEnd/>
              <a:tailEnd/>
            </a:ln>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a:latin typeface="+mn-ea"/>
                  <a:ea typeface="+mn-ea"/>
                </a:rPr>
                <a:t>資產價值</a:t>
              </a:r>
              <a:endParaRPr lang="zh-TW" altLang="en-US" sz="1800" b="0" i="0">
                <a:latin typeface="+mn-ea"/>
                <a:ea typeface="+mn-ea"/>
              </a:endParaRPr>
            </a:p>
          </p:txBody>
        </p:sp>
        <p:sp>
          <p:nvSpPr>
            <p:cNvPr id="73" name="Text Box 8"/>
            <p:cNvSpPr txBox="1">
              <a:spLocks noChangeArrowheads="1"/>
            </p:cNvSpPr>
            <p:nvPr/>
          </p:nvSpPr>
          <p:spPr bwMode="auto">
            <a:xfrm>
              <a:off x="968" y="3014"/>
              <a:ext cx="1488" cy="291"/>
            </a:xfrm>
            <a:prstGeom prst="rect">
              <a:avLst/>
            </a:prstGeom>
            <a:solidFill>
              <a:schemeClr val="bg1"/>
            </a:solidFill>
            <a:ln w="28575">
              <a:solidFill>
                <a:srgbClr val="0000FF"/>
              </a:solidFill>
              <a:miter lim="800000"/>
              <a:headEnd/>
              <a:tailEnd/>
            </a:ln>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a:latin typeface="+mn-ea"/>
                  <a:ea typeface="+mn-ea"/>
                </a:rPr>
                <a:t>安全要求</a:t>
              </a:r>
              <a:endParaRPr lang="zh-TW" altLang="en-US" sz="1800" b="0" i="0">
                <a:latin typeface="+mn-ea"/>
                <a:ea typeface="+mn-ea"/>
              </a:endParaRPr>
            </a:p>
          </p:txBody>
        </p:sp>
        <p:sp>
          <p:nvSpPr>
            <p:cNvPr id="74" name="Line 9"/>
            <p:cNvSpPr>
              <a:spLocks noChangeShapeType="1"/>
            </p:cNvSpPr>
            <p:nvPr/>
          </p:nvSpPr>
          <p:spPr bwMode="auto">
            <a:xfrm flipH="1" flipV="1">
              <a:off x="929" y="2305"/>
              <a:ext cx="519" cy="705"/>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75" name="Line 10"/>
            <p:cNvSpPr>
              <a:spLocks noChangeShapeType="1"/>
            </p:cNvSpPr>
            <p:nvPr/>
          </p:nvSpPr>
          <p:spPr bwMode="auto">
            <a:xfrm flipV="1">
              <a:off x="920" y="1330"/>
              <a:ext cx="624" cy="669"/>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76" name="Line 11"/>
            <p:cNvSpPr>
              <a:spLocks noChangeShapeType="1"/>
            </p:cNvSpPr>
            <p:nvPr/>
          </p:nvSpPr>
          <p:spPr bwMode="auto">
            <a:xfrm flipV="1">
              <a:off x="2408" y="1174"/>
              <a:ext cx="912" cy="0"/>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77" name="Line 12"/>
            <p:cNvSpPr>
              <a:spLocks noChangeShapeType="1"/>
            </p:cNvSpPr>
            <p:nvPr/>
          </p:nvSpPr>
          <p:spPr bwMode="auto">
            <a:xfrm flipH="1" flipV="1">
              <a:off x="4170" y="1321"/>
              <a:ext cx="618" cy="733"/>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78" name="Line 13"/>
            <p:cNvSpPr>
              <a:spLocks noChangeShapeType="1"/>
            </p:cNvSpPr>
            <p:nvPr/>
          </p:nvSpPr>
          <p:spPr bwMode="auto">
            <a:xfrm flipH="1">
              <a:off x="4088" y="2290"/>
              <a:ext cx="624" cy="720"/>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79" name="Line 14"/>
            <p:cNvSpPr>
              <a:spLocks noChangeShapeType="1"/>
            </p:cNvSpPr>
            <p:nvPr/>
          </p:nvSpPr>
          <p:spPr bwMode="auto">
            <a:xfrm flipH="1" flipV="1">
              <a:off x="3086" y="2299"/>
              <a:ext cx="714" cy="711"/>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80" name="Line 15"/>
            <p:cNvSpPr>
              <a:spLocks noChangeShapeType="1"/>
            </p:cNvSpPr>
            <p:nvPr/>
          </p:nvSpPr>
          <p:spPr bwMode="auto">
            <a:xfrm>
              <a:off x="1976" y="1330"/>
              <a:ext cx="624" cy="672"/>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81" name="Line 16"/>
            <p:cNvSpPr>
              <a:spLocks noChangeShapeType="1"/>
            </p:cNvSpPr>
            <p:nvPr/>
          </p:nvSpPr>
          <p:spPr bwMode="auto">
            <a:xfrm flipH="1">
              <a:off x="3080" y="1330"/>
              <a:ext cx="720" cy="672"/>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82" name="Line 17"/>
            <p:cNvSpPr>
              <a:spLocks noChangeShapeType="1"/>
            </p:cNvSpPr>
            <p:nvPr/>
          </p:nvSpPr>
          <p:spPr bwMode="auto">
            <a:xfrm flipH="1">
              <a:off x="1976" y="2296"/>
              <a:ext cx="666" cy="714"/>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83" name="Text Box 18"/>
            <p:cNvSpPr txBox="1">
              <a:spLocks noChangeArrowheads="1"/>
            </p:cNvSpPr>
            <p:nvPr/>
          </p:nvSpPr>
          <p:spPr bwMode="auto">
            <a:xfrm>
              <a:off x="2552" y="924"/>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2000" b="0" i="0">
                  <a:latin typeface="+mn-ea"/>
                  <a:ea typeface="+mn-ea"/>
                </a:rPr>
                <a:t>利用</a:t>
              </a:r>
              <a:endParaRPr lang="zh-TW" altLang="en-US" sz="1800" b="0" i="0">
                <a:latin typeface="+mn-ea"/>
                <a:ea typeface="+mn-ea"/>
              </a:endParaRPr>
            </a:p>
          </p:txBody>
        </p:sp>
        <p:sp>
          <p:nvSpPr>
            <p:cNvPr id="84" name="Text Box 19"/>
            <p:cNvSpPr txBox="1">
              <a:spLocks noChangeArrowheads="1"/>
            </p:cNvSpPr>
            <p:nvPr/>
          </p:nvSpPr>
          <p:spPr bwMode="auto">
            <a:xfrm>
              <a:off x="772" y="1410"/>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2000" b="0" i="0">
                  <a:latin typeface="+mn-ea"/>
                  <a:ea typeface="+mn-ea"/>
                </a:rPr>
                <a:t>預防</a:t>
              </a:r>
              <a:endParaRPr lang="zh-TW" altLang="en-US" sz="1800" b="0" i="0">
                <a:latin typeface="+mn-ea"/>
                <a:ea typeface="+mn-ea"/>
              </a:endParaRPr>
            </a:p>
          </p:txBody>
        </p:sp>
        <p:sp>
          <p:nvSpPr>
            <p:cNvPr id="85" name="Text Box 20"/>
            <p:cNvSpPr txBox="1">
              <a:spLocks noChangeArrowheads="1"/>
            </p:cNvSpPr>
            <p:nvPr/>
          </p:nvSpPr>
          <p:spPr bwMode="auto">
            <a:xfrm>
              <a:off x="776" y="2674"/>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2000" b="0" i="0">
                  <a:latin typeface="+mn-ea"/>
                  <a:ea typeface="+mn-ea"/>
                </a:rPr>
                <a:t>符合</a:t>
              </a:r>
              <a:endParaRPr lang="zh-TW" altLang="en-US" sz="1800" b="0" i="0">
                <a:latin typeface="+mn-ea"/>
                <a:ea typeface="+mn-ea"/>
              </a:endParaRPr>
            </a:p>
          </p:txBody>
        </p:sp>
        <p:sp>
          <p:nvSpPr>
            <p:cNvPr id="86" name="Text Box 21"/>
            <p:cNvSpPr txBox="1">
              <a:spLocks noChangeArrowheads="1"/>
            </p:cNvSpPr>
            <p:nvPr/>
          </p:nvSpPr>
          <p:spPr bwMode="auto">
            <a:xfrm>
              <a:off x="1564" y="2130"/>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2000" b="0" i="0">
                  <a:latin typeface="+mn-ea"/>
                  <a:ea typeface="+mn-ea"/>
                </a:rPr>
                <a:t>降低</a:t>
              </a:r>
              <a:endParaRPr lang="zh-TW" altLang="en-US" sz="1800" b="0" i="0">
                <a:latin typeface="+mn-ea"/>
                <a:ea typeface="+mn-ea"/>
              </a:endParaRPr>
            </a:p>
          </p:txBody>
        </p:sp>
        <p:sp>
          <p:nvSpPr>
            <p:cNvPr id="87" name="Line 22"/>
            <p:cNvSpPr>
              <a:spLocks noChangeShapeType="1"/>
            </p:cNvSpPr>
            <p:nvPr/>
          </p:nvSpPr>
          <p:spPr bwMode="auto">
            <a:xfrm flipV="1">
              <a:off x="1496" y="2098"/>
              <a:ext cx="768" cy="0"/>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TW" altLang="en-US" i="0">
                <a:latin typeface="+mn-ea"/>
                <a:ea typeface="+mn-ea"/>
              </a:endParaRPr>
            </a:p>
          </p:txBody>
        </p:sp>
        <p:sp>
          <p:nvSpPr>
            <p:cNvPr id="88" name="Text Box 23"/>
            <p:cNvSpPr txBox="1">
              <a:spLocks noChangeArrowheads="1"/>
            </p:cNvSpPr>
            <p:nvPr/>
          </p:nvSpPr>
          <p:spPr bwMode="auto">
            <a:xfrm>
              <a:off x="3108" y="141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1800" b="0" i="0">
                  <a:latin typeface="+mn-ea"/>
                  <a:ea typeface="+mn-ea"/>
                </a:rPr>
                <a:t>增加</a:t>
              </a:r>
            </a:p>
          </p:txBody>
        </p:sp>
        <p:sp>
          <p:nvSpPr>
            <p:cNvPr id="89" name="Text Box 24"/>
            <p:cNvSpPr txBox="1">
              <a:spLocks noChangeArrowheads="1"/>
            </p:cNvSpPr>
            <p:nvPr/>
          </p:nvSpPr>
          <p:spPr bwMode="auto">
            <a:xfrm>
              <a:off x="4424" y="1410"/>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2000" b="0" i="0">
                  <a:latin typeface="+mn-ea"/>
                  <a:ea typeface="+mn-ea"/>
                </a:rPr>
                <a:t>暴露</a:t>
              </a:r>
              <a:endParaRPr lang="zh-TW" altLang="en-US" sz="1800" b="0" i="0">
                <a:latin typeface="+mn-ea"/>
                <a:ea typeface="+mn-ea"/>
              </a:endParaRPr>
            </a:p>
          </p:txBody>
        </p:sp>
        <p:sp>
          <p:nvSpPr>
            <p:cNvPr id="90" name="Text Box 25"/>
            <p:cNvSpPr txBox="1">
              <a:spLocks noChangeArrowheads="1"/>
            </p:cNvSpPr>
            <p:nvPr/>
          </p:nvSpPr>
          <p:spPr bwMode="auto">
            <a:xfrm>
              <a:off x="4376" y="265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2000" b="0" i="0">
                  <a:latin typeface="+mn-ea"/>
                  <a:ea typeface="+mn-ea"/>
                </a:rPr>
                <a:t>具有</a:t>
              </a:r>
              <a:endParaRPr lang="zh-TW" altLang="en-US" sz="1800" b="0" i="0">
                <a:latin typeface="+mn-ea"/>
                <a:ea typeface="+mn-ea"/>
              </a:endParaRPr>
            </a:p>
          </p:txBody>
        </p:sp>
        <p:sp>
          <p:nvSpPr>
            <p:cNvPr id="91" name="Text Box 26"/>
            <p:cNvSpPr txBox="1">
              <a:spLocks noChangeArrowheads="1"/>
            </p:cNvSpPr>
            <p:nvPr/>
          </p:nvSpPr>
          <p:spPr bwMode="auto">
            <a:xfrm>
              <a:off x="2216" y="265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2000" b="0" i="0">
                  <a:latin typeface="+mn-ea"/>
                  <a:ea typeface="+mn-ea"/>
                </a:rPr>
                <a:t>顯示</a:t>
              </a:r>
              <a:endParaRPr lang="zh-TW" altLang="en-US" sz="1800" b="0" i="0">
                <a:latin typeface="+mn-ea"/>
                <a:ea typeface="+mn-ea"/>
              </a:endParaRPr>
            </a:p>
          </p:txBody>
        </p:sp>
        <p:sp>
          <p:nvSpPr>
            <p:cNvPr id="92" name="Text Box 27"/>
            <p:cNvSpPr txBox="1">
              <a:spLocks noChangeArrowheads="1"/>
            </p:cNvSpPr>
            <p:nvPr/>
          </p:nvSpPr>
          <p:spPr bwMode="auto">
            <a:xfrm>
              <a:off x="2168" y="141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1800" b="0" i="0" dirty="0">
                  <a:latin typeface="+mn-ea"/>
                  <a:ea typeface="+mn-ea"/>
                </a:rPr>
                <a:t>增加</a:t>
              </a:r>
            </a:p>
          </p:txBody>
        </p:sp>
        <p:sp>
          <p:nvSpPr>
            <p:cNvPr id="93" name="Text Box 28"/>
            <p:cNvSpPr txBox="1">
              <a:spLocks noChangeArrowheads="1"/>
            </p:cNvSpPr>
            <p:nvPr/>
          </p:nvSpPr>
          <p:spPr bwMode="auto">
            <a:xfrm>
              <a:off x="3076" y="265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SzTx/>
                <a:buFontTx/>
                <a:buNone/>
              </a:pPr>
              <a:r>
                <a:rPr lang="zh-TW" altLang="en-US" sz="2000" b="0" i="0">
                  <a:latin typeface="+mn-ea"/>
                  <a:ea typeface="+mn-ea"/>
                </a:rPr>
                <a:t>增加</a:t>
              </a:r>
              <a:endParaRPr lang="zh-TW" altLang="en-US" sz="1800" b="0" i="0">
                <a:latin typeface="+mn-ea"/>
                <a:ea typeface="+mn-ea"/>
              </a:endParaRPr>
            </a:p>
          </p:txBody>
        </p:sp>
        <p:sp>
          <p:nvSpPr>
            <p:cNvPr id="94" name="Text Box 30"/>
            <p:cNvSpPr txBox="1">
              <a:spLocks noChangeArrowheads="1"/>
            </p:cNvSpPr>
            <p:nvPr/>
          </p:nvSpPr>
          <p:spPr bwMode="auto">
            <a:xfrm>
              <a:off x="3912" y="2002"/>
              <a:ext cx="1528" cy="291"/>
            </a:xfrm>
            <a:prstGeom prst="rect">
              <a:avLst/>
            </a:prstGeom>
            <a:solidFill>
              <a:schemeClr val="bg1"/>
            </a:solidFill>
            <a:ln w="28575">
              <a:solidFill>
                <a:srgbClr val="0000FF"/>
              </a:solidFill>
              <a:miter lim="800000"/>
              <a:headEnd/>
              <a:tailEnd/>
            </a:ln>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a:latin typeface="+mn-ea"/>
                  <a:ea typeface="+mn-ea"/>
                </a:rPr>
                <a:t>資產</a:t>
              </a:r>
              <a:endParaRPr lang="zh-TW" altLang="en-US" sz="1800" b="0" i="0">
                <a:latin typeface="+mn-ea"/>
                <a:ea typeface="+mn-ea"/>
              </a:endParaRPr>
            </a:p>
          </p:txBody>
        </p:sp>
        <p:sp>
          <p:nvSpPr>
            <p:cNvPr id="95" name="Text Box 32"/>
            <p:cNvSpPr txBox="1">
              <a:spLocks noChangeArrowheads="1"/>
            </p:cNvSpPr>
            <p:nvPr/>
          </p:nvSpPr>
          <p:spPr bwMode="auto">
            <a:xfrm>
              <a:off x="104" y="1996"/>
              <a:ext cx="1392" cy="291"/>
            </a:xfrm>
            <a:prstGeom prst="rect">
              <a:avLst/>
            </a:prstGeom>
            <a:solidFill>
              <a:schemeClr val="bg1"/>
            </a:solidFill>
            <a:ln w="28575">
              <a:solidFill>
                <a:srgbClr val="0000FF"/>
              </a:solidFill>
              <a:miter lim="800000"/>
              <a:headEnd/>
              <a:tailEnd/>
            </a:ln>
          </p:spPr>
          <p:txBody>
            <a:bodyPr>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zh-TW" altLang="en-US" sz="2400" b="0" i="0">
                  <a:latin typeface="+mn-ea"/>
                  <a:ea typeface="+mn-ea"/>
                </a:rPr>
                <a:t>控制措施</a:t>
              </a:r>
              <a:endParaRPr lang="zh-TW" altLang="en-US" sz="1800" b="0" i="0">
                <a:latin typeface="+mn-ea"/>
                <a:ea typeface="+mn-ea"/>
              </a:endParaRPr>
            </a:p>
          </p:txBody>
        </p:sp>
      </p:grpSp>
    </p:spTree>
    <p:extLst>
      <p:ext uri="{BB962C8B-B14F-4D97-AF65-F5344CB8AC3E}">
        <p14:creationId xmlns:p14="http://schemas.microsoft.com/office/powerpoint/2010/main" val="29690642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115616" y="117028"/>
            <a:ext cx="7458831" cy="935708"/>
          </a:xfrm>
        </p:spPr>
        <p:txBody>
          <a:bodyPr/>
          <a:lstStyle/>
          <a:p>
            <a:r>
              <a:rPr lang="zh-TW" altLang="en-US" dirty="0"/>
              <a:t>資料備份</a:t>
            </a:r>
            <a:r>
              <a:rPr lang="en-US" altLang="zh-TW" dirty="0"/>
              <a:t>-</a:t>
            </a:r>
            <a:r>
              <a:rPr lang="zh-TW" altLang="en-US" dirty="0"/>
              <a:t>目的</a:t>
            </a:r>
            <a:endParaRPr lang="en-US" altLang="zh-TW" dirty="0"/>
          </a:p>
        </p:txBody>
      </p:sp>
      <p:sp>
        <p:nvSpPr>
          <p:cNvPr id="81923" name="Rectangle 3"/>
          <p:cNvSpPr>
            <a:spLocks noGrp="1" noChangeArrowheads="1"/>
          </p:cNvSpPr>
          <p:nvPr>
            <p:ph idx="1"/>
          </p:nvPr>
        </p:nvSpPr>
        <p:spPr>
          <a:xfrm>
            <a:off x="590872" y="1052736"/>
            <a:ext cx="8229600" cy="4897438"/>
          </a:xfrm>
        </p:spPr>
        <p:txBody>
          <a:bodyPr/>
          <a:lstStyle/>
          <a:p>
            <a:pPr algn="just"/>
            <a:r>
              <a:rPr lang="zh-TW" altLang="en-US" dirty="0"/>
              <a:t>資料備份的目的為對抗資料毀損的威脅與抵抗勒索攻擊，以保護資料的可用性</a:t>
            </a:r>
          </a:p>
          <a:p>
            <a:pPr lvl="1" algn="just"/>
            <a:r>
              <a:rPr lang="zh-TW" altLang="en-US" dirty="0"/>
              <a:t>個人使用者可為自己的重要資料進行備份</a:t>
            </a:r>
          </a:p>
          <a:p>
            <a:pPr lvl="1" algn="just"/>
            <a:r>
              <a:rPr lang="zh-TW" altLang="en-US" dirty="0"/>
              <a:t>機關應有系統人員對內部重要系統與檔案統一進行備份</a:t>
            </a:r>
            <a:endParaRPr lang="en-US" altLang="zh-TW" dirty="0"/>
          </a:p>
          <a:p>
            <a:pPr lvl="1" algn="just"/>
            <a:r>
              <a:rPr lang="zh-TW" altLang="en-US" dirty="0"/>
              <a:t>機關應建立備份資料復原程序</a:t>
            </a:r>
            <a:endParaRPr lang="en-US" altLang="zh-TW" dirty="0"/>
          </a:p>
          <a:p>
            <a:pPr lvl="1" algn="just"/>
            <a:r>
              <a:rPr lang="zh-TW" altLang="en-US" dirty="0"/>
              <a:t>備份媒介可為光碟、行動碟、其他電腦、</a:t>
            </a:r>
            <a:r>
              <a:rPr kumimoji="0" lang="zh-TW" altLang="en-US" dirty="0"/>
              <a:t>磁帶與大型儲存系統</a:t>
            </a:r>
            <a:endParaRPr lang="zh-TW" altLang="en-US" dirty="0"/>
          </a:p>
          <a:p>
            <a:pPr lvl="1" algn="just"/>
            <a:endParaRPr lang="en-US" altLang="zh-TW" dirty="0"/>
          </a:p>
          <a:p>
            <a:pPr lvl="1" algn="just"/>
            <a:endParaRPr lang="zh-TW" altLang="en-US" dirty="0"/>
          </a:p>
          <a:p>
            <a:pPr lvl="1" algn="just"/>
            <a:endParaRPr lang="zh-TW" altLang="en-US" dirty="0"/>
          </a:p>
        </p:txBody>
      </p:sp>
    </p:spTree>
    <p:extLst>
      <p:ext uri="{BB962C8B-B14F-4D97-AF65-F5344CB8AC3E}">
        <p14:creationId xmlns:p14="http://schemas.microsoft.com/office/powerpoint/2010/main" val="31235123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15616" y="117028"/>
            <a:ext cx="7458831" cy="935708"/>
          </a:xfrm>
        </p:spPr>
        <p:txBody>
          <a:bodyPr/>
          <a:lstStyle/>
          <a:p>
            <a:r>
              <a:rPr lang="zh-TW" altLang="en-US" dirty="0"/>
              <a:t>資料備份</a:t>
            </a:r>
            <a:r>
              <a:rPr lang="en-US" altLang="zh-TW" dirty="0"/>
              <a:t>-</a:t>
            </a:r>
            <a:r>
              <a:rPr lang="zh-TW" altLang="en-US" dirty="0"/>
              <a:t>方式</a:t>
            </a:r>
            <a:r>
              <a:rPr lang="en-US" altLang="zh-TW" dirty="0"/>
              <a:t>(1/4)</a:t>
            </a:r>
          </a:p>
        </p:txBody>
      </p:sp>
      <p:sp>
        <p:nvSpPr>
          <p:cNvPr id="83971" name="Rectangle 3"/>
          <p:cNvSpPr>
            <a:spLocks noGrp="1" noChangeArrowheads="1"/>
          </p:cNvSpPr>
          <p:nvPr>
            <p:ph idx="1"/>
          </p:nvPr>
        </p:nvSpPr>
        <p:spPr>
          <a:xfrm>
            <a:off x="590872" y="1052735"/>
            <a:ext cx="8229600" cy="4320481"/>
          </a:xfrm>
        </p:spPr>
        <p:txBody>
          <a:bodyPr/>
          <a:lstStyle/>
          <a:p>
            <a:r>
              <a:rPr lang="zh-TW" altLang="en-US" sz="2600" dirty="0"/>
              <a:t>備份方式</a:t>
            </a:r>
          </a:p>
          <a:p>
            <a:pPr lvl="1"/>
            <a:r>
              <a:rPr lang="zh-TW" altLang="en-US" dirty="0"/>
              <a:t>完整備份、差異備份及增量備份</a:t>
            </a:r>
          </a:p>
          <a:p>
            <a:r>
              <a:rPr lang="zh-TW" altLang="en-US" sz="2600" dirty="0"/>
              <a:t>備份模式</a:t>
            </a:r>
          </a:p>
          <a:p>
            <a:pPr lvl="1"/>
            <a:r>
              <a:rPr lang="zh-TW" altLang="en-US" dirty="0"/>
              <a:t>異地與本地兩種</a:t>
            </a:r>
          </a:p>
          <a:p>
            <a:r>
              <a:rPr lang="zh-TW" altLang="en-US" sz="2600" dirty="0"/>
              <a:t>備份週期</a:t>
            </a:r>
          </a:p>
          <a:p>
            <a:pPr lvl="1"/>
            <a:r>
              <a:rPr lang="zh-TW" altLang="en-US" dirty="0"/>
              <a:t>每日、每週、每月及每季</a:t>
            </a:r>
            <a:endParaRPr lang="en-US" altLang="zh-TW" dirty="0"/>
          </a:p>
          <a:p>
            <a:r>
              <a:rPr lang="zh-TW" altLang="en-US" sz="2600" dirty="0"/>
              <a:t>回存測試</a:t>
            </a:r>
            <a:endParaRPr lang="en-US" altLang="zh-TW" sz="2600" dirty="0"/>
          </a:p>
          <a:p>
            <a:pPr lvl="1"/>
            <a:r>
              <a:rPr lang="zh-TW" altLang="en-US" dirty="0"/>
              <a:t>應確認備份的資料回復之後可正常運作 </a:t>
            </a:r>
          </a:p>
        </p:txBody>
      </p:sp>
    </p:spTree>
    <p:extLst>
      <p:ext uri="{BB962C8B-B14F-4D97-AF65-F5344CB8AC3E}">
        <p14:creationId xmlns:p14="http://schemas.microsoft.com/office/powerpoint/2010/main" val="20262384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6" name="Rectangle 3"/>
          <p:cNvSpPr>
            <a:spLocks noGrp="1" noChangeArrowheads="1"/>
          </p:cNvSpPr>
          <p:nvPr>
            <p:ph type="body" idx="1"/>
          </p:nvPr>
        </p:nvSpPr>
        <p:spPr>
          <a:xfrm>
            <a:off x="612329" y="1052736"/>
            <a:ext cx="8424167" cy="5073650"/>
          </a:xfrm>
        </p:spPr>
        <p:txBody>
          <a:bodyPr/>
          <a:lstStyle/>
          <a:p>
            <a:pPr algn="just"/>
            <a:r>
              <a:rPr lang="zh-TW" altLang="en-US" sz="2400" dirty="0"/>
              <a:t>完整備份：將要備份的檔案完整地複製一份保存在備份儲存媒體中</a:t>
            </a:r>
          </a:p>
          <a:p>
            <a:pPr algn="just"/>
            <a:r>
              <a:rPr lang="zh-TW" altLang="en-US" sz="2400" dirty="0"/>
              <a:t>差異備份：備份上次完整備份後，內容有變更或新增的檔案</a:t>
            </a:r>
          </a:p>
          <a:p>
            <a:pPr algn="just"/>
            <a:endParaRPr lang="zh-TW" altLang="en-US" sz="2400" dirty="0"/>
          </a:p>
          <a:p>
            <a:pPr algn="just"/>
            <a:endParaRPr lang="en-US" altLang="zh-TW" sz="2400" dirty="0"/>
          </a:p>
          <a:p>
            <a:pPr algn="just"/>
            <a:endParaRPr lang="zh-TW" altLang="en-US" sz="2400" dirty="0"/>
          </a:p>
          <a:p>
            <a:pPr algn="just"/>
            <a:endParaRPr lang="zh-TW" altLang="en-US" sz="2400" dirty="0"/>
          </a:p>
          <a:p>
            <a:pPr algn="just"/>
            <a:endParaRPr lang="en-US" altLang="zh-TW" sz="2400" dirty="0"/>
          </a:p>
          <a:p>
            <a:pPr algn="just"/>
            <a:endParaRPr lang="en-US" altLang="zh-TW" sz="2400" dirty="0"/>
          </a:p>
          <a:p>
            <a:pPr algn="just"/>
            <a:r>
              <a:rPr lang="zh-TW" altLang="en-US" sz="2400" dirty="0"/>
              <a:t>增量備份：備份上次完整備份或增量備份後，內容有變更或新增的檔案</a:t>
            </a:r>
          </a:p>
        </p:txBody>
      </p:sp>
      <p:sp>
        <p:nvSpPr>
          <p:cNvPr id="440330" name="Line 10"/>
          <p:cNvSpPr>
            <a:spLocks noChangeShapeType="1"/>
          </p:cNvSpPr>
          <p:nvPr/>
        </p:nvSpPr>
        <p:spPr bwMode="auto">
          <a:xfrm>
            <a:off x="6241561" y="2674878"/>
            <a:ext cx="0" cy="1439863"/>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320515" name="Rectangle 2"/>
          <p:cNvSpPr>
            <a:spLocks noGrp="1" noChangeArrowheads="1"/>
          </p:cNvSpPr>
          <p:nvPr>
            <p:ph type="title"/>
          </p:nvPr>
        </p:nvSpPr>
        <p:spPr>
          <a:xfrm>
            <a:off x="1115616" y="117028"/>
            <a:ext cx="7458831" cy="935708"/>
          </a:xfrm>
        </p:spPr>
        <p:txBody>
          <a:bodyPr/>
          <a:lstStyle/>
          <a:p>
            <a:r>
              <a:rPr lang="zh-TW" altLang="en-US" dirty="0"/>
              <a:t>資料備份</a:t>
            </a:r>
            <a:r>
              <a:rPr lang="en-US" altLang="zh-TW" dirty="0"/>
              <a:t>-</a:t>
            </a:r>
            <a:r>
              <a:rPr lang="zh-TW" altLang="en-US" dirty="0"/>
              <a:t>方式</a:t>
            </a:r>
            <a:r>
              <a:rPr lang="en-US" altLang="zh-TW" dirty="0"/>
              <a:t>(2/4)</a:t>
            </a:r>
            <a:endParaRPr lang="zh-TW" altLang="en-US" dirty="0"/>
          </a:p>
        </p:txBody>
      </p:sp>
      <p:sp>
        <p:nvSpPr>
          <p:cNvPr id="440324" name="Line 4"/>
          <p:cNvSpPr>
            <a:spLocks noChangeShapeType="1"/>
          </p:cNvSpPr>
          <p:nvPr/>
        </p:nvSpPr>
        <p:spPr bwMode="auto">
          <a:xfrm>
            <a:off x="2906070" y="2708920"/>
            <a:ext cx="0" cy="13684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440325" name="Rectangle 5"/>
          <p:cNvSpPr>
            <a:spLocks noChangeArrowheads="1"/>
          </p:cNvSpPr>
          <p:nvPr/>
        </p:nvSpPr>
        <p:spPr bwMode="auto">
          <a:xfrm>
            <a:off x="2913336" y="3706784"/>
            <a:ext cx="2016125" cy="360362"/>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完整備份</a:t>
            </a:r>
          </a:p>
        </p:txBody>
      </p:sp>
      <p:sp>
        <p:nvSpPr>
          <p:cNvPr id="440327" name="Rectangle 7"/>
          <p:cNvSpPr>
            <a:spLocks noChangeArrowheads="1"/>
          </p:cNvSpPr>
          <p:nvPr/>
        </p:nvSpPr>
        <p:spPr bwMode="auto">
          <a:xfrm>
            <a:off x="4930180" y="3069109"/>
            <a:ext cx="1296987" cy="358775"/>
          </a:xfrm>
          <a:prstGeom prst="rect">
            <a:avLst/>
          </a:prstGeom>
          <a:solidFill>
            <a:srgbClr val="CCE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差異備份</a:t>
            </a:r>
          </a:p>
        </p:txBody>
      </p:sp>
      <p:sp>
        <p:nvSpPr>
          <p:cNvPr id="440329" name="Rectangle 9"/>
          <p:cNvSpPr>
            <a:spLocks noChangeArrowheads="1"/>
          </p:cNvSpPr>
          <p:nvPr/>
        </p:nvSpPr>
        <p:spPr bwMode="auto">
          <a:xfrm>
            <a:off x="4930180" y="3500909"/>
            <a:ext cx="2520950" cy="358775"/>
          </a:xfrm>
          <a:prstGeom prst="rect">
            <a:avLst/>
          </a:prstGeom>
          <a:solidFill>
            <a:srgbClr val="CCE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差異備份</a:t>
            </a:r>
          </a:p>
        </p:txBody>
      </p:sp>
      <p:sp>
        <p:nvSpPr>
          <p:cNvPr id="440331" name="Rectangle 11"/>
          <p:cNvSpPr>
            <a:spLocks noChangeArrowheads="1"/>
          </p:cNvSpPr>
          <p:nvPr/>
        </p:nvSpPr>
        <p:spPr bwMode="auto">
          <a:xfrm>
            <a:off x="4944574" y="4350842"/>
            <a:ext cx="1296987" cy="358775"/>
          </a:xfrm>
          <a:prstGeom prst="rect">
            <a:avLst/>
          </a:prstGeom>
          <a:solidFill>
            <a:srgbClr val="FFC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增量備份</a:t>
            </a:r>
          </a:p>
        </p:txBody>
      </p:sp>
      <p:sp>
        <p:nvSpPr>
          <p:cNvPr id="440332" name="Rectangle 12"/>
          <p:cNvSpPr>
            <a:spLocks noChangeArrowheads="1"/>
          </p:cNvSpPr>
          <p:nvPr/>
        </p:nvSpPr>
        <p:spPr bwMode="auto">
          <a:xfrm>
            <a:off x="6241561" y="4782642"/>
            <a:ext cx="1296988" cy="358775"/>
          </a:xfrm>
          <a:prstGeom prst="rect">
            <a:avLst/>
          </a:prstGeom>
          <a:solidFill>
            <a:srgbClr val="FFC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增量備份</a:t>
            </a:r>
          </a:p>
        </p:txBody>
      </p:sp>
      <p:sp>
        <p:nvSpPr>
          <p:cNvPr id="440333" name="Text Box 13"/>
          <p:cNvSpPr txBox="1">
            <a:spLocks noChangeArrowheads="1"/>
          </p:cNvSpPr>
          <p:nvPr/>
        </p:nvSpPr>
        <p:spPr bwMode="auto">
          <a:xfrm>
            <a:off x="1677459" y="2708920"/>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dirty="0">
                <a:latin typeface="+mn-ea"/>
                <a:ea typeface="+mn-ea"/>
              </a:rPr>
              <a:t>時間一</a:t>
            </a:r>
          </a:p>
        </p:txBody>
      </p:sp>
      <p:sp>
        <p:nvSpPr>
          <p:cNvPr id="440334" name="Text Box 14"/>
          <p:cNvSpPr txBox="1">
            <a:spLocks noChangeArrowheads="1"/>
          </p:cNvSpPr>
          <p:nvPr/>
        </p:nvSpPr>
        <p:spPr bwMode="auto">
          <a:xfrm>
            <a:off x="1691680" y="2997672"/>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dirty="0">
                <a:latin typeface="+mn-ea"/>
                <a:ea typeface="+mn-ea"/>
              </a:rPr>
              <a:t>時間二</a:t>
            </a:r>
          </a:p>
        </p:txBody>
      </p:sp>
      <p:sp>
        <p:nvSpPr>
          <p:cNvPr id="440335" name="Rectangle 15"/>
          <p:cNvSpPr>
            <a:spLocks noChangeArrowheads="1"/>
          </p:cNvSpPr>
          <p:nvPr/>
        </p:nvSpPr>
        <p:spPr bwMode="auto">
          <a:xfrm>
            <a:off x="2900737" y="2636912"/>
            <a:ext cx="2016125" cy="360363"/>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dirty="0">
                <a:latin typeface="+mn-ea"/>
                <a:ea typeface="+mn-ea"/>
              </a:rPr>
              <a:t>完整備份</a:t>
            </a:r>
          </a:p>
        </p:txBody>
      </p:sp>
      <p:sp>
        <p:nvSpPr>
          <p:cNvPr id="440336" name="Text Box 16"/>
          <p:cNvSpPr txBox="1">
            <a:spLocks noChangeArrowheads="1"/>
          </p:cNvSpPr>
          <p:nvPr/>
        </p:nvSpPr>
        <p:spPr bwMode="auto">
          <a:xfrm>
            <a:off x="1691680" y="3429472"/>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dirty="0">
                <a:latin typeface="+mn-ea"/>
                <a:ea typeface="+mn-ea"/>
              </a:rPr>
              <a:t>時間三</a:t>
            </a:r>
          </a:p>
        </p:txBody>
      </p:sp>
      <p:sp>
        <p:nvSpPr>
          <p:cNvPr id="440337" name="Line 17"/>
          <p:cNvSpPr>
            <a:spLocks noChangeShapeType="1"/>
          </p:cNvSpPr>
          <p:nvPr/>
        </p:nvSpPr>
        <p:spPr bwMode="auto">
          <a:xfrm>
            <a:off x="2906070" y="3917454"/>
            <a:ext cx="0" cy="13684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440338" name="Line 18"/>
          <p:cNvSpPr>
            <a:spLocks noChangeShapeType="1"/>
          </p:cNvSpPr>
          <p:nvPr/>
        </p:nvSpPr>
        <p:spPr bwMode="auto">
          <a:xfrm>
            <a:off x="4931259" y="3917454"/>
            <a:ext cx="0" cy="13684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440339" name="Line 19"/>
          <p:cNvSpPr>
            <a:spLocks noChangeShapeType="1"/>
          </p:cNvSpPr>
          <p:nvPr/>
        </p:nvSpPr>
        <p:spPr bwMode="auto">
          <a:xfrm>
            <a:off x="6241561" y="3935427"/>
            <a:ext cx="0" cy="13684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440340" name="Text Box 20"/>
          <p:cNvSpPr txBox="1">
            <a:spLocks noChangeArrowheads="1"/>
          </p:cNvSpPr>
          <p:nvPr/>
        </p:nvSpPr>
        <p:spPr bwMode="auto">
          <a:xfrm>
            <a:off x="1706074" y="3988892"/>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a:latin typeface="+mn-ea"/>
                <a:ea typeface="+mn-ea"/>
              </a:rPr>
              <a:t>時間一</a:t>
            </a:r>
          </a:p>
        </p:txBody>
      </p:sp>
      <p:sp>
        <p:nvSpPr>
          <p:cNvPr id="440341" name="Text Box 21"/>
          <p:cNvSpPr txBox="1">
            <a:spLocks noChangeArrowheads="1"/>
          </p:cNvSpPr>
          <p:nvPr/>
        </p:nvSpPr>
        <p:spPr bwMode="auto">
          <a:xfrm>
            <a:off x="1706074" y="4349254"/>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a:latin typeface="+mn-ea"/>
                <a:ea typeface="+mn-ea"/>
              </a:rPr>
              <a:t>時間二</a:t>
            </a:r>
          </a:p>
        </p:txBody>
      </p:sp>
      <p:sp>
        <p:nvSpPr>
          <p:cNvPr id="440342" name="Text Box 22"/>
          <p:cNvSpPr txBox="1">
            <a:spLocks noChangeArrowheads="1"/>
          </p:cNvSpPr>
          <p:nvPr/>
        </p:nvSpPr>
        <p:spPr bwMode="auto">
          <a:xfrm>
            <a:off x="1706074" y="4781054"/>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a:latin typeface="+mn-ea"/>
                <a:ea typeface="+mn-ea"/>
              </a:rPr>
              <a:t>時間三</a:t>
            </a:r>
          </a:p>
        </p:txBody>
      </p:sp>
      <p:sp>
        <p:nvSpPr>
          <p:cNvPr id="440326" name="Line 6"/>
          <p:cNvSpPr>
            <a:spLocks noChangeShapeType="1"/>
          </p:cNvSpPr>
          <p:nvPr/>
        </p:nvSpPr>
        <p:spPr bwMode="auto">
          <a:xfrm>
            <a:off x="4917546" y="2637309"/>
            <a:ext cx="0" cy="1439863"/>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Tree>
    <p:extLst>
      <p:ext uri="{BB962C8B-B14F-4D97-AF65-F5344CB8AC3E}">
        <p14:creationId xmlns:p14="http://schemas.microsoft.com/office/powerpoint/2010/main" val="25655288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59" name="Line 15"/>
          <p:cNvSpPr>
            <a:spLocks noChangeShapeType="1"/>
          </p:cNvSpPr>
          <p:nvPr/>
        </p:nvSpPr>
        <p:spPr bwMode="auto">
          <a:xfrm>
            <a:off x="7956550" y="3431629"/>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441358" name="Line 14"/>
          <p:cNvSpPr>
            <a:spLocks noChangeShapeType="1"/>
          </p:cNvSpPr>
          <p:nvPr/>
        </p:nvSpPr>
        <p:spPr bwMode="auto">
          <a:xfrm>
            <a:off x="6804025" y="3431629"/>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322564" name="Rectangle 2"/>
          <p:cNvSpPr>
            <a:spLocks noGrp="1" noChangeArrowheads="1"/>
          </p:cNvSpPr>
          <p:nvPr>
            <p:ph type="title"/>
          </p:nvPr>
        </p:nvSpPr>
        <p:spPr>
          <a:xfrm>
            <a:off x="1115616" y="117028"/>
            <a:ext cx="7458831" cy="935708"/>
          </a:xfrm>
        </p:spPr>
        <p:txBody>
          <a:bodyPr/>
          <a:lstStyle/>
          <a:p>
            <a:r>
              <a:rPr lang="zh-TW" altLang="en-US" dirty="0"/>
              <a:t>資料備份</a:t>
            </a:r>
            <a:r>
              <a:rPr lang="en-US" altLang="zh-TW" dirty="0"/>
              <a:t>-</a:t>
            </a:r>
            <a:r>
              <a:rPr lang="zh-TW" altLang="en-US" dirty="0"/>
              <a:t>方式</a:t>
            </a:r>
            <a:r>
              <a:rPr lang="en-US" altLang="zh-TW" dirty="0"/>
              <a:t>(3/4)</a:t>
            </a:r>
          </a:p>
        </p:txBody>
      </p:sp>
      <p:sp>
        <p:nvSpPr>
          <p:cNvPr id="322565" name="Rectangle 3"/>
          <p:cNvSpPr>
            <a:spLocks noGrp="1" noChangeArrowheads="1"/>
          </p:cNvSpPr>
          <p:nvPr>
            <p:ph type="body" idx="1"/>
          </p:nvPr>
        </p:nvSpPr>
        <p:spPr>
          <a:xfrm>
            <a:off x="590872" y="1052513"/>
            <a:ext cx="8229600" cy="3097212"/>
          </a:xfrm>
        </p:spPr>
        <p:txBody>
          <a:bodyPr/>
          <a:lstStyle/>
          <a:p>
            <a:pPr algn="just"/>
            <a:r>
              <a:rPr lang="zh-TW" altLang="en-US" dirty="0"/>
              <a:t>完整備份與差異備份</a:t>
            </a:r>
          </a:p>
          <a:p>
            <a:pPr lvl="1" algn="just"/>
            <a:r>
              <a:rPr kumimoji="0" lang="zh-TW" altLang="en-US" dirty="0"/>
              <a:t>星期一進行完整備份，星期二至星期五進行差異備份，假設星期五時資料毀損，需要復原星期一的完整備份與星期四的差異備份</a:t>
            </a:r>
          </a:p>
        </p:txBody>
      </p:sp>
      <p:sp>
        <p:nvSpPr>
          <p:cNvPr id="441348" name="Line 4"/>
          <p:cNvSpPr>
            <a:spLocks noChangeShapeType="1"/>
          </p:cNvSpPr>
          <p:nvPr/>
        </p:nvSpPr>
        <p:spPr bwMode="auto">
          <a:xfrm>
            <a:off x="5580063" y="3428454"/>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441349" name="Line 5"/>
          <p:cNvSpPr>
            <a:spLocks noChangeShapeType="1"/>
          </p:cNvSpPr>
          <p:nvPr/>
        </p:nvSpPr>
        <p:spPr bwMode="auto">
          <a:xfrm>
            <a:off x="2266950" y="3501479"/>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441350" name="Rectangle 6"/>
          <p:cNvSpPr>
            <a:spLocks noChangeArrowheads="1"/>
          </p:cNvSpPr>
          <p:nvPr/>
        </p:nvSpPr>
        <p:spPr bwMode="auto">
          <a:xfrm>
            <a:off x="2266950" y="3647529"/>
            <a:ext cx="2016125" cy="360363"/>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dirty="0">
                <a:latin typeface="微軟正黑體" panose="020B0604030504040204" pitchFamily="34" charset="-120"/>
                <a:ea typeface="微軟正黑體" panose="020B0604030504040204" pitchFamily="34" charset="-120"/>
              </a:rPr>
              <a:t>完整備份</a:t>
            </a:r>
          </a:p>
        </p:txBody>
      </p:sp>
      <p:sp>
        <p:nvSpPr>
          <p:cNvPr id="441351" name="Line 7"/>
          <p:cNvSpPr>
            <a:spLocks noChangeShapeType="1"/>
          </p:cNvSpPr>
          <p:nvPr/>
        </p:nvSpPr>
        <p:spPr bwMode="auto">
          <a:xfrm>
            <a:off x="4283075" y="3501479"/>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441352" name="Rectangle 8"/>
          <p:cNvSpPr>
            <a:spLocks noChangeArrowheads="1"/>
          </p:cNvSpPr>
          <p:nvPr/>
        </p:nvSpPr>
        <p:spPr bwMode="auto">
          <a:xfrm>
            <a:off x="4283075" y="4152354"/>
            <a:ext cx="1296988" cy="358775"/>
          </a:xfrm>
          <a:prstGeom prst="rect">
            <a:avLst/>
          </a:prstGeom>
          <a:solidFill>
            <a:srgbClr val="CCE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dirty="0">
                <a:latin typeface="+mn-ea"/>
                <a:ea typeface="+mn-ea"/>
              </a:rPr>
              <a:t>差異備份</a:t>
            </a:r>
          </a:p>
        </p:txBody>
      </p:sp>
      <p:sp>
        <p:nvSpPr>
          <p:cNvPr id="441353" name="Rectangle 9"/>
          <p:cNvSpPr>
            <a:spLocks noChangeArrowheads="1"/>
          </p:cNvSpPr>
          <p:nvPr/>
        </p:nvSpPr>
        <p:spPr bwMode="auto">
          <a:xfrm>
            <a:off x="4283075" y="4584154"/>
            <a:ext cx="2520950" cy="358775"/>
          </a:xfrm>
          <a:prstGeom prst="rect">
            <a:avLst/>
          </a:prstGeom>
          <a:solidFill>
            <a:srgbClr val="CCE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差異備份</a:t>
            </a:r>
          </a:p>
        </p:txBody>
      </p:sp>
      <p:sp>
        <p:nvSpPr>
          <p:cNvPr id="441356" name="Rectangle 12"/>
          <p:cNvSpPr>
            <a:spLocks noChangeArrowheads="1"/>
          </p:cNvSpPr>
          <p:nvPr/>
        </p:nvSpPr>
        <p:spPr bwMode="auto">
          <a:xfrm>
            <a:off x="4284663" y="5015954"/>
            <a:ext cx="3671887" cy="358775"/>
          </a:xfrm>
          <a:prstGeom prst="rect">
            <a:avLst/>
          </a:prstGeom>
          <a:solidFill>
            <a:srgbClr val="CCE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差異備份</a:t>
            </a:r>
          </a:p>
        </p:txBody>
      </p:sp>
      <p:sp>
        <p:nvSpPr>
          <p:cNvPr id="441360" name="Text Box 16"/>
          <p:cNvSpPr txBox="1">
            <a:spLocks noChangeArrowheads="1"/>
          </p:cNvSpPr>
          <p:nvPr/>
        </p:nvSpPr>
        <p:spPr bwMode="auto">
          <a:xfrm>
            <a:off x="1258888" y="3647529"/>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a:latin typeface="+mn-ea"/>
                <a:ea typeface="+mn-ea"/>
              </a:rPr>
              <a:t>星期一</a:t>
            </a:r>
          </a:p>
        </p:txBody>
      </p:sp>
      <p:sp>
        <p:nvSpPr>
          <p:cNvPr id="441361" name="Text Box 17"/>
          <p:cNvSpPr txBox="1">
            <a:spLocks noChangeArrowheads="1"/>
          </p:cNvSpPr>
          <p:nvPr/>
        </p:nvSpPr>
        <p:spPr bwMode="auto">
          <a:xfrm>
            <a:off x="1258888" y="4079329"/>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dirty="0">
                <a:latin typeface="+mn-ea"/>
                <a:ea typeface="+mn-ea"/>
              </a:rPr>
              <a:t>星期二</a:t>
            </a:r>
          </a:p>
        </p:txBody>
      </p:sp>
      <p:sp>
        <p:nvSpPr>
          <p:cNvPr id="441362" name="Text Box 18"/>
          <p:cNvSpPr txBox="1">
            <a:spLocks noChangeArrowheads="1"/>
          </p:cNvSpPr>
          <p:nvPr/>
        </p:nvSpPr>
        <p:spPr bwMode="auto">
          <a:xfrm>
            <a:off x="1258888" y="4511129"/>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a:latin typeface="+mn-ea"/>
                <a:ea typeface="+mn-ea"/>
              </a:rPr>
              <a:t>星期三</a:t>
            </a:r>
          </a:p>
        </p:txBody>
      </p:sp>
      <p:sp>
        <p:nvSpPr>
          <p:cNvPr id="441363" name="Text Box 19"/>
          <p:cNvSpPr txBox="1">
            <a:spLocks noChangeArrowheads="1"/>
          </p:cNvSpPr>
          <p:nvPr/>
        </p:nvSpPr>
        <p:spPr bwMode="auto">
          <a:xfrm>
            <a:off x="1258888" y="4944517"/>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a:latin typeface="+mn-ea"/>
                <a:ea typeface="+mn-ea"/>
              </a:rPr>
              <a:t>星期四</a:t>
            </a:r>
          </a:p>
        </p:txBody>
      </p:sp>
      <p:sp>
        <p:nvSpPr>
          <p:cNvPr id="441365" name="Rectangle 21"/>
          <p:cNvSpPr>
            <a:spLocks noChangeArrowheads="1"/>
          </p:cNvSpPr>
          <p:nvPr/>
        </p:nvSpPr>
        <p:spPr bwMode="auto">
          <a:xfrm>
            <a:off x="2266950" y="3647529"/>
            <a:ext cx="2017713" cy="360363"/>
          </a:xfrm>
          <a:prstGeom prst="rect">
            <a:avLst/>
          </a:prstGeom>
          <a:noFill/>
          <a:ln w="38100" algn="ctr">
            <a:solidFill>
              <a:srgbClr val="FF3300"/>
            </a:solidFill>
            <a:miter lim="800000"/>
            <a:headEnd/>
            <a:tailEnd/>
          </a:ln>
          <a:effectLst>
            <a:prstShdw prst="shdw18" dist="17961" dir="13500000">
              <a:srgbClr val="FF3300">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Lst>
        </p:spPr>
        <p:txBody>
          <a:bodyPr wrap="none" anchor="ctr"/>
          <a:lstStyle/>
          <a:p>
            <a:pPr>
              <a:defRPr/>
            </a:pPr>
            <a:endParaRPr lang="zh-TW" altLang="en-US">
              <a:latin typeface="+mn-ea"/>
              <a:ea typeface="+mn-ea"/>
            </a:endParaRPr>
          </a:p>
        </p:txBody>
      </p:sp>
      <p:sp>
        <p:nvSpPr>
          <p:cNvPr id="441366" name="Rectangle 22"/>
          <p:cNvSpPr>
            <a:spLocks noChangeArrowheads="1"/>
          </p:cNvSpPr>
          <p:nvPr/>
        </p:nvSpPr>
        <p:spPr bwMode="auto">
          <a:xfrm>
            <a:off x="4284663" y="5015954"/>
            <a:ext cx="3671887" cy="360363"/>
          </a:xfrm>
          <a:prstGeom prst="rect">
            <a:avLst/>
          </a:prstGeom>
          <a:noFill/>
          <a:ln w="38100" algn="ctr">
            <a:solidFill>
              <a:srgbClr val="FF3300"/>
            </a:solidFill>
            <a:miter lim="800000"/>
            <a:headEnd/>
            <a:tailEnd/>
          </a:ln>
          <a:effectLst>
            <a:prstShdw prst="shdw18" dist="17961" dir="13500000">
              <a:srgbClr val="FF3300">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Lst>
        </p:spPr>
        <p:txBody>
          <a:bodyPr wrap="none" anchor="ctr"/>
          <a:lstStyle/>
          <a:p>
            <a:pPr>
              <a:defRPr/>
            </a:pPr>
            <a:endParaRPr lang="zh-TW" altLang="en-US"/>
          </a:p>
        </p:txBody>
      </p:sp>
    </p:spTree>
    <p:extLst>
      <p:ext uri="{BB962C8B-B14F-4D97-AF65-F5344CB8AC3E}">
        <p14:creationId xmlns:p14="http://schemas.microsoft.com/office/powerpoint/2010/main" val="35459429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1115616" y="117028"/>
            <a:ext cx="7458831" cy="935708"/>
          </a:xfrm>
        </p:spPr>
        <p:txBody>
          <a:bodyPr/>
          <a:lstStyle/>
          <a:p>
            <a:r>
              <a:rPr lang="zh-TW" altLang="en-US" dirty="0"/>
              <a:t>資料備份</a:t>
            </a:r>
            <a:r>
              <a:rPr lang="en-US" altLang="zh-TW" dirty="0"/>
              <a:t>-</a:t>
            </a:r>
            <a:r>
              <a:rPr lang="zh-TW" altLang="en-US" dirty="0"/>
              <a:t>方式</a:t>
            </a:r>
            <a:r>
              <a:rPr lang="en-US" altLang="zh-TW" dirty="0"/>
              <a:t>(4/4)</a:t>
            </a:r>
            <a:endParaRPr lang="zh-TW" altLang="en-US" dirty="0"/>
          </a:p>
        </p:txBody>
      </p:sp>
      <p:sp>
        <p:nvSpPr>
          <p:cNvPr id="324611" name="Rectangle 3"/>
          <p:cNvSpPr>
            <a:spLocks noGrp="1" noChangeArrowheads="1"/>
          </p:cNvSpPr>
          <p:nvPr>
            <p:ph type="body" idx="1"/>
          </p:nvPr>
        </p:nvSpPr>
        <p:spPr>
          <a:xfrm>
            <a:off x="600869" y="1052736"/>
            <a:ext cx="8229600" cy="4358482"/>
          </a:xfrm>
        </p:spPr>
        <p:txBody>
          <a:bodyPr/>
          <a:lstStyle/>
          <a:p>
            <a:r>
              <a:rPr lang="zh-TW" altLang="en-US" dirty="0"/>
              <a:t>完整備份與增量備份</a:t>
            </a:r>
          </a:p>
          <a:p>
            <a:pPr lvl="1"/>
            <a:r>
              <a:rPr kumimoji="0" lang="zh-TW" altLang="en-US" dirty="0"/>
              <a:t>星期一進行完整備份，星期二至星期五進行增量備份，假設星期五時資料毀損，需要復原星期一的完整備份與從星期二至星期四的所有增量備份</a:t>
            </a:r>
          </a:p>
        </p:txBody>
      </p:sp>
      <p:sp>
        <p:nvSpPr>
          <p:cNvPr id="549892" name="Line 4"/>
          <p:cNvSpPr>
            <a:spLocks noChangeShapeType="1"/>
          </p:cNvSpPr>
          <p:nvPr/>
        </p:nvSpPr>
        <p:spPr bwMode="auto">
          <a:xfrm>
            <a:off x="7740650" y="3287613"/>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549893" name="Line 5"/>
          <p:cNvSpPr>
            <a:spLocks noChangeShapeType="1"/>
          </p:cNvSpPr>
          <p:nvPr/>
        </p:nvSpPr>
        <p:spPr bwMode="auto">
          <a:xfrm>
            <a:off x="6588125" y="3287613"/>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549894" name="Line 6"/>
          <p:cNvSpPr>
            <a:spLocks noChangeShapeType="1"/>
          </p:cNvSpPr>
          <p:nvPr/>
        </p:nvSpPr>
        <p:spPr bwMode="auto">
          <a:xfrm>
            <a:off x="5364163" y="3284438"/>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549895" name="Line 7"/>
          <p:cNvSpPr>
            <a:spLocks noChangeShapeType="1"/>
          </p:cNvSpPr>
          <p:nvPr/>
        </p:nvSpPr>
        <p:spPr bwMode="auto">
          <a:xfrm>
            <a:off x="2051050" y="3357463"/>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549896" name="Rectangle 8"/>
          <p:cNvSpPr>
            <a:spLocks noChangeArrowheads="1"/>
          </p:cNvSpPr>
          <p:nvPr/>
        </p:nvSpPr>
        <p:spPr bwMode="auto">
          <a:xfrm>
            <a:off x="2051050" y="3503513"/>
            <a:ext cx="2016125" cy="360363"/>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完整備份</a:t>
            </a:r>
          </a:p>
        </p:txBody>
      </p:sp>
      <p:sp>
        <p:nvSpPr>
          <p:cNvPr id="549897" name="Line 9"/>
          <p:cNvSpPr>
            <a:spLocks noChangeShapeType="1"/>
          </p:cNvSpPr>
          <p:nvPr/>
        </p:nvSpPr>
        <p:spPr bwMode="auto">
          <a:xfrm>
            <a:off x="4067175" y="3357463"/>
            <a:ext cx="0" cy="2663825"/>
          </a:xfrm>
          <a:prstGeom prst="line">
            <a:avLst/>
          </a:prstGeom>
          <a:noFill/>
          <a:ln w="9525">
            <a:solidFill>
              <a:schemeClr val="tx1"/>
            </a:solidFill>
            <a:round/>
            <a:headEnd/>
            <a:tailEnd/>
          </a:ln>
          <a:effectLst>
            <a:prstShdw prst="shdw18" dist="17961" dir="13500000">
              <a:schemeClr val="tx1">
                <a:gamma/>
                <a:shade val="60000"/>
                <a:invGamma/>
                <a:alpha val="50000"/>
              </a:schemeClr>
            </a:prstShdw>
          </a:effectLst>
          <a:extLst>
            <a:ext uri="{909E8E84-426E-40DD-AFC4-6F175D3DCCD1}">
              <a14:hiddenFill xmlns:a14="http://schemas.microsoft.com/office/drawing/2010/main">
                <a:noFill/>
              </a14:hiddenFill>
            </a:ext>
          </a:extLst>
        </p:spPr>
        <p:txBody>
          <a:bodyPr anchor="ctr"/>
          <a:lstStyle/>
          <a:p>
            <a:pPr>
              <a:defRPr/>
            </a:pPr>
            <a:endParaRPr lang="zh-TW" altLang="en-US"/>
          </a:p>
        </p:txBody>
      </p:sp>
      <p:sp>
        <p:nvSpPr>
          <p:cNvPr id="549898" name="Rectangle 10"/>
          <p:cNvSpPr>
            <a:spLocks noChangeArrowheads="1"/>
          </p:cNvSpPr>
          <p:nvPr/>
        </p:nvSpPr>
        <p:spPr bwMode="auto">
          <a:xfrm>
            <a:off x="4067175" y="4008338"/>
            <a:ext cx="1296988" cy="358775"/>
          </a:xfrm>
          <a:prstGeom prst="rect">
            <a:avLst/>
          </a:prstGeom>
          <a:solidFill>
            <a:srgbClr val="CCE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增量備份</a:t>
            </a:r>
          </a:p>
        </p:txBody>
      </p:sp>
      <p:sp>
        <p:nvSpPr>
          <p:cNvPr id="549899" name="Rectangle 11"/>
          <p:cNvSpPr>
            <a:spLocks noChangeArrowheads="1"/>
          </p:cNvSpPr>
          <p:nvPr/>
        </p:nvSpPr>
        <p:spPr bwMode="auto">
          <a:xfrm>
            <a:off x="5364163" y="4440138"/>
            <a:ext cx="1225550" cy="358775"/>
          </a:xfrm>
          <a:prstGeom prst="rect">
            <a:avLst/>
          </a:prstGeom>
          <a:solidFill>
            <a:srgbClr val="CCE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增量備份</a:t>
            </a:r>
          </a:p>
        </p:txBody>
      </p:sp>
      <p:sp>
        <p:nvSpPr>
          <p:cNvPr id="549900" name="Rectangle 12"/>
          <p:cNvSpPr>
            <a:spLocks noChangeArrowheads="1"/>
          </p:cNvSpPr>
          <p:nvPr/>
        </p:nvSpPr>
        <p:spPr bwMode="auto">
          <a:xfrm>
            <a:off x="6588125" y="4871938"/>
            <a:ext cx="1152525" cy="358775"/>
          </a:xfrm>
          <a:prstGeom prst="rect">
            <a:avLst/>
          </a:prstGeom>
          <a:solidFill>
            <a:srgbClr val="CCE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defRPr/>
            </a:pPr>
            <a:r>
              <a:rPr lang="zh-TW" altLang="en-US" sz="2000" b="0">
                <a:latin typeface="+mn-ea"/>
                <a:ea typeface="+mn-ea"/>
              </a:rPr>
              <a:t>增量備份</a:t>
            </a:r>
          </a:p>
        </p:txBody>
      </p:sp>
      <p:sp>
        <p:nvSpPr>
          <p:cNvPr id="549901" name="Text Box 13"/>
          <p:cNvSpPr txBox="1">
            <a:spLocks noChangeArrowheads="1"/>
          </p:cNvSpPr>
          <p:nvPr/>
        </p:nvSpPr>
        <p:spPr bwMode="auto">
          <a:xfrm>
            <a:off x="1042988" y="3503513"/>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dirty="0">
                <a:latin typeface="+mn-ea"/>
                <a:ea typeface="+mn-ea"/>
              </a:rPr>
              <a:t>星期一</a:t>
            </a:r>
          </a:p>
        </p:txBody>
      </p:sp>
      <p:sp>
        <p:nvSpPr>
          <p:cNvPr id="549902" name="Text Box 14"/>
          <p:cNvSpPr txBox="1">
            <a:spLocks noChangeArrowheads="1"/>
          </p:cNvSpPr>
          <p:nvPr/>
        </p:nvSpPr>
        <p:spPr bwMode="auto">
          <a:xfrm>
            <a:off x="1042988" y="3935313"/>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dirty="0">
                <a:latin typeface="+mn-ea"/>
                <a:ea typeface="+mn-ea"/>
              </a:rPr>
              <a:t>星期二</a:t>
            </a:r>
          </a:p>
        </p:txBody>
      </p:sp>
      <p:sp>
        <p:nvSpPr>
          <p:cNvPr id="549903" name="Text Box 15"/>
          <p:cNvSpPr txBox="1">
            <a:spLocks noChangeArrowheads="1"/>
          </p:cNvSpPr>
          <p:nvPr/>
        </p:nvSpPr>
        <p:spPr bwMode="auto">
          <a:xfrm>
            <a:off x="1042988" y="4367113"/>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a:latin typeface="+mn-ea"/>
                <a:ea typeface="+mn-ea"/>
              </a:rPr>
              <a:t>星期三</a:t>
            </a:r>
          </a:p>
        </p:txBody>
      </p:sp>
      <p:sp>
        <p:nvSpPr>
          <p:cNvPr id="549904" name="Text Box 16"/>
          <p:cNvSpPr txBox="1">
            <a:spLocks noChangeArrowheads="1"/>
          </p:cNvSpPr>
          <p:nvPr/>
        </p:nvSpPr>
        <p:spPr bwMode="auto">
          <a:xfrm>
            <a:off x="1042988" y="4800501"/>
            <a:ext cx="946150" cy="39687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TW" altLang="en-US" sz="2000" b="0">
                <a:latin typeface="+mn-ea"/>
                <a:ea typeface="+mn-ea"/>
              </a:rPr>
              <a:t>星期四</a:t>
            </a:r>
          </a:p>
        </p:txBody>
      </p:sp>
      <p:sp>
        <p:nvSpPr>
          <p:cNvPr id="549905" name="Rectangle 17"/>
          <p:cNvSpPr>
            <a:spLocks noChangeArrowheads="1"/>
          </p:cNvSpPr>
          <p:nvPr/>
        </p:nvSpPr>
        <p:spPr bwMode="auto">
          <a:xfrm>
            <a:off x="2051050" y="3503513"/>
            <a:ext cx="2017713" cy="360363"/>
          </a:xfrm>
          <a:prstGeom prst="rect">
            <a:avLst/>
          </a:prstGeom>
          <a:noFill/>
          <a:ln w="38100" algn="ctr">
            <a:solidFill>
              <a:srgbClr val="FF3300"/>
            </a:solidFill>
            <a:miter lim="800000"/>
            <a:headEnd/>
            <a:tailEnd/>
          </a:ln>
          <a:effectLst>
            <a:prstShdw prst="shdw18" dist="17961" dir="13500000">
              <a:srgbClr val="FF3300">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Lst>
        </p:spPr>
        <p:txBody>
          <a:bodyPr wrap="none" anchor="ctr"/>
          <a:lstStyle/>
          <a:p>
            <a:pPr>
              <a:defRPr/>
            </a:pPr>
            <a:endParaRPr lang="zh-TW" altLang="en-US"/>
          </a:p>
        </p:txBody>
      </p:sp>
      <p:sp>
        <p:nvSpPr>
          <p:cNvPr id="549907" name="Rectangle 19"/>
          <p:cNvSpPr>
            <a:spLocks noChangeArrowheads="1"/>
          </p:cNvSpPr>
          <p:nvPr/>
        </p:nvSpPr>
        <p:spPr bwMode="auto">
          <a:xfrm>
            <a:off x="4068763" y="4008338"/>
            <a:ext cx="1295400" cy="360363"/>
          </a:xfrm>
          <a:prstGeom prst="rect">
            <a:avLst/>
          </a:prstGeom>
          <a:noFill/>
          <a:ln w="38100" algn="ctr">
            <a:solidFill>
              <a:srgbClr val="FF3300"/>
            </a:solidFill>
            <a:miter lim="800000"/>
            <a:headEnd/>
            <a:tailEnd/>
          </a:ln>
          <a:effectLst>
            <a:prstShdw prst="shdw18" dist="17961" dir="13500000">
              <a:srgbClr val="FF3300">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Lst>
        </p:spPr>
        <p:txBody>
          <a:bodyPr wrap="none" anchor="ctr"/>
          <a:lstStyle/>
          <a:p>
            <a:pPr>
              <a:defRPr/>
            </a:pPr>
            <a:endParaRPr lang="zh-TW" altLang="en-US"/>
          </a:p>
        </p:txBody>
      </p:sp>
      <p:sp>
        <p:nvSpPr>
          <p:cNvPr id="549908" name="Rectangle 20"/>
          <p:cNvSpPr>
            <a:spLocks noChangeArrowheads="1"/>
          </p:cNvSpPr>
          <p:nvPr/>
        </p:nvSpPr>
        <p:spPr bwMode="auto">
          <a:xfrm>
            <a:off x="5364163" y="4440138"/>
            <a:ext cx="1223962" cy="360363"/>
          </a:xfrm>
          <a:prstGeom prst="rect">
            <a:avLst/>
          </a:prstGeom>
          <a:noFill/>
          <a:ln w="38100" algn="ctr">
            <a:solidFill>
              <a:srgbClr val="FF3300"/>
            </a:solidFill>
            <a:miter lim="800000"/>
            <a:headEnd/>
            <a:tailEnd/>
          </a:ln>
          <a:effectLst>
            <a:prstShdw prst="shdw18" dist="17961" dir="13500000">
              <a:srgbClr val="FF3300">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Lst>
        </p:spPr>
        <p:txBody>
          <a:bodyPr wrap="none" anchor="ctr"/>
          <a:lstStyle/>
          <a:p>
            <a:pPr>
              <a:defRPr/>
            </a:pPr>
            <a:endParaRPr lang="zh-TW" altLang="en-US"/>
          </a:p>
        </p:txBody>
      </p:sp>
      <p:sp>
        <p:nvSpPr>
          <p:cNvPr id="549909" name="Rectangle 21"/>
          <p:cNvSpPr>
            <a:spLocks noChangeArrowheads="1"/>
          </p:cNvSpPr>
          <p:nvPr/>
        </p:nvSpPr>
        <p:spPr bwMode="auto">
          <a:xfrm>
            <a:off x="6588125" y="4871938"/>
            <a:ext cx="1152525" cy="360363"/>
          </a:xfrm>
          <a:prstGeom prst="rect">
            <a:avLst/>
          </a:prstGeom>
          <a:noFill/>
          <a:ln w="38100" algn="ctr">
            <a:solidFill>
              <a:srgbClr val="FF3300"/>
            </a:solidFill>
            <a:miter lim="800000"/>
            <a:headEnd/>
            <a:tailEnd/>
          </a:ln>
          <a:effectLst>
            <a:prstShdw prst="shdw18" dist="17961" dir="13500000">
              <a:srgbClr val="FF3300">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Lst>
        </p:spPr>
        <p:txBody>
          <a:bodyPr wrap="none" anchor="ctr"/>
          <a:lstStyle/>
          <a:p>
            <a:pPr>
              <a:defRPr/>
            </a:pPr>
            <a:endParaRPr lang="zh-TW" altLang="en-US"/>
          </a:p>
        </p:txBody>
      </p:sp>
    </p:spTree>
    <p:extLst>
      <p:ext uri="{BB962C8B-B14F-4D97-AF65-F5344CB8AC3E}">
        <p14:creationId xmlns:p14="http://schemas.microsoft.com/office/powerpoint/2010/main" val="454835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xfrm>
            <a:off x="1115616" y="117028"/>
            <a:ext cx="7458831" cy="935708"/>
          </a:xfrm>
        </p:spPr>
        <p:txBody>
          <a:bodyPr/>
          <a:lstStyle/>
          <a:p>
            <a:r>
              <a:rPr lang="zh-TW" altLang="en-US" dirty="0"/>
              <a:t>資料備份</a:t>
            </a:r>
            <a:r>
              <a:rPr lang="en-US" altLang="zh-TW" dirty="0"/>
              <a:t>-</a:t>
            </a:r>
            <a:r>
              <a:rPr lang="zh-TW" altLang="en-US" dirty="0"/>
              <a:t>模式</a:t>
            </a:r>
            <a:r>
              <a:rPr lang="en-US" altLang="zh-TW" dirty="0"/>
              <a:t>(1/2)</a:t>
            </a:r>
          </a:p>
        </p:txBody>
      </p:sp>
      <p:sp>
        <p:nvSpPr>
          <p:cNvPr id="326659" name="Rectangle 3"/>
          <p:cNvSpPr>
            <a:spLocks noGrp="1" noChangeArrowheads="1"/>
          </p:cNvSpPr>
          <p:nvPr>
            <p:ph type="body" idx="1"/>
          </p:nvPr>
        </p:nvSpPr>
        <p:spPr>
          <a:xfrm>
            <a:off x="590872" y="1051842"/>
            <a:ext cx="8229600" cy="4897438"/>
          </a:xfrm>
        </p:spPr>
        <p:txBody>
          <a:bodyPr/>
          <a:lstStyle/>
          <a:p>
            <a:r>
              <a:rPr lang="zh-TW" altLang="en-US" dirty="0"/>
              <a:t>本地備份：將檔案儲存至備份媒體後，保存於原地點</a:t>
            </a:r>
          </a:p>
          <a:p>
            <a:pPr lvl="1"/>
            <a:r>
              <a:rPr lang="zh-TW" altLang="en-US" dirty="0"/>
              <a:t>如果使用的備份媒體存在於同一部電腦的硬碟中，雖然備份的程序最簡便，但是當電腦硬碟故障時，備份資料亦同時受損，則備份的效能無法發揮</a:t>
            </a:r>
          </a:p>
          <a:p>
            <a:pPr lvl="1"/>
            <a:r>
              <a:rPr lang="zh-TW" altLang="en-US" dirty="0"/>
              <a:t>又如備份媒體使用光碟片，但保存於同一機房中，雖然可以避免前例硬碟故障的問題，但若機房發生火警時，則備份資料亦可能同時毀損</a:t>
            </a:r>
          </a:p>
        </p:txBody>
      </p:sp>
      <p:pic>
        <p:nvPicPr>
          <p:cNvPr id="326660" name="Picture 4" descr="MC90025029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4581128"/>
            <a:ext cx="20923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55347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1115616" y="117028"/>
            <a:ext cx="7458831" cy="935708"/>
          </a:xfrm>
        </p:spPr>
        <p:txBody>
          <a:bodyPr/>
          <a:lstStyle/>
          <a:p>
            <a:r>
              <a:rPr lang="zh-TW" altLang="en-US" dirty="0"/>
              <a:t>資料備份</a:t>
            </a:r>
            <a:r>
              <a:rPr lang="en-US" altLang="zh-TW" dirty="0"/>
              <a:t>-(2/2)</a:t>
            </a:r>
            <a:endParaRPr lang="zh-TW" altLang="en-US" dirty="0"/>
          </a:p>
        </p:txBody>
      </p:sp>
      <p:sp>
        <p:nvSpPr>
          <p:cNvPr id="328707" name="Rectangle 3"/>
          <p:cNvSpPr>
            <a:spLocks noGrp="1" noChangeArrowheads="1"/>
          </p:cNvSpPr>
          <p:nvPr>
            <p:ph type="body" idx="1"/>
          </p:nvPr>
        </p:nvSpPr>
        <p:spPr>
          <a:xfrm>
            <a:off x="601538" y="1052736"/>
            <a:ext cx="8362950" cy="5073650"/>
          </a:xfrm>
        </p:spPr>
        <p:txBody>
          <a:bodyPr/>
          <a:lstStyle/>
          <a:p>
            <a:pPr algn="just"/>
            <a:r>
              <a:rPr lang="zh-TW" altLang="en-US" dirty="0"/>
              <a:t>異地備份：將檔案儲存至備份媒體後，保存於不同地點</a:t>
            </a:r>
          </a:p>
          <a:p>
            <a:pPr algn="just"/>
            <a:r>
              <a:rPr lang="zh-TW" altLang="en-US" dirty="0"/>
              <a:t>此模式的備份程序與成本較高，但可避免前例的安全問題</a:t>
            </a:r>
          </a:p>
          <a:p>
            <a:pPr algn="just"/>
            <a:r>
              <a:rPr kumimoji="0" lang="zh-TW" altLang="en-US" dirty="0"/>
              <a:t>應考慮地震帶、颱風、土石流等因素，規避同時受災可能性</a:t>
            </a:r>
            <a:endParaRPr kumimoji="0" lang="en-US" altLang="zh-TW" dirty="0"/>
          </a:p>
          <a:p>
            <a:pPr algn="just"/>
            <a:r>
              <a:rPr lang="zh-TW" altLang="en-US" dirty="0"/>
              <a:t>異地備份地點相距愈遠，其防護效果愈佳</a:t>
            </a:r>
          </a:p>
          <a:p>
            <a:pPr lvl="1" algn="just"/>
            <a:r>
              <a:rPr kumimoji="0" lang="zh-TW" altLang="en-US" dirty="0"/>
              <a:t>例如：當地震發生時，相距</a:t>
            </a:r>
            <a:r>
              <a:rPr kumimoji="0" lang="en-US" altLang="zh-TW" dirty="0"/>
              <a:t>10</a:t>
            </a:r>
            <a:r>
              <a:rPr kumimoji="0" lang="zh-TW" altLang="en-US" dirty="0"/>
              <a:t>公里內的距離可能遭受同樣程度的毀損，但相隔</a:t>
            </a:r>
            <a:r>
              <a:rPr kumimoji="0" lang="en-US" altLang="zh-TW" dirty="0"/>
              <a:t>100</a:t>
            </a:r>
            <a:r>
              <a:rPr kumimoji="0" lang="zh-TW" altLang="en-US" dirty="0"/>
              <a:t>公里的距離則其毀損程度可能就大不相同</a:t>
            </a:r>
            <a:endParaRPr kumimoji="0" lang="en-US" altLang="zh-TW" dirty="0"/>
          </a:p>
          <a:p>
            <a:pPr lvl="1" algn="just"/>
            <a:endParaRPr kumimoji="0" lang="zh-TW" altLang="en-US" dirty="0"/>
          </a:p>
          <a:p>
            <a:pPr algn="just"/>
            <a:endParaRPr lang="zh-TW" altLang="en-US" sz="3200" dirty="0"/>
          </a:p>
        </p:txBody>
      </p:sp>
    </p:spTree>
    <p:extLst>
      <p:ext uri="{BB962C8B-B14F-4D97-AF65-F5344CB8AC3E}">
        <p14:creationId xmlns:p14="http://schemas.microsoft.com/office/powerpoint/2010/main" val="41212728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115616" y="117028"/>
            <a:ext cx="7458831" cy="935708"/>
          </a:xfrm>
        </p:spPr>
        <p:txBody>
          <a:bodyPr/>
          <a:lstStyle/>
          <a:p>
            <a:r>
              <a:rPr lang="zh-TW" altLang="en-US" dirty="0"/>
              <a:t>資料備份</a:t>
            </a:r>
            <a:r>
              <a:rPr lang="en-US" altLang="zh-TW" dirty="0"/>
              <a:t>-</a:t>
            </a:r>
            <a:r>
              <a:rPr lang="zh-TW" altLang="en-US" dirty="0"/>
              <a:t>注意事項</a:t>
            </a:r>
            <a:endParaRPr lang="en-US" altLang="zh-TW" dirty="0"/>
          </a:p>
        </p:txBody>
      </p:sp>
      <p:sp>
        <p:nvSpPr>
          <p:cNvPr id="86019" name="Rectangle 3"/>
          <p:cNvSpPr>
            <a:spLocks noGrp="1" noChangeArrowheads="1"/>
          </p:cNvSpPr>
          <p:nvPr>
            <p:ph idx="1"/>
          </p:nvPr>
        </p:nvSpPr>
        <p:spPr>
          <a:xfrm>
            <a:off x="590872" y="1052736"/>
            <a:ext cx="8229600" cy="4897438"/>
          </a:xfrm>
        </p:spPr>
        <p:txBody>
          <a:bodyPr/>
          <a:lstStyle/>
          <a:p>
            <a:pPr algn="just"/>
            <a:r>
              <a:rPr lang="zh-TW" altLang="en-US" sz="2400" dirty="0"/>
              <a:t>備份的範圍應該事先評估，避免該備份的沒有備份</a:t>
            </a:r>
            <a:endParaRPr lang="en-US" altLang="zh-TW" sz="2400" dirty="0"/>
          </a:p>
          <a:p>
            <a:pPr algn="just"/>
            <a:r>
              <a:rPr lang="zh-TW" altLang="en-US" sz="2400" dirty="0"/>
              <a:t>備份媒體的問題</a:t>
            </a:r>
          </a:p>
          <a:p>
            <a:pPr lvl="1" algn="just"/>
            <a:r>
              <a:rPr lang="zh-TW" altLang="en-US" sz="2000" dirty="0"/>
              <a:t>資訊設備變化甚快，應定期檢驗備份媒體是否仍有合適的存取設備</a:t>
            </a:r>
          </a:p>
          <a:p>
            <a:pPr algn="just"/>
            <a:r>
              <a:rPr lang="zh-TW" altLang="en-US" sz="2400" dirty="0"/>
              <a:t>檔案格式的問題</a:t>
            </a:r>
          </a:p>
          <a:p>
            <a:pPr lvl="1" algn="just"/>
            <a:r>
              <a:rPr lang="zh-TW" altLang="en-US" sz="2000" dirty="0"/>
              <a:t>備份檔案的格式，可能因年代久遠而找不到相容的工具可以開啟。應定期檢查備份檔案，確認仍有合適的應用軟體或工具可開啟</a:t>
            </a:r>
          </a:p>
          <a:p>
            <a:r>
              <a:rPr lang="zh-TW" altLang="en-US" sz="2400" dirty="0"/>
              <a:t>機關應提供足夠之備份設施，確保發生災害後可復原</a:t>
            </a:r>
            <a:endParaRPr lang="en-US" altLang="zh-TW" sz="2400" dirty="0"/>
          </a:p>
          <a:p>
            <a:r>
              <a:rPr lang="zh-TW" altLang="en-US" sz="2400" dirty="0"/>
              <a:t>機關應進行備份資料的回復演練，以確保備份資料可以正確的回復</a:t>
            </a:r>
            <a:endParaRPr lang="en-US" altLang="zh-TW" sz="2400" dirty="0"/>
          </a:p>
          <a:p>
            <a:r>
              <a:rPr lang="zh-TW" altLang="en-US" sz="2400" dirty="0"/>
              <a:t>測試備份資料回復，應先於專屬媒體上執行，以防止復原過程失敗，造成資料毀損，相關計畫應列入營運持續計畫中辦理</a:t>
            </a:r>
            <a:endParaRPr lang="en-US" altLang="zh-TW" sz="2400" dirty="0"/>
          </a:p>
          <a:p>
            <a:endParaRPr lang="en-US" altLang="zh-TW" sz="2200" dirty="0"/>
          </a:p>
          <a:p>
            <a:pPr lvl="1" algn="just"/>
            <a:endParaRPr lang="zh-TW" altLang="en-US" sz="2000" dirty="0"/>
          </a:p>
        </p:txBody>
      </p:sp>
      <p:pic>
        <p:nvPicPr>
          <p:cNvPr id="86020" name="Picture 4" descr="MC90042885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5609" y="332656"/>
            <a:ext cx="77787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6656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5"/>
          <p:cNvSpPr>
            <a:spLocks noGrp="1" noChangeArrowheads="1"/>
          </p:cNvSpPr>
          <p:nvPr>
            <p:ph type="ctrTitle"/>
          </p:nvPr>
        </p:nvSpPr>
        <p:spPr>
          <a:solidFill>
            <a:schemeClr val="bg1"/>
          </a:solidFill>
          <a:ln w="76200" cmpd="tri">
            <a:solidFill>
              <a:srgbClr val="00CCFF"/>
            </a:solidFill>
            <a:miter lim="800000"/>
            <a:headEnd/>
            <a:tailEnd/>
          </a:ln>
        </p:spPr>
        <p:txBody>
          <a:bodyPr/>
          <a:lstStyle/>
          <a:p>
            <a:pPr algn="ctr"/>
            <a:r>
              <a:rPr lang="zh-TW" altLang="en-US" sz="3600" dirty="0">
                <a:solidFill>
                  <a:srgbClr val="FF0000"/>
                </a:solidFill>
              </a:rPr>
              <a:t>媒體控管</a:t>
            </a:r>
            <a:r>
              <a:rPr lang="zh-TW" altLang="en-US" sz="2400" dirty="0">
                <a:solidFill>
                  <a:srgbClr val="FF0000"/>
                </a:solidFill>
              </a:rPr>
              <a:t> </a:t>
            </a:r>
          </a:p>
        </p:txBody>
      </p:sp>
    </p:spTree>
    <p:extLst>
      <p:ext uri="{BB962C8B-B14F-4D97-AF65-F5344CB8AC3E}">
        <p14:creationId xmlns:p14="http://schemas.microsoft.com/office/powerpoint/2010/main" val="3291121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2"/>
          <p:cNvSpPr>
            <a:spLocks noGrp="1" noChangeArrowheads="1"/>
          </p:cNvSpPr>
          <p:nvPr>
            <p:ph type="title"/>
          </p:nvPr>
        </p:nvSpPr>
        <p:spPr/>
        <p:txBody>
          <a:bodyPr/>
          <a:lstStyle/>
          <a:p>
            <a:r>
              <a:rPr lang="zh-TW" altLang="en-US" dirty="0"/>
              <a:t>媒體控管</a:t>
            </a:r>
            <a:r>
              <a:rPr lang="en-US" altLang="zh-TW" dirty="0"/>
              <a:t>-</a:t>
            </a:r>
            <a:r>
              <a:rPr lang="zh-TW" altLang="en-US" dirty="0"/>
              <a:t>目的及工作</a:t>
            </a:r>
          </a:p>
        </p:txBody>
      </p:sp>
      <p:sp>
        <p:nvSpPr>
          <p:cNvPr id="353284" name="Rectangle 3"/>
          <p:cNvSpPr>
            <a:spLocks noGrp="1" noChangeArrowheads="1"/>
          </p:cNvSpPr>
          <p:nvPr>
            <p:ph sz="quarter" idx="10"/>
          </p:nvPr>
        </p:nvSpPr>
        <p:spPr/>
        <p:txBody>
          <a:bodyPr/>
          <a:lstStyle/>
          <a:p>
            <a:pPr algn="just"/>
            <a:r>
              <a:rPr lang="zh-TW" altLang="en-US" sz="2400" dirty="0"/>
              <a:t>媒體包含</a:t>
            </a:r>
          </a:p>
          <a:p>
            <a:pPr lvl="1" algn="just"/>
            <a:r>
              <a:rPr lang="zh-TW" altLang="en-US" sz="2000" dirty="0"/>
              <a:t>磁碟、磁帶、光碟及紙張</a:t>
            </a:r>
          </a:p>
          <a:p>
            <a:pPr algn="just"/>
            <a:r>
              <a:rPr lang="zh-TW" altLang="en-US" sz="2400" dirty="0"/>
              <a:t>媒體控管的目的</a:t>
            </a:r>
          </a:p>
          <a:p>
            <a:pPr lvl="1" algn="just"/>
            <a:r>
              <a:rPr lang="zh-TW" altLang="en-US" sz="2000" dirty="0"/>
              <a:t>避免儲存在其中的</a:t>
            </a:r>
            <a:r>
              <a:rPr lang="zh-TW" altLang="en-US" sz="2000" dirty="0">
                <a:solidFill>
                  <a:srgbClr val="FF0000"/>
                </a:solidFill>
              </a:rPr>
              <a:t>機敏資料外洩</a:t>
            </a:r>
          </a:p>
          <a:p>
            <a:pPr algn="just"/>
            <a:r>
              <a:rPr lang="zh-TW" altLang="en-US" sz="2400" dirty="0"/>
              <a:t>媒體控管的工作</a:t>
            </a:r>
          </a:p>
          <a:p>
            <a:pPr lvl="1" algn="just"/>
            <a:r>
              <a:rPr lang="zh-TW" altLang="en-US" sz="2000" dirty="0"/>
              <a:t>標示</a:t>
            </a:r>
          </a:p>
          <a:p>
            <a:pPr lvl="1" algn="just"/>
            <a:r>
              <a:rPr lang="zh-TW" altLang="en-US" sz="2000" dirty="0"/>
              <a:t>使用紀錄</a:t>
            </a:r>
          </a:p>
          <a:p>
            <a:pPr lvl="1" algn="just"/>
            <a:r>
              <a:rPr lang="zh-TW" altLang="en-US" sz="2000" dirty="0"/>
              <a:t>完整性檢查</a:t>
            </a:r>
          </a:p>
          <a:p>
            <a:pPr lvl="1" algn="just"/>
            <a:r>
              <a:rPr lang="zh-TW" altLang="en-US" sz="2000" dirty="0"/>
              <a:t>實體存取保護</a:t>
            </a:r>
          </a:p>
          <a:p>
            <a:pPr lvl="1" algn="just"/>
            <a:r>
              <a:rPr lang="zh-TW" altLang="en-US" sz="2000" dirty="0"/>
              <a:t>存放環境保護</a:t>
            </a:r>
          </a:p>
          <a:p>
            <a:pPr lvl="1" algn="just"/>
            <a:r>
              <a:rPr lang="zh-TW" altLang="en-US" sz="2000" dirty="0"/>
              <a:t>運送保護</a:t>
            </a:r>
          </a:p>
          <a:p>
            <a:pPr lvl="1" algn="just"/>
            <a:r>
              <a:rPr lang="zh-TW" altLang="en-US" sz="2000" dirty="0"/>
              <a:t>重用安全</a:t>
            </a:r>
          </a:p>
          <a:p>
            <a:pPr lvl="1" algn="just"/>
            <a:r>
              <a:rPr lang="zh-TW" altLang="en-US" sz="2000" dirty="0"/>
              <a:t>銷毀與丟棄</a:t>
            </a:r>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0800000">
            <a:off x="4499992" y="3501008"/>
            <a:ext cx="3563888" cy="2672916"/>
          </a:xfrm>
          <a:prstGeom prst="rect">
            <a:avLst/>
          </a:prstGeom>
          <a:ln>
            <a:noFill/>
          </a:ln>
          <a:effectLst>
            <a:softEdge rad="112500"/>
          </a:effectLst>
        </p:spPr>
      </p:pic>
    </p:spTree>
    <p:extLst>
      <p:ext uri="{BB962C8B-B14F-4D97-AF65-F5344CB8AC3E}">
        <p14:creationId xmlns:p14="http://schemas.microsoft.com/office/powerpoint/2010/main" val="34969709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NIST </a:t>
            </a:r>
            <a:r>
              <a:rPr lang="zh-TW" altLang="en-US" sz="3200" dirty="0"/>
              <a:t>網路安全框架之目的及風險評估</a:t>
            </a:r>
          </a:p>
        </p:txBody>
      </p:sp>
      <p:sp>
        <p:nvSpPr>
          <p:cNvPr id="3" name="內容版面配置區 2"/>
          <p:cNvSpPr>
            <a:spLocks noGrp="1"/>
          </p:cNvSpPr>
          <p:nvPr>
            <p:ph sz="quarter" idx="10"/>
          </p:nvPr>
        </p:nvSpPr>
        <p:spPr/>
        <p:txBody>
          <a:bodyPr/>
          <a:lstStyle/>
          <a:p>
            <a:r>
              <a:rPr lang="zh-TW" altLang="en-US" sz="2600" dirty="0"/>
              <a:t>目的是降低營運關鍵基礎設施之組織的網路安全風險</a:t>
            </a:r>
            <a:endParaRPr lang="en-US" altLang="zh-TW" sz="2600" dirty="0"/>
          </a:p>
          <a:p>
            <a:r>
              <a:rPr lang="zh-TW" altLang="en-US" sz="2600" dirty="0"/>
              <a:t>網路安全框架包含框架核心、框架執行的層級及框架組態，框架核心可再分為</a:t>
            </a:r>
            <a:r>
              <a:rPr lang="en-US" altLang="zh-TW" sz="2600" dirty="0"/>
              <a:t>5</a:t>
            </a:r>
            <a:r>
              <a:rPr lang="zh-TW" altLang="en-US" sz="2600" dirty="0"/>
              <a:t>大功能面向，組織可以依據此框架評估資通安全風險，並依據風險高低採取適當控管措施降低風險</a:t>
            </a:r>
          </a:p>
        </p:txBody>
      </p:sp>
      <p:graphicFrame>
        <p:nvGraphicFramePr>
          <p:cNvPr id="6" name="表格 5"/>
          <p:cNvGraphicFramePr>
            <a:graphicFrameLocks noGrp="1"/>
          </p:cNvGraphicFramePr>
          <p:nvPr>
            <p:extLst>
              <p:ext uri="{D42A27DB-BD31-4B8C-83A1-F6EECF244321}">
                <p14:modId xmlns:p14="http://schemas.microsoft.com/office/powerpoint/2010/main" val="2679772454"/>
              </p:ext>
            </p:extLst>
          </p:nvPr>
        </p:nvGraphicFramePr>
        <p:xfrm>
          <a:off x="794933" y="3868504"/>
          <a:ext cx="7848870" cy="265684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107372126"/>
                    </a:ext>
                  </a:extLst>
                </a:gridCol>
                <a:gridCol w="1440160">
                  <a:extLst>
                    <a:ext uri="{9D8B030D-6E8A-4147-A177-3AD203B41FA5}">
                      <a16:colId xmlns:a16="http://schemas.microsoft.com/office/drawing/2014/main" val="1083874538"/>
                    </a:ext>
                  </a:extLst>
                </a:gridCol>
                <a:gridCol w="1400803">
                  <a:extLst>
                    <a:ext uri="{9D8B030D-6E8A-4147-A177-3AD203B41FA5}">
                      <a16:colId xmlns:a16="http://schemas.microsoft.com/office/drawing/2014/main" val="4250460717"/>
                    </a:ext>
                  </a:extLst>
                </a:gridCol>
                <a:gridCol w="1440160">
                  <a:extLst>
                    <a:ext uri="{9D8B030D-6E8A-4147-A177-3AD203B41FA5}">
                      <a16:colId xmlns:a16="http://schemas.microsoft.com/office/drawing/2014/main" val="718904400"/>
                    </a:ext>
                  </a:extLst>
                </a:gridCol>
                <a:gridCol w="1440160">
                  <a:extLst>
                    <a:ext uri="{9D8B030D-6E8A-4147-A177-3AD203B41FA5}">
                      <a16:colId xmlns:a16="http://schemas.microsoft.com/office/drawing/2014/main" val="757473138"/>
                    </a:ext>
                  </a:extLst>
                </a:gridCol>
                <a:gridCol w="1407507">
                  <a:extLst>
                    <a:ext uri="{9D8B030D-6E8A-4147-A177-3AD203B41FA5}">
                      <a16:colId xmlns:a16="http://schemas.microsoft.com/office/drawing/2014/main" val="2277787518"/>
                    </a:ext>
                  </a:extLst>
                </a:gridCol>
              </a:tblGrid>
              <a:tr h="370840">
                <a:tc>
                  <a:txBody>
                    <a:bodyPr/>
                    <a:lstStyle/>
                    <a:p>
                      <a:r>
                        <a:rPr lang="zh-TW" altLang="en-US" dirty="0">
                          <a:solidFill>
                            <a:schemeClr val="tx1"/>
                          </a:solidFill>
                          <a:latin typeface="+mn-ea"/>
                          <a:ea typeface="+mn-ea"/>
                        </a:rPr>
                        <a:t>功能</a:t>
                      </a:r>
                    </a:p>
                  </a:txBody>
                  <a:tcPr/>
                </a:tc>
                <a:tc>
                  <a:txBody>
                    <a:bodyPr/>
                    <a:lstStyle/>
                    <a:p>
                      <a:pPr algn="ctr"/>
                      <a:r>
                        <a:rPr lang="zh-TW" altLang="en-US" dirty="0">
                          <a:solidFill>
                            <a:schemeClr val="tx1"/>
                          </a:solidFill>
                          <a:latin typeface="+mn-ea"/>
                          <a:ea typeface="+mn-ea"/>
                        </a:rPr>
                        <a:t>識別</a:t>
                      </a:r>
                    </a:p>
                  </a:txBody>
                  <a:tcPr/>
                </a:tc>
                <a:tc>
                  <a:txBody>
                    <a:bodyPr/>
                    <a:lstStyle/>
                    <a:p>
                      <a:pPr algn="ctr"/>
                      <a:r>
                        <a:rPr lang="zh-TW" altLang="en-US" dirty="0">
                          <a:solidFill>
                            <a:schemeClr val="tx1"/>
                          </a:solidFill>
                          <a:latin typeface="+mn-ea"/>
                          <a:ea typeface="+mn-ea"/>
                        </a:rPr>
                        <a:t>保護</a:t>
                      </a:r>
                    </a:p>
                  </a:txBody>
                  <a:tcPr/>
                </a:tc>
                <a:tc>
                  <a:txBody>
                    <a:bodyPr/>
                    <a:lstStyle/>
                    <a:p>
                      <a:pPr algn="ctr"/>
                      <a:r>
                        <a:rPr lang="zh-TW" altLang="en-US" dirty="0">
                          <a:solidFill>
                            <a:schemeClr val="tx1"/>
                          </a:solidFill>
                          <a:latin typeface="+mn-ea"/>
                          <a:ea typeface="+mn-ea"/>
                        </a:rPr>
                        <a:t>偵測</a:t>
                      </a:r>
                    </a:p>
                  </a:txBody>
                  <a:tcPr/>
                </a:tc>
                <a:tc>
                  <a:txBody>
                    <a:bodyPr/>
                    <a:lstStyle/>
                    <a:p>
                      <a:pPr algn="ctr"/>
                      <a:r>
                        <a:rPr lang="zh-TW" altLang="en-US" dirty="0">
                          <a:solidFill>
                            <a:schemeClr val="tx1"/>
                          </a:solidFill>
                          <a:latin typeface="+mn-ea"/>
                          <a:ea typeface="+mn-ea"/>
                        </a:rPr>
                        <a:t>回應</a:t>
                      </a:r>
                    </a:p>
                  </a:txBody>
                  <a:tcPr/>
                </a:tc>
                <a:tc>
                  <a:txBody>
                    <a:bodyPr/>
                    <a:lstStyle/>
                    <a:p>
                      <a:pPr algn="ctr"/>
                      <a:r>
                        <a:rPr lang="zh-TW" altLang="en-US" dirty="0">
                          <a:solidFill>
                            <a:schemeClr val="tx1"/>
                          </a:solidFill>
                          <a:latin typeface="+mn-ea"/>
                          <a:ea typeface="+mn-ea"/>
                        </a:rPr>
                        <a:t>復原</a:t>
                      </a:r>
                    </a:p>
                  </a:txBody>
                  <a:tcPr/>
                </a:tc>
                <a:extLst>
                  <a:ext uri="{0D108BD9-81ED-4DB2-BD59-A6C34878D82A}">
                    <a16:rowId xmlns:a16="http://schemas.microsoft.com/office/drawing/2014/main" val="3459701190"/>
                  </a:ext>
                </a:extLst>
              </a:tr>
              <a:tr h="370840">
                <a:tc>
                  <a:txBody>
                    <a:bodyPr/>
                    <a:lstStyle/>
                    <a:p>
                      <a:r>
                        <a:rPr lang="zh-TW" altLang="en-US" dirty="0">
                          <a:solidFill>
                            <a:schemeClr val="tx1"/>
                          </a:solidFill>
                          <a:latin typeface="+mn-ea"/>
                          <a:ea typeface="+mn-ea"/>
                        </a:rPr>
                        <a:t>類別</a:t>
                      </a:r>
                    </a:p>
                  </a:txBody>
                  <a:tcPr/>
                </a:tc>
                <a:tc>
                  <a:txBody>
                    <a:bodyPr/>
                    <a:lstStyle/>
                    <a:p>
                      <a:pPr marL="285750" indent="-285750">
                        <a:buFont typeface="Wingdings" panose="05000000000000000000" pitchFamily="2" charset="2"/>
                        <a:buChar char="l"/>
                      </a:pPr>
                      <a:r>
                        <a:rPr lang="zh-TW" altLang="en-US" dirty="0">
                          <a:solidFill>
                            <a:schemeClr val="tx1"/>
                          </a:solidFill>
                          <a:latin typeface="+mn-ea"/>
                          <a:ea typeface="+mn-ea"/>
                        </a:rPr>
                        <a:t>資產管理</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營運環境</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治理</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風險評估</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風險管理策略</a:t>
                      </a:r>
                      <a:endParaRPr lang="en-US" altLang="zh-TW" dirty="0">
                        <a:solidFill>
                          <a:schemeClr val="tx1"/>
                        </a:solidFill>
                        <a:latin typeface="+mn-ea"/>
                        <a:ea typeface="+mn-ea"/>
                      </a:endParaRPr>
                    </a:p>
                    <a:p>
                      <a:endParaRPr lang="zh-TW" altLang="en-US" dirty="0">
                        <a:solidFill>
                          <a:schemeClr val="tx1"/>
                        </a:solidFill>
                        <a:latin typeface="+mn-ea"/>
                        <a:ea typeface="+mn-ea"/>
                      </a:endParaRPr>
                    </a:p>
                  </a:txBody>
                  <a:tcPr/>
                </a:tc>
                <a:tc>
                  <a:txBody>
                    <a:bodyPr/>
                    <a:lstStyle/>
                    <a:p>
                      <a:pPr marL="285750" indent="-285750">
                        <a:buFont typeface="Wingdings" panose="05000000000000000000" pitchFamily="2" charset="2"/>
                        <a:buChar char="l"/>
                      </a:pPr>
                      <a:r>
                        <a:rPr lang="zh-TW" altLang="en-US" dirty="0">
                          <a:solidFill>
                            <a:schemeClr val="tx1"/>
                          </a:solidFill>
                          <a:latin typeface="+mn-ea"/>
                          <a:ea typeface="+mn-ea"/>
                        </a:rPr>
                        <a:t>存取控制</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認知與教育訓練</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資料安全</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資料保護與程序</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維護</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防護技術</a:t>
                      </a:r>
                    </a:p>
                  </a:txBody>
                  <a:tcPr/>
                </a:tc>
                <a:tc>
                  <a:txBody>
                    <a:bodyPr/>
                    <a:lstStyle/>
                    <a:p>
                      <a:pPr marL="285750" indent="-285750">
                        <a:buFont typeface="Wingdings" panose="05000000000000000000" pitchFamily="2" charset="2"/>
                        <a:buChar char="l"/>
                      </a:pPr>
                      <a:r>
                        <a:rPr lang="zh-TW" altLang="en-US" dirty="0">
                          <a:solidFill>
                            <a:schemeClr val="tx1"/>
                          </a:solidFill>
                          <a:latin typeface="+mn-ea"/>
                          <a:ea typeface="+mn-ea"/>
                        </a:rPr>
                        <a:t>異常與事件</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持續性的安全監控</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檢測流程</a:t>
                      </a:r>
                    </a:p>
                  </a:txBody>
                  <a:tcPr/>
                </a:tc>
                <a:tc>
                  <a:txBody>
                    <a:bodyPr/>
                    <a:lstStyle/>
                    <a:p>
                      <a:pPr marL="285750" indent="-285750">
                        <a:buFont typeface="Wingdings" panose="05000000000000000000" pitchFamily="2" charset="2"/>
                        <a:buChar char="l"/>
                      </a:pPr>
                      <a:r>
                        <a:rPr lang="zh-TW" altLang="en-US" dirty="0">
                          <a:solidFill>
                            <a:schemeClr val="tx1"/>
                          </a:solidFill>
                          <a:latin typeface="+mn-ea"/>
                          <a:ea typeface="+mn-ea"/>
                        </a:rPr>
                        <a:t>回應計畫</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溝通</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分析</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緩解</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改善</a:t>
                      </a:r>
                    </a:p>
                  </a:txBody>
                  <a:tcPr/>
                </a:tc>
                <a:tc>
                  <a:txBody>
                    <a:bodyPr/>
                    <a:lstStyle/>
                    <a:p>
                      <a:pPr marL="285750" indent="-285750">
                        <a:buFont typeface="Wingdings" panose="05000000000000000000" pitchFamily="2" charset="2"/>
                        <a:buChar char="l"/>
                      </a:pPr>
                      <a:r>
                        <a:rPr lang="zh-TW" altLang="en-US" dirty="0">
                          <a:solidFill>
                            <a:schemeClr val="tx1"/>
                          </a:solidFill>
                          <a:latin typeface="+mn-ea"/>
                          <a:ea typeface="+mn-ea"/>
                        </a:rPr>
                        <a:t>復原計畫</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改善</a:t>
                      </a:r>
                      <a:endParaRPr lang="en-US" altLang="zh-TW" dirty="0">
                        <a:solidFill>
                          <a:schemeClr val="tx1"/>
                        </a:solidFill>
                        <a:latin typeface="+mn-ea"/>
                        <a:ea typeface="+mn-ea"/>
                      </a:endParaRPr>
                    </a:p>
                    <a:p>
                      <a:pPr marL="285750" indent="-285750">
                        <a:buFont typeface="Wingdings" panose="05000000000000000000" pitchFamily="2" charset="2"/>
                        <a:buChar char="l"/>
                      </a:pPr>
                      <a:r>
                        <a:rPr lang="zh-TW" altLang="en-US" dirty="0">
                          <a:solidFill>
                            <a:schemeClr val="tx1"/>
                          </a:solidFill>
                          <a:latin typeface="+mn-ea"/>
                          <a:ea typeface="+mn-ea"/>
                        </a:rPr>
                        <a:t>溝通</a:t>
                      </a:r>
                    </a:p>
                  </a:txBody>
                  <a:tcPr/>
                </a:tc>
                <a:extLst>
                  <a:ext uri="{0D108BD9-81ED-4DB2-BD59-A6C34878D82A}">
                    <a16:rowId xmlns:a16="http://schemas.microsoft.com/office/drawing/2014/main" val="3705003213"/>
                  </a:ext>
                </a:extLst>
              </a:tr>
            </a:tbl>
          </a:graphicData>
        </a:graphic>
      </p:graphicFrame>
    </p:spTree>
    <p:extLst>
      <p:ext uri="{BB962C8B-B14F-4D97-AF65-F5344CB8AC3E}">
        <p14:creationId xmlns:p14="http://schemas.microsoft.com/office/powerpoint/2010/main" val="2125431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2"/>
          <p:cNvSpPr>
            <a:spLocks noGrp="1" noChangeArrowheads="1"/>
          </p:cNvSpPr>
          <p:nvPr>
            <p:ph type="title"/>
          </p:nvPr>
        </p:nvSpPr>
        <p:spPr/>
        <p:txBody>
          <a:bodyPr/>
          <a:lstStyle/>
          <a:p>
            <a:r>
              <a:rPr lang="zh-TW" altLang="en-US" dirty="0"/>
              <a:t>媒體控管</a:t>
            </a:r>
            <a:r>
              <a:rPr lang="en-US" altLang="zh-TW" dirty="0"/>
              <a:t>-</a:t>
            </a:r>
            <a:r>
              <a:rPr lang="zh-TW" altLang="en-US" dirty="0"/>
              <a:t>標示</a:t>
            </a:r>
          </a:p>
        </p:txBody>
      </p:sp>
      <p:sp>
        <p:nvSpPr>
          <p:cNvPr id="355332" name="Rectangle 3"/>
          <p:cNvSpPr>
            <a:spLocks noGrp="1" noChangeArrowheads="1"/>
          </p:cNvSpPr>
          <p:nvPr>
            <p:ph sz="quarter" idx="10"/>
          </p:nvPr>
        </p:nvSpPr>
        <p:spPr/>
        <p:txBody>
          <a:bodyPr/>
          <a:lstStyle/>
          <a:p>
            <a:pPr algn="just"/>
            <a:r>
              <a:rPr lang="zh-TW" altLang="en-US" dirty="0"/>
              <a:t>媒體上應清楚標示</a:t>
            </a:r>
          </a:p>
          <a:p>
            <a:pPr lvl="1" algn="just"/>
            <a:r>
              <a:rPr lang="zh-TW" altLang="en-US" sz="2400" dirty="0"/>
              <a:t>名稱與版本</a:t>
            </a:r>
          </a:p>
          <a:p>
            <a:pPr lvl="1" algn="just"/>
            <a:r>
              <a:rPr lang="zh-TW" altLang="en-US" sz="2400" dirty="0"/>
              <a:t>機密等級</a:t>
            </a:r>
          </a:p>
          <a:p>
            <a:pPr lvl="1" algn="just"/>
            <a:r>
              <a:rPr lang="zh-TW" altLang="en-US" sz="2400" dirty="0"/>
              <a:t>建立者</a:t>
            </a:r>
          </a:p>
          <a:p>
            <a:pPr lvl="1" algn="just"/>
            <a:r>
              <a:rPr lang="zh-TW" altLang="en-US" sz="2400" dirty="0"/>
              <a:t>建立日期</a:t>
            </a:r>
          </a:p>
          <a:p>
            <a:pPr lvl="1" algn="just"/>
            <a:r>
              <a:rPr lang="zh-TW" altLang="en-US" sz="2400" dirty="0"/>
              <a:t>保存期限</a:t>
            </a:r>
          </a:p>
          <a:p>
            <a:pPr lvl="1" algn="just"/>
            <a:r>
              <a:rPr lang="zh-TW" altLang="en-US" sz="2400" dirty="0"/>
              <a:t>應銷毀日期</a:t>
            </a:r>
          </a:p>
        </p:txBody>
      </p:sp>
      <p:graphicFrame>
        <p:nvGraphicFramePr>
          <p:cNvPr id="2" name="資料庫圖表 1"/>
          <p:cNvGraphicFramePr/>
          <p:nvPr>
            <p:extLst>
              <p:ext uri="{D42A27DB-BD31-4B8C-83A1-F6EECF244321}">
                <p14:modId xmlns:p14="http://schemas.microsoft.com/office/powerpoint/2010/main" val="2976155255"/>
              </p:ext>
            </p:extLst>
          </p:nvPr>
        </p:nvGraphicFramePr>
        <p:xfrm>
          <a:off x="2771800" y="1628800"/>
          <a:ext cx="6096000" cy="4424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96996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2"/>
          <p:cNvSpPr>
            <a:spLocks noGrp="1" noChangeArrowheads="1"/>
          </p:cNvSpPr>
          <p:nvPr>
            <p:ph type="title"/>
          </p:nvPr>
        </p:nvSpPr>
        <p:spPr/>
        <p:txBody>
          <a:bodyPr/>
          <a:lstStyle/>
          <a:p>
            <a:r>
              <a:rPr lang="zh-TW" altLang="en-US" dirty="0"/>
              <a:t>媒體控管</a:t>
            </a:r>
            <a:r>
              <a:rPr lang="en-US" altLang="zh-TW" dirty="0"/>
              <a:t>-</a:t>
            </a:r>
            <a:r>
              <a:rPr lang="zh-TW" altLang="en-US" dirty="0"/>
              <a:t>重用</a:t>
            </a:r>
          </a:p>
        </p:txBody>
      </p:sp>
      <p:sp>
        <p:nvSpPr>
          <p:cNvPr id="357380" name="Rectangle 3"/>
          <p:cNvSpPr>
            <a:spLocks noGrp="1" noChangeArrowheads="1"/>
          </p:cNvSpPr>
          <p:nvPr>
            <p:ph sz="quarter" idx="10"/>
          </p:nvPr>
        </p:nvSpPr>
        <p:spPr/>
        <p:txBody>
          <a:bodyPr/>
          <a:lstStyle/>
          <a:p>
            <a:pPr algn="just"/>
            <a:r>
              <a:rPr lang="zh-TW" altLang="en-US" dirty="0"/>
              <a:t>當儲存媒體被轉移到</a:t>
            </a:r>
            <a:r>
              <a:rPr lang="zh-TW" altLang="en-US" dirty="0">
                <a:solidFill>
                  <a:srgbClr val="FF0000"/>
                </a:solidFill>
              </a:rPr>
              <a:t>不同安全等級</a:t>
            </a:r>
            <a:r>
              <a:rPr lang="zh-TW" altLang="en-US" dirty="0"/>
              <a:t>之資通系統使用時，應將其原來的</a:t>
            </a:r>
            <a:r>
              <a:rPr lang="zh-TW" altLang="en-US" dirty="0">
                <a:solidFill>
                  <a:srgbClr val="FF0000"/>
                </a:solidFill>
              </a:rPr>
              <a:t>資料安全地刪除</a:t>
            </a:r>
            <a:r>
              <a:rPr lang="zh-TW" altLang="en-US" dirty="0"/>
              <a:t>，以避免資料殘存的問題</a:t>
            </a:r>
          </a:p>
          <a:p>
            <a:pPr algn="just"/>
            <a:r>
              <a:rPr lang="zh-TW" altLang="en-US" dirty="0"/>
              <a:t>刪除檔案或格式化是不夠安全的</a:t>
            </a:r>
          </a:p>
          <a:p>
            <a:pPr lvl="1" algn="just"/>
            <a:r>
              <a:rPr lang="zh-TW" altLang="en-US" sz="2400" dirty="0"/>
              <a:t>只有刪除檔案指標，磁區內的資料有機會被復原</a:t>
            </a:r>
          </a:p>
          <a:p>
            <a:pPr algn="just"/>
            <a:r>
              <a:rPr lang="zh-TW" altLang="en-US" dirty="0"/>
              <a:t>安全的資料刪除方式</a:t>
            </a:r>
          </a:p>
          <a:p>
            <a:pPr lvl="1" algn="just"/>
            <a:r>
              <a:rPr lang="zh-TW" altLang="en-US" sz="2400" dirty="0"/>
              <a:t>所有資料覆寫為「</a:t>
            </a:r>
            <a:r>
              <a:rPr lang="en-US" altLang="zh-TW" sz="2200" dirty="0"/>
              <a:t>0</a:t>
            </a:r>
            <a:r>
              <a:rPr lang="zh-TW" altLang="en-US" sz="2400" dirty="0"/>
              <a:t>或</a:t>
            </a:r>
            <a:r>
              <a:rPr lang="en-US" altLang="zh-TW" sz="2200" dirty="0"/>
              <a:t>1</a:t>
            </a:r>
            <a:r>
              <a:rPr lang="zh-TW" altLang="en-US" sz="2400" dirty="0"/>
              <a:t>」</a:t>
            </a:r>
          </a:p>
          <a:p>
            <a:pPr lvl="2" algn="just">
              <a:buFont typeface="Wingdings" panose="05000000000000000000" pitchFamily="2" charset="2"/>
              <a:buChar char="Ø"/>
            </a:pPr>
            <a:r>
              <a:rPr lang="en-US" altLang="zh-TW" sz="2000" dirty="0">
                <a:latin typeface="微軟正黑體" panose="020B0604030504040204" pitchFamily="34" charset="-120"/>
                <a:ea typeface="微軟正黑體" panose="020B0604030504040204" pitchFamily="34" charset="-120"/>
              </a:rPr>
              <a:t>US DoD</a:t>
            </a:r>
            <a:r>
              <a:rPr lang="zh-TW" altLang="en-US" sz="2200" dirty="0">
                <a:latin typeface="微軟正黑體" panose="020B0604030504040204" pitchFamily="34" charset="-120"/>
                <a:ea typeface="微軟正黑體" panose="020B0604030504040204" pitchFamily="34" charset="-120"/>
              </a:rPr>
              <a:t>作法：覆寫</a:t>
            </a:r>
            <a:r>
              <a:rPr lang="en-US" altLang="zh-TW" sz="2000" dirty="0">
                <a:latin typeface="微軟正黑體" panose="020B0604030504040204" pitchFamily="34" charset="-120"/>
                <a:ea typeface="微軟正黑體" panose="020B0604030504040204" pitchFamily="34" charset="-120"/>
              </a:rPr>
              <a:t>1</a:t>
            </a:r>
            <a:r>
              <a:rPr lang="zh-TW" altLang="en-US" sz="2200" dirty="0">
                <a:latin typeface="微軟正黑體" panose="020B0604030504040204" pitchFamily="34" charset="-120"/>
                <a:ea typeface="微軟正黑體" panose="020B0604030504040204" pitchFamily="34" charset="-120"/>
              </a:rPr>
              <a:t>→覆寫</a:t>
            </a:r>
            <a:r>
              <a:rPr lang="en-US" altLang="zh-TW" sz="2000" dirty="0">
                <a:latin typeface="微軟正黑體" panose="020B0604030504040204" pitchFamily="34" charset="-120"/>
                <a:ea typeface="微軟正黑體" panose="020B0604030504040204" pitchFamily="34" charset="-120"/>
              </a:rPr>
              <a:t>0</a:t>
            </a:r>
            <a:r>
              <a:rPr lang="zh-TW" altLang="en-US" sz="2200" dirty="0">
                <a:latin typeface="微軟正黑體" panose="020B0604030504040204" pitchFamily="34" charset="-120"/>
                <a:ea typeface="微軟正黑體" panose="020B0604030504040204" pitchFamily="34" charset="-120"/>
              </a:rPr>
              <a:t>→覆寫隨機</a:t>
            </a:r>
            <a:r>
              <a:rPr lang="en-US" altLang="zh-TW" sz="2000" dirty="0">
                <a:latin typeface="微軟正黑體" panose="020B0604030504040204" pitchFamily="34" charset="-120"/>
                <a:ea typeface="微軟正黑體" panose="020B0604030504040204" pitchFamily="34" charset="-120"/>
              </a:rPr>
              <a:t>0</a:t>
            </a:r>
            <a:r>
              <a:rPr lang="zh-TW" altLang="en-US" sz="2200" dirty="0">
                <a:latin typeface="微軟正黑體" panose="020B0604030504040204" pitchFamily="34" charset="-120"/>
                <a:ea typeface="微軟正黑體" panose="020B0604030504040204" pitchFamily="34" charset="-120"/>
              </a:rPr>
              <a:t>或</a:t>
            </a:r>
            <a:r>
              <a:rPr lang="en-US" altLang="zh-TW" sz="2000" dirty="0">
                <a:latin typeface="微軟正黑體" panose="020B0604030504040204" pitchFamily="34" charset="-120"/>
                <a:ea typeface="微軟正黑體" panose="020B0604030504040204" pitchFamily="34" charset="-120"/>
              </a:rPr>
              <a:t>1</a:t>
            </a:r>
          </a:p>
          <a:p>
            <a:pPr lvl="2" algn="just">
              <a:buFont typeface="Wingdings" panose="05000000000000000000" pitchFamily="2" charset="2"/>
              <a:buChar char="Ø"/>
            </a:pPr>
            <a:r>
              <a:rPr lang="en-US" altLang="zh-TW" sz="2000" dirty="0">
                <a:latin typeface="微軟正黑體" panose="020B0604030504040204" pitchFamily="34" charset="-120"/>
                <a:ea typeface="微軟正黑體" panose="020B0604030504040204" pitchFamily="34" charset="-120"/>
              </a:rPr>
              <a:t>US NSA</a:t>
            </a:r>
            <a:r>
              <a:rPr lang="zh-TW" altLang="en-US" sz="2200" dirty="0">
                <a:latin typeface="微軟正黑體" panose="020B0604030504040204" pitchFamily="34" charset="-120"/>
                <a:ea typeface="微軟正黑體" panose="020B0604030504040204" pitchFamily="34" charset="-120"/>
              </a:rPr>
              <a:t>作法：覆寫</a:t>
            </a:r>
            <a:r>
              <a:rPr lang="en-US" altLang="zh-TW" sz="2000" dirty="0">
                <a:latin typeface="微軟正黑體" panose="020B0604030504040204" pitchFamily="34" charset="-120"/>
                <a:ea typeface="微軟正黑體" panose="020B0604030504040204" pitchFamily="34" charset="-120"/>
              </a:rPr>
              <a:t>7</a:t>
            </a:r>
            <a:r>
              <a:rPr lang="zh-TW" altLang="en-US" sz="2200" dirty="0">
                <a:latin typeface="微軟正黑體" panose="020B0604030504040204" pitchFamily="34" charset="-120"/>
                <a:ea typeface="微軟正黑體" panose="020B0604030504040204" pitchFamily="34" charset="-120"/>
              </a:rPr>
              <a:t>次</a:t>
            </a:r>
            <a:r>
              <a:rPr lang="en-US" altLang="zh-TW" sz="2000" dirty="0">
                <a:latin typeface="微軟正黑體" panose="020B0604030504040204" pitchFamily="34" charset="-120"/>
                <a:ea typeface="微軟正黑體" panose="020B0604030504040204" pitchFamily="34" charset="-120"/>
              </a:rPr>
              <a:t>0</a:t>
            </a:r>
            <a:r>
              <a:rPr lang="zh-TW" altLang="en-US" sz="2200" dirty="0">
                <a:latin typeface="微軟正黑體" panose="020B0604030504040204" pitchFamily="34" charset="-120"/>
                <a:ea typeface="微軟正黑體" panose="020B0604030504040204" pitchFamily="34" charset="-120"/>
              </a:rPr>
              <a:t>→覆寫</a:t>
            </a:r>
            <a:r>
              <a:rPr lang="en-US" altLang="zh-TW" sz="2000" dirty="0">
                <a:latin typeface="微軟正黑體" panose="020B0604030504040204" pitchFamily="34" charset="-120"/>
                <a:ea typeface="微軟正黑體" panose="020B0604030504040204" pitchFamily="34" charset="-120"/>
              </a:rPr>
              <a:t>7</a:t>
            </a:r>
            <a:r>
              <a:rPr lang="zh-TW" altLang="en-US" sz="2200" dirty="0">
                <a:latin typeface="微軟正黑體" panose="020B0604030504040204" pitchFamily="34" charset="-120"/>
                <a:ea typeface="微軟正黑體" panose="020B0604030504040204" pitchFamily="34" charset="-120"/>
              </a:rPr>
              <a:t>次</a:t>
            </a:r>
            <a:r>
              <a:rPr lang="en-US" altLang="zh-TW" sz="2000" dirty="0">
                <a:latin typeface="微軟正黑體" panose="020B0604030504040204" pitchFamily="34" charset="-120"/>
                <a:ea typeface="微軟正黑體" panose="020B0604030504040204" pitchFamily="34" charset="-120"/>
              </a:rPr>
              <a:t>1</a:t>
            </a:r>
          </a:p>
          <a:p>
            <a:pPr lvl="2" algn="just"/>
            <a:endParaRPr lang="en-US" altLang="zh-TW" sz="22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2355195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7" name="Rectangle 2"/>
          <p:cNvSpPr>
            <a:spLocks noGrp="1" noChangeArrowheads="1"/>
          </p:cNvSpPr>
          <p:nvPr>
            <p:ph type="title"/>
          </p:nvPr>
        </p:nvSpPr>
        <p:spPr/>
        <p:txBody>
          <a:bodyPr/>
          <a:lstStyle/>
          <a:p>
            <a:r>
              <a:rPr lang="zh-TW" altLang="en-US" dirty="0"/>
              <a:t>媒體控管</a:t>
            </a:r>
            <a:r>
              <a:rPr lang="en-US" altLang="zh-TW" dirty="0"/>
              <a:t>-</a:t>
            </a:r>
            <a:r>
              <a:rPr lang="zh-TW" altLang="en-US" dirty="0"/>
              <a:t>安全丟棄</a:t>
            </a:r>
          </a:p>
        </p:txBody>
      </p:sp>
      <p:sp>
        <p:nvSpPr>
          <p:cNvPr id="359428" name="Rectangle 3"/>
          <p:cNvSpPr>
            <a:spLocks noGrp="1" noChangeArrowheads="1"/>
          </p:cNvSpPr>
          <p:nvPr>
            <p:ph sz="quarter" idx="10"/>
          </p:nvPr>
        </p:nvSpPr>
        <p:spPr/>
        <p:txBody>
          <a:bodyPr/>
          <a:lstStyle/>
          <a:p>
            <a:pPr algn="just"/>
            <a:r>
              <a:rPr lang="zh-TW" altLang="en-US" sz="2400" dirty="0"/>
              <a:t>媒體要丟棄或銷毀前應先安全的刪除資料或進行實體的破壞</a:t>
            </a:r>
          </a:p>
          <a:p>
            <a:pPr algn="just"/>
            <a:r>
              <a:rPr lang="zh-TW" altLang="en-US" sz="2400" dirty="0"/>
              <a:t>儲存媒體破壞方法</a:t>
            </a:r>
          </a:p>
          <a:p>
            <a:pPr lvl="1" algn="just"/>
            <a:r>
              <a:rPr lang="zh-TW" altLang="en-US" sz="2400" dirty="0"/>
              <a:t>磁碟機：消磁設備或碎裂</a:t>
            </a:r>
            <a:r>
              <a:rPr lang="en-US" altLang="zh-TW" sz="2400" dirty="0"/>
              <a:t>(6mm)</a:t>
            </a:r>
          </a:p>
          <a:p>
            <a:pPr lvl="1" algn="just"/>
            <a:r>
              <a:rPr lang="zh-TW" altLang="en-US" sz="2400" dirty="0"/>
              <a:t>磁帶：消磁設備</a:t>
            </a:r>
          </a:p>
          <a:p>
            <a:pPr lvl="1" algn="just"/>
            <a:r>
              <a:rPr lang="zh-TW" altLang="en-US" sz="2400" dirty="0"/>
              <a:t>光碟片：碎裂</a:t>
            </a:r>
            <a:r>
              <a:rPr lang="en-US" altLang="zh-TW" sz="2400" dirty="0"/>
              <a:t>(6mm)</a:t>
            </a:r>
          </a:p>
        </p:txBody>
      </p:sp>
      <p:pic>
        <p:nvPicPr>
          <p:cNvPr id="359429" name="Picture 4" descr="media_destroy"/>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95963" y="1700931"/>
            <a:ext cx="302418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430" name="Picture 5" descr="cd-dvd-shredder_BI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84888" y="3789040"/>
            <a:ext cx="217646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431" name="Picture 6" descr="degauss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03648" y="4285808"/>
            <a:ext cx="3024188"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5588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5"/>
          <p:cNvSpPr>
            <a:spLocks noGrp="1" noChangeArrowheads="1"/>
          </p:cNvSpPr>
          <p:nvPr>
            <p:ph type="ctrTitle"/>
          </p:nvPr>
        </p:nvSpPr>
        <p:spPr>
          <a:solidFill>
            <a:schemeClr val="bg1"/>
          </a:solidFill>
          <a:ln w="76200" cmpd="tri">
            <a:solidFill>
              <a:srgbClr val="00CCFF"/>
            </a:solidFill>
            <a:miter lim="800000"/>
            <a:headEnd/>
            <a:tailEnd/>
          </a:ln>
        </p:spPr>
        <p:txBody>
          <a:bodyPr/>
          <a:lstStyle/>
          <a:p>
            <a:pPr algn="ctr"/>
            <a:r>
              <a:rPr lang="zh-TW" altLang="en-US" sz="3600" dirty="0">
                <a:solidFill>
                  <a:srgbClr val="FF0000"/>
                </a:solidFill>
              </a:rPr>
              <a:t>可攜式設備管理</a:t>
            </a:r>
            <a:endParaRPr lang="zh-TW" altLang="en-US" sz="2400" dirty="0">
              <a:solidFill>
                <a:srgbClr val="FF0000"/>
              </a:solidFill>
            </a:endParaRPr>
          </a:p>
        </p:txBody>
      </p:sp>
      <p:sp>
        <p:nvSpPr>
          <p:cNvPr id="2" name="副標題 1">
            <a:extLst>
              <a:ext uri="{FF2B5EF4-FFF2-40B4-BE49-F238E27FC236}">
                <a16:creationId xmlns:a16="http://schemas.microsoft.com/office/drawing/2014/main" id="{71AE07C1-E76A-41D2-86C8-1AFDAAE15AF4}"/>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860112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9"/>
          <p:cNvSpPr>
            <a:spLocks noGrp="1" noChangeArrowheads="1"/>
          </p:cNvSpPr>
          <p:nvPr>
            <p:ph type="title"/>
          </p:nvPr>
        </p:nvSpPr>
        <p:spPr/>
        <p:txBody>
          <a:bodyPr/>
          <a:lstStyle/>
          <a:p>
            <a:r>
              <a:rPr lang="zh-TW" altLang="en-US" dirty="0"/>
              <a:t>可攜式設備</a:t>
            </a:r>
            <a:r>
              <a:rPr lang="en-US" altLang="zh-TW" dirty="0"/>
              <a:t>-</a:t>
            </a:r>
            <a:r>
              <a:rPr lang="zh-TW" altLang="en-US" dirty="0"/>
              <a:t>定義</a:t>
            </a:r>
          </a:p>
        </p:txBody>
      </p:sp>
      <p:sp>
        <p:nvSpPr>
          <p:cNvPr id="363524" name="Rectangle 10"/>
          <p:cNvSpPr>
            <a:spLocks noGrp="1" noChangeArrowheads="1"/>
          </p:cNvSpPr>
          <p:nvPr>
            <p:ph sz="quarter" idx="10"/>
          </p:nvPr>
        </p:nvSpPr>
        <p:spPr/>
        <p:txBody>
          <a:bodyPr/>
          <a:lstStyle/>
          <a:p>
            <a:r>
              <a:rPr lang="zh-TW" altLang="en-US" dirty="0"/>
              <a:t>定義</a:t>
            </a:r>
          </a:p>
          <a:p>
            <a:pPr lvl="1"/>
            <a:r>
              <a:rPr lang="zh-TW" altLang="en-US" sz="2400" dirty="0"/>
              <a:t>可方便攜帶的資料儲存體</a:t>
            </a:r>
          </a:p>
          <a:p>
            <a:r>
              <a:rPr lang="zh-TW" altLang="en-US" dirty="0"/>
              <a:t>特色</a:t>
            </a:r>
          </a:p>
          <a:p>
            <a:pPr lvl="1"/>
            <a:r>
              <a:rPr lang="zh-TW" altLang="en-US" sz="2400" dirty="0"/>
              <a:t>體積小儲存空間大</a:t>
            </a:r>
          </a:p>
          <a:p>
            <a:pPr lvl="1"/>
            <a:r>
              <a:rPr lang="zh-TW" altLang="en-US" sz="2400" dirty="0"/>
              <a:t>方便隨身攜帶</a:t>
            </a:r>
          </a:p>
          <a:p>
            <a:pPr lvl="1"/>
            <a:r>
              <a:rPr lang="zh-TW" altLang="en-US" sz="2400" dirty="0"/>
              <a:t>可隨意插拔使用</a:t>
            </a:r>
          </a:p>
        </p:txBody>
      </p:sp>
      <p:pic>
        <p:nvPicPr>
          <p:cNvPr id="363525" name="Picture 1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0596" y="3014687"/>
            <a:ext cx="14859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3526" name="Picture 1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77159" y="2943249"/>
            <a:ext cx="16256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3527" name="Picture 1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17021" y="4814912"/>
            <a:ext cx="14224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3528" name="Picture 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35934" y="4959374"/>
            <a:ext cx="10414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3529" name="Picture 1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912421" y="5103837"/>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3530" name="Picture 17"/>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76664" y="1503387"/>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3531" name="Picture 18"/>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61696" y="4721249"/>
            <a:ext cx="14224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3532" name="Picture 19"/>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344816" y="1358924"/>
            <a:ext cx="1384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3533" name="Picture 20"/>
          <p:cNvPicPr>
            <a:picLocks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184576" y="1214462"/>
            <a:ext cx="7493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3534" name="Picture 21"/>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77384" y="2798787"/>
            <a:ext cx="150018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8081292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可攜式設備</a:t>
            </a:r>
            <a:r>
              <a:rPr lang="en-US" altLang="zh-TW" dirty="0"/>
              <a:t>-</a:t>
            </a:r>
            <a:r>
              <a:rPr lang="zh-TW" altLang="en-US" dirty="0"/>
              <a:t>安全問題</a:t>
            </a:r>
          </a:p>
        </p:txBody>
      </p:sp>
      <p:sp>
        <p:nvSpPr>
          <p:cNvPr id="3" name="內容版面配置區 2"/>
          <p:cNvSpPr>
            <a:spLocks noGrp="1"/>
          </p:cNvSpPr>
          <p:nvPr>
            <p:ph sz="quarter" idx="10"/>
          </p:nvPr>
        </p:nvSpPr>
        <p:spPr/>
        <p:txBody>
          <a:bodyPr/>
          <a:lstStyle/>
          <a:p>
            <a:pPr algn="just"/>
            <a:r>
              <a:rPr lang="zh-TW" altLang="en-US" sz="3000" dirty="0"/>
              <a:t>公務家辦資料外洩</a:t>
            </a:r>
            <a:endParaRPr lang="en-US" altLang="zh-TW" sz="3000" dirty="0"/>
          </a:p>
          <a:p>
            <a:pPr algn="just"/>
            <a:r>
              <a:rPr lang="zh-TW" altLang="en-US" sz="3000" dirty="0"/>
              <a:t>離職員工私自保留資料</a:t>
            </a:r>
            <a:endParaRPr lang="en-US" altLang="zh-TW" sz="3000" dirty="0"/>
          </a:p>
          <a:p>
            <a:pPr algn="just"/>
            <a:r>
              <a:rPr lang="zh-TW" altLang="en-US" sz="3000" dirty="0"/>
              <a:t>普遍使用的</a:t>
            </a:r>
            <a:r>
              <a:rPr lang="en-US" altLang="zh-TW" sz="3000" dirty="0"/>
              <a:t>USB</a:t>
            </a:r>
            <a:r>
              <a:rPr lang="zh-TW" altLang="en-US" sz="3000" dirty="0"/>
              <a:t>硬碟成為病毒感染的主要途徑</a:t>
            </a:r>
          </a:p>
          <a:p>
            <a:endParaRPr lang="en-US" altLang="zh-TW" dirty="0"/>
          </a:p>
          <a:p>
            <a:endParaRPr lang="zh-TW" altLang="en-US" dirty="0"/>
          </a:p>
          <a:p>
            <a:endParaRPr lang="zh-TW" altLang="en-US" dirty="0"/>
          </a:p>
        </p:txBody>
      </p:sp>
      <p:pic>
        <p:nvPicPr>
          <p:cNvPr id="4" name="圖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152538" y="3666410"/>
            <a:ext cx="2989310" cy="2241983"/>
          </a:xfrm>
          <a:prstGeom prst="rect">
            <a:avLst/>
          </a:prstGeom>
          <a:ln>
            <a:noFill/>
          </a:ln>
          <a:effectLst>
            <a:softEdge rad="112500"/>
          </a:effectLst>
        </p:spPr>
      </p:pic>
    </p:spTree>
    <p:extLst>
      <p:ext uri="{BB962C8B-B14F-4D97-AF65-F5344CB8AC3E}">
        <p14:creationId xmlns:p14="http://schemas.microsoft.com/office/powerpoint/2010/main" val="41190785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9"/>
          <p:cNvSpPr>
            <a:spLocks noGrp="1" noChangeArrowheads="1"/>
          </p:cNvSpPr>
          <p:nvPr>
            <p:ph type="title"/>
          </p:nvPr>
        </p:nvSpPr>
        <p:spPr/>
        <p:txBody>
          <a:bodyPr/>
          <a:lstStyle/>
          <a:p>
            <a:r>
              <a:rPr lang="zh-TW" altLang="en-US" dirty="0"/>
              <a:t>可攜式設備</a:t>
            </a:r>
            <a:r>
              <a:rPr lang="en-US" altLang="zh-TW" dirty="0"/>
              <a:t>-</a:t>
            </a:r>
            <a:r>
              <a:rPr lang="zh-TW" altLang="en-US" dirty="0"/>
              <a:t>存取控制與稽核</a:t>
            </a:r>
          </a:p>
        </p:txBody>
      </p:sp>
      <p:sp>
        <p:nvSpPr>
          <p:cNvPr id="375812" name="Rectangle 10"/>
          <p:cNvSpPr>
            <a:spLocks noGrp="1" noChangeArrowheads="1"/>
          </p:cNvSpPr>
          <p:nvPr>
            <p:ph sz="quarter" idx="10"/>
          </p:nvPr>
        </p:nvSpPr>
        <p:spPr/>
        <p:txBody>
          <a:bodyPr/>
          <a:lstStyle/>
          <a:p>
            <a:pPr algn="just"/>
            <a:r>
              <a:rPr lang="zh-TW" altLang="en-US" dirty="0"/>
              <a:t>政策</a:t>
            </a:r>
          </a:p>
          <a:p>
            <a:pPr lvl="1" algn="just"/>
            <a:r>
              <a:rPr lang="zh-TW" altLang="en-US" sz="2400" dirty="0"/>
              <a:t>應建立</a:t>
            </a:r>
            <a:r>
              <a:rPr lang="zh-TW" altLang="en-US" sz="2400" dirty="0">
                <a:solidFill>
                  <a:srgbClr val="FF0000"/>
                </a:solidFill>
              </a:rPr>
              <a:t>可攜式設備的使用限制與範圍</a:t>
            </a:r>
          </a:p>
          <a:p>
            <a:pPr algn="just"/>
            <a:r>
              <a:rPr lang="zh-TW" altLang="en-US" dirty="0"/>
              <a:t>存取控制</a:t>
            </a:r>
          </a:p>
          <a:p>
            <a:pPr lvl="1" algn="just"/>
            <a:r>
              <a:rPr lang="zh-TW" altLang="en-US" sz="2400" dirty="0"/>
              <a:t>可攜式設備對機關資通系統的存取，符合機關使用限制與範圍</a:t>
            </a:r>
          </a:p>
          <a:p>
            <a:pPr lvl="1" algn="just"/>
            <a:r>
              <a:rPr lang="zh-TW" altLang="en-US" sz="2400" dirty="0"/>
              <a:t>關閉或避免觸發自動執行可攜式媒體中的程式，以避免病毒的傳染</a:t>
            </a:r>
          </a:p>
          <a:p>
            <a:pPr algn="just"/>
            <a:r>
              <a:rPr lang="zh-TW" altLang="en-US" dirty="0"/>
              <a:t>稽核</a:t>
            </a:r>
          </a:p>
          <a:p>
            <a:pPr lvl="1" algn="just"/>
            <a:r>
              <a:rPr lang="zh-TW" altLang="en-US" sz="2400" dirty="0"/>
              <a:t>監視可攜式設備對資通系統的</a:t>
            </a:r>
            <a:r>
              <a:rPr lang="zh-TW" altLang="en-US" sz="2400" dirty="0">
                <a:solidFill>
                  <a:srgbClr val="FF0000"/>
                </a:solidFill>
              </a:rPr>
              <a:t>非授權存取</a:t>
            </a:r>
          </a:p>
        </p:txBody>
      </p:sp>
    </p:spTree>
    <p:extLst>
      <p:ext uri="{BB962C8B-B14F-4D97-AF65-F5344CB8AC3E}">
        <p14:creationId xmlns:p14="http://schemas.microsoft.com/office/powerpoint/2010/main" val="20233227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9" name="Rectangle 36"/>
          <p:cNvSpPr>
            <a:spLocks noGrp="1" noChangeArrowheads="1"/>
          </p:cNvSpPr>
          <p:nvPr>
            <p:ph type="title"/>
          </p:nvPr>
        </p:nvSpPr>
        <p:spPr>
          <a:xfrm>
            <a:off x="1224000" y="105874"/>
            <a:ext cx="7740488" cy="936104"/>
          </a:xfrm>
        </p:spPr>
        <p:txBody>
          <a:bodyPr/>
          <a:lstStyle/>
          <a:p>
            <a:r>
              <a:rPr lang="zh-TW" altLang="en-US" sz="3200" dirty="0"/>
              <a:t>可攜式設備</a:t>
            </a:r>
            <a:r>
              <a:rPr lang="en-US" altLang="zh-TW" sz="3200" dirty="0"/>
              <a:t>-</a:t>
            </a:r>
            <a:r>
              <a:rPr lang="zh-TW" altLang="en-US" sz="3200" dirty="0"/>
              <a:t>自動化安裝或啟用控管程式</a:t>
            </a:r>
            <a:endParaRPr lang="en-US" altLang="zh-TW" sz="3200" dirty="0"/>
          </a:p>
        </p:txBody>
      </p:sp>
      <p:sp>
        <p:nvSpPr>
          <p:cNvPr id="377860" name="Rectangle 37"/>
          <p:cNvSpPr>
            <a:spLocks noGrp="1" noChangeArrowheads="1"/>
          </p:cNvSpPr>
          <p:nvPr>
            <p:ph sz="quarter" idx="10"/>
          </p:nvPr>
        </p:nvSpPr>
        <p:spPr/>
        <p:txBody>
          <a:bodyPr/>
          <a:lstStyle/>
          <a:p>
            <a:pPr algn="just"/>
            <a:r>
              <a:rPr lang="zh-TW" altLang="en-US" dirty="0"/>
              <a:t>安裝或啟用可攜式媒體控管程式，可「管制」、「偵測」及「記錄」各種可攜式媒體與設備的存取行為</a:t>
            </a:r>
          </a:p>
          <a:p>
            <a:pPr lvl="1"/>
            <a:endParaRPr lang="zh-TW" altLang="en-US" dirty="0"/>
          </a:p>
        </p:txBody>
      </p:sp>
      <p:grpSp>
        <p:nvGrpSpPr>
          <p:cNvPr id="377861" name="Group 9"/>
          <p:cNvGrpSpPr>
            <a:grpSpLocks/>
          </p:cNvGrpSpPr>
          <p:nvPr/>
        </p:nvGrpSpPr>
        <p:grpSpPr bwMode="auto">
          <a:xfrm>
            <a:off x="1586494" y="2924944"/>
            <a:ext cx="6121400" cy="3225800"/>
            <a:chOff x="0" y="0"/>
            <a:chExt cx="3855" cy="2032"/>
          </a:xfrm>
        </p:grpSpPr>
        <p:pic>
          <p:nvPicPr>
            <p:cNvPr id="377862" name="Picture 10"/>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8" y="64"/>
              <a:ext cx="3136" cy="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377863" name="Group 11"/>
            <p:cNvGrpSpPr>
              <a:grpSpLocks/>
            </p:cNvGrpSpPr>
            <p:nvPr/>
          </p:nvGrpSpPr>
          <p:grpSpPr bwMode="auto">
            <a:xfrm>
              <a:off x="1217" y="0"/>
              <a:ext cx="1074" cy="1073"/>
              <a:chOff x="0" y="0"/>
              <a:chExt cx="1073" cy="1073"/>
            </a:xfrm>
          </p:grpSpPr>
          <p:pic>
            <p:nvPicPr>
              <p:cNvPr id="377886" name="Picture 1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1073" cy="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77887" name="Picture 1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6" y="381"/>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377864" name="Rectangle 14"/>
            <p:cNvSpPr>
              <a:spLocks/>
            </p:cNvSpPr>
            <p:nvPr/>
          </p:nvSpPr>
          <p:spPr bwMode="auto">
            <a:xfrm>
              <a:off x="0" y="324"/>
              <a:ext cx="76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Palm</a:t>
              </a:r>
            </a:p>
          </p:txBody>
        </p:sp>
        <p:sp>
          <p:nvSpPr>
            <p:cNvPr id="377865" name="Rectangle 15"/>
            <p:cNvSpPr>
              <a:spLocks/>
            </p:cNvSpPr>
            <p:nvPr/>
          </p:nvSpPr>
          <p:spPr bwMode="auto">
            <a:xfrm>
              <a:off x="0" y="771"/>
              <a:ext cx="91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Windows Mobile</a:t>
              </a:r>
            </a:p>
          </p:txBody>
        </p:sp>
        <p:sp>
          <p:nvSpPr>
            <p:cNvPr id="377866" name="Rectangle 16"/>
            <p:cNvSpPr>
              <a:spLocks/>
            </p:cNvSpPr>
            <p:nvPr/>
          </p:nvSpPr>
          <p:spPr bwMode="auto">
            <a:xfrm>
              <a:off x="21" y="1224"/>
              <a:ext cx="915"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iPhone</a:t>
              </a:r>
            </a:p>
          </p:txBody>
        </p:sp>
        <p:sp>
          <p:nvSpPr>
            <p:cNvPr id="377867" name="Rectangle 17"/>
            <p:cNvSpPr>
              <a:spLocks/>
            </p:cNvSpPr>
            <p:nvPr/>
          </p:nvSpPr>
          <p:spPr bwMode="auto">
            <a:xfrm>
              <a:off x="295" y="1606"/>
              <a:ext cx="915"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USB</a:t>
              </a:r>
            </a:p>
          </p:txBody>
        </p:sp>
        <p:sp>
          <p:nvSpPr>
            <p:cNvPr id="377868" name="Rectangle 18"/>
            <p:cNvSpPr>
              <a:spLocks/>
            </p:cNvSpPr>
            <p:nvPr/>
          </p:nvSpPr>
          <p:spPr bwMode="auto">
            <a:xfrm>
              <a:off x="828" y="1873"/>
              <a:ext cx="915"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Bluetooth</a:t>
              </a:r>
            </a:p>
          </p:txBody>
        </p:sp>
        <p:sp>
          <p:nvSpPr>
            <p:cNvPr id="377869" name="Rectangle 19"/>
            <p:cNvSpPr>
              <a:spLocks/>
            </p:cNvSpPr>
            <p:nvPr/>
          </p:nvSpPr>
          <p:spPr bwMode="auto">
            <a:xfrm>
              <a:off x="1477" y="1873"/>
              <a:ext cx="915"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Firewire</a:t>
              </a:r>
            </a:p>
          </p:txBody>
        </p:sp>
        <p:sp>
          <p:nvSpPr>
            <p:cNvPr id="377870" name="Rectangle 20"/>
            <p:cNvSpPr>
              <a:spLocks/>
            </p:cNvSpPr>
            <p:nvPr/>
          </p:nvSpPr>
          <p:spPr bwMode="auto">
            <a:xfrm>
              <a:off x="2233" y="1801"/>
              <a:ext cx="91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WiFi</a:t>
              </a:r>
            </a:p>
          </p:txBody>
        </p:sp>
        <p:sp>
          <p:nvSpPr>
            <p:cNvPr id="377871" name="Rectangle 21"/>
            <p:cNvSpPr>
              <a:spLocks/>
            </p:cNvSpPr>
            <p:nvPr/>
          </p:nvSpPr>
          <p:spPr bwMode="auto">
            <a:xfrm>
              <a:off x="2514" y="1549"/>
              <a:ext cx="91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irDA</a:t>
              </a:r>
            </a:p>
          </p:txBody>
        </p:sp>
        <p:sp>
          <p:nvSpPr>
            <p:cNvPr id="377872" name="Rectangle 22"/>
            <p:cNvSpPr>
              <a:spLocks/>
            </p:cNvSpPr>
            <p:nvPr/>
          </p:nvSpPr>
          <p:spPr bwMode="auto">
            <a:xfrm>
              <a:off x="2853" y="1167"/>
              <a:ext cx="91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Memory Card</a:t>
              </a:r>
            </a:p>
          </p:txBody>
        </p:sp>
        <p:sp>
          <p:nvSpPr>
            <p:cNvPr id="377873" name="Rectangle 23"/>
            <p:cNvSpPr>
              <a:spLocks/>
            </p:cNvSpPr>
            <p:nvPr/>
          </p:nvSpPr>
          <p:spPr bwMode="auto">
            <a:xfrm>
              <a:off x="2918" y="785"/>
              <a:ext cx="91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Printer</a:t>
              </a:r>
            </a:p>
          </p:txBody>
        </p:sp>
        <p:sp>
          <p:nvSpPr>
            <p:cNvPr id="377874" name="Rectangle 24"/>
            <p:cNvSpPr>
              <a:spLocks/>
            </p:cNvSpPr>
            <p:nvPr/>
          </p:nvSpPr>
          <p:spPr bwMode="auto">
            <a:xfrm>
              <a:off x="2939" y="295"/>
              <a:ext cx="91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ct val="20000"/>
                </a:spcBef>
                <a:buSzPct val="65000"/>
                <a:buBlip>
                  <a:blip r:embed="rId6"/>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Arial" panose="020B0604020202020204" pitchFamily="34" charset="0"/>
                  <a:ea typeface="新細明體" panose="02020500000000000000" pitchFamily="18" charset="-120"/>
                  <a:cs typeface="Arial" panose="020B0604020202020204" pitchFamily="34" charset="0"/>
                  <a:sym typeface="Arial" panose="020B0604020202020204" pitchFamily="34" charset="0"/>
                </a:rPr>
                <a:t>CD-R/DVD-R</a:t>
              </a:r>
            </a:p>
          </p:txBody>
        </p:sp>
        <p:sp>
          <p:nvSpPr>
            <p:cNvPr id="377875" name="Line 25"/>
            <p:cNvSpPr>
              <a:spLocks noChangeShapeType="1"/>
            </p:cNvSpPr>
            <p:nvPr/>
          </p:nvSpPr>
          <p:spPr bwMode="auto">
            <a:xfrm>
              <a:off x="792" y="244"/>
              <a:ext cx="432" cy="173"/>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76" name="Line 26"/>
            <p:cNvSpPr>
              <a:spLocks noChangeShapeType="1"/>
            </p:cNvSpPr>
            <p:nvPr/>
          </p:nvSpPr>
          <p:spPr bwMode="auto">
            <a:xfrm rot="10800000" flipH="1">
              <a:off x="821" y="605"/>
              <a:ext cx="396" cy="14"/>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77" name="Line 27"/>
            <p:cNvSpPr>
              <a:spLocks noChangeShapeType="1"/>
            </p:cNvSpPr>
            <p:nvPr/>
          </p:nvSpPr>
          <p:spPr bwMode="auto">
            <a:xfrm rot="10800000" flipH="1">
              <a:off x="807" y="778"/>
              <a:ext cx="403" cy="216"/>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78" name="Line 28"/>
            <p:cNvSpPr>
              <a:spLocks noChangeShapeType="1"/>
            </p:cNvSpPr>
            <p:nvPr/>
          </p:nvSpPr>
          <p:spPr bwMode="auto">
            <a:xfrm rot="10800000" flipH="1">
              <a:off x="915" y="879"/>
              <a:ext cx="425" cy="504"/>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79" name="Line 29"/>
            <p:cNvSpPr>
              <a:spLocks noChangeShapeType="1"/>
            </p:cNvSpPr>
            <p:nvPr/>
          </p:nvSpPr>
          <p:spPr bwMode="auto">
            <a:xfrm rot="10800000" flipH="1">
              <a:off x="1318" y="936"/>
              <a:ext cx="216" cy="685"/>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80" name="Line 30"/>
            <p:cNvSpPr>
              <a:spLocks noChangeShapeType="1"/>
            </p:cNvSpPr>
            <p:nvPr/>
          </p:nvSpPr>
          <p:spPr bwMode="auto">
            <a:xfrm rot="10800000">
              <a:off x="1779" y="943"/>
              <a:ext cx="58" cy="757"/>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81" name="Line 31"/>
            <p:cNvSpPr>
              <a:spLocks noChangeShapeType="1"/>
            </p:cNvSpPr>
            <p:nvPr/>
          </p:nvSpPr>
          <p:spPr bwMode="auto">
            <a:xfrm rot="10800000">
              <a:off x="2010" y="958"/>
              <a:ext cx="411" cy="584"/>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82" name="Line 32"/>
            <p:cNvSpPr>
              <a:spLocks noChangeShapeType="1"/>
            </p:cNvSpPr>
            <p:nvPr/>
          </p:nvSpPr>
          <p:spPr bwMode="auto">
            <a:xfrm rot="10800000">
              <a:off x="2197" y="864"/>
              <a:ext cx="678" cy="469"/>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83" name="Line 33"/>
            <p:cNvSpPr>
              <a:spLocks noChangeShapeType="1"/>
            </p:cNvSpPr>
            <p:nvPr/>
          </p:nvSpPr>
          <p:spPr bwMode="auto">
            <a:xfrm>
              <a:off x="2276" y="691"/>
              <a:ext cx="750" cy="353"/>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84" name="Line 34"/>
            <p:cNvSpPr>
              <a:spLocks noChangeShapeType="1"/>
            </p:cNvSpPr>
            <p:nvPr/>
          </p:nvSpPr>
          <p:spPr bwMode="auto">
            <a:xfrm>
              <a:off x="2298" y="489"/>
              <a:ext cx="620" cy="109"/>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sp>
          <p:nvSpPr>
            <p:cNvPr id="377885" name="Line 35"/>
            <p:cNvSpPr>
              <a:spLocks noChangeShapeType="1"/>
            </p:cNvSpPr>
            <p:nvPr/>
          </p:nvSpPr>
          <p:spPr bwMode="auto">
            <a:xfrm rot="10800000" flipH="1">
              <a:off x="2276" y="288"/>
              <a:ext cx="404" cy="29"/>
            </a:xfrm>
            <a:prstGeom prst="line">
              <a:avLst/>
            </a:prstGeom>
            <a:noFill/>
            <a:ln w="38100">
              <a:solidFill>
                <a:srgbClr val="90909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zh-TW" altLang="en-US" i="0"/>
            </a:p>
          </p:txBody>
        </p:sp>
      </p:grpSp>
    </p:spTree>
    <p:extLst>
      <p:ext uri="{BB962C8B-B14F-4D97-AF65-F5344CB8AC3E}">
        <p14:creationId xmlns:p14="http://schemas.microsoft.com/office/powerpoint/2010/main" val="23273466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7" name="Rectangle 10"/>
          <p:cNvSpPr>
            <a:spLocks noGrp="1" noChangeArrowheads="1"/>
          </p:cNvSpPr>
          <p:nvPr>
            <p:ph type="title"/>
          </p:nvPr>
        </p:nvSpPr>
        <p:spPr/>
        <p:txBody>
          <a:bodyPr/>
          <a:lstStyle/>
          <a:p>
            <a:r>
              <a:rPr lang="zh-TW" altLang="en-US" dirty="0"/>
              <a:t>可攜式設備</a:t>
            </a:r>
            <a:r>
              <a:rPr lang="en-US" altLang="zh-TW" dirty="0"/>
              <a:t>-</a:t>
            </a:r>
            <a:r>
              <a:rPr lang="zh-TW" altLang="en-US" dirty="0"/>
              <a:t>稽核紀錄內容</a:t>
            </a:r>
          </a:p>
        </p:txBody>
      </p:sp>
      <p:sp>
        <p:nvSpPr>
          <p:cNvPr id="379908" name="Rectangle 11"/>
          <p:cNvSpPr>
            <a:spLocks noGrp="1" noChangeArrowheads="1"/>
          </p:cNvSpPr>
          <p:nvPr>
            <p:ph sz="quarter" idx="10"/>
          </p:nvPr>
        </p:nvSpPr>
        <p:spPr/>
        <p:txBody>
          <a:bodyPr/>
          <a:lstStyle/>
          <a:p>
            <a:pPr algn="just"/>
            <a:r>
              <a:rPr lang="zh-TW" altLang="en-US" dirty="0"/>
              <a:t>稽核紀錄應包含下列欄位</a:t>
            </a:r>
          </a:p>
          <a:p>
            <a:pPr lvl="1" algn="just"/>
            <a:r>
              <a:rPr lang="zh-TW" altLang="en-US" sz="2400" dirty="0"/>
              <a:t>事件發生時間</a:t>
            </a:r>
            <a:r>
              <a:rPr lang="en-US" altLang="zh-TW" sz="2400" dirty="0"/>
              <a:t>(</a:t>
            </a:r>
            <a:r>
              <a:rPr lang="en-US" altLang="zh-TW" sz="2200" dirty="0"/>
              <a:t>2017-11-12 11:34:12</a:t>
            </a:r>
            <a:r>
              <a:rPr lang="en-US" altLang="zh-TW" sz="2400" dirty="0"/>
              <a:t>)</a:t>
            </a:r>
          </a:p>
          <a:p>
            <a:pPr lvl="1" algn="just"/>
            <a:r>
              <a:rPr lang="zh-TW" altLang="en-US" sz="2400" dirty="0"/>
              <a:t>電腦名稱或</a:t>
            </a:r>
            <a:r>
              <a:rPr lang="en-US" altLang="zh-TW" sz="2200" dirty="0"/>
              <a:t>IP</a:t>
            </a:r>
            <a:r>
              <a:rPr lang="zh-TW" altLang="en-US" sz="2400" dirty="0"/>
              <a:t>位址</a:t>
            </a:r>
            <a:r>
              <a:rPr lang="en-US" altLang="zh-TW" sz="2400" dirty="0"/>
              <a:t>(</a:t>
            </a:r>
            <a:r>
              <a:rPr lang="en-US" altLang="zh-TW" sz="2200" dirty="0"/>
              <a:t>steven.rubicon-secure.com.tw</a:t>
            </a:r>
            <a:r>
              <a:rPr lang="en-US" altLang="zh-TW" sz="2400" dirty="0"/>
              <a:t>)</a:t>
            </a:r>
          </a:p>
          <a:p>
            <a:pPr lvl="1" algn="just"/>
            <a:r>
              <a:rPr lang="zh-TW" altLang="en-US" sz="2400" dirty="0"/>
              <a:t>使用者名稱</a:t>
            </a:r>
            <a:r>
              <a:rPr lang="en-US" altLang="zh-TW" sz="2400" dirty="0"/>
              <a:t>(</a:t>
            </a:r>
            <a:r>
              <a:rPr lang="en-US" altLang="zh-TW" sz="2200" dirty="0"/>
              <a:t>RUBICON-SECURE\</a:t>
            </a:r>
            <a:r>
              <a:rPr lang="en-US" altLang="zh-TW" sz="2200" dirty="0" err="1"/>
              <a:t>steven</a:t>
            </a:r>
            <a:r>
              <a:rPr lang="en-US" altLang="zh-TW" sz="2400" dirty="0"/>
              <a:t>)</a:t>
            </a:r>
          </a:p>
          <a:p>
            <a:pPr lvl="1" algn="just"/>
            <a:r>
              <a:rPr lang="zh-TW" altLang="en-US" sz="2400" dirty="0"/>
              <a:t>程序名稱與</a:t>
            </a:r>
            <a:r>
              <a:rPr lang="en-US" altLang="zh-TW" sz="2200" dirty="0"/>
              <a:t>ID(Explorer.exe)</a:t>
            </a:r>
          </a:p>
          <a:p>
            <a:pPr lvl="1" algn="just"/>
            <a:r>
              <a:rPr lang="zh-TW" altLang="en-US" sz="2400" dirty="0"/>
              <a:t>設備名稱</a:t>
            </a:r>
            <a:r>
              <a:rPr lang="en-US" altLang="zh-TW" sz="2400" dirty="0"/>
              <a:t>(</a:t>
            </a:r>
            <a:r>
              <a:rPr lang="en-US" altLang="zh-TW" sz="2200" dirty="0"/>
              <a:t>USB, CD/DVD, iPhone</a:t>
            </a:r>
            <a:r>
              <a:rPr lang="en-US" altLang="zh-TW" sz="2400" dirty="0"/>
              <a:t>)</a:t>
            </a:r>
          </a:p>
          <a:p>
            <a:pPr lvl="1" algn="just"/>
            <a:r>
              <a:rPr lang="zh-TW" altLang="en-US" sz="2400" dirty="0"/>
              <a:t>動作</a:t>
            </a:r>
            <a:r>
              <a:rPr lang="en-US" altLang="zh-TW" sz="2400" dirty="0"/>
              <a:t>(</a:t>
            </a:r>
            <a:r>
              <a:rPr lang="en-US" altLang="zh-TW" sz="2200" dirty="0"/>
              <a:t>Open, Write, Delete, </a:t>
            </a:r>
            <a:r>
              <a:rPr lang="en-US" altLang="zh-TW" sz="2200" dirty="0" err="1"/>
              <a:t>CreateDir</a:t>
            </a:r>
            <a:r>
              <a:rPr lang="en-US" altLang="zh-TW" sz="2200" dirty="0"/>
              <a:t>, etc...)</a:t>
            </a:r>
          </a:p>
          <a:p>
            <a:pPr lvl="1"/>
            <a:r>
              <a:rPr lang="zh-TW" altLang="en-US" sz="2400" dirty="0"/>
              <a:t>檔名</a:t>
            </a:r>
            <a:r>
              <a:rPr lang="en-US" altLang="zh-TW" sz="2400" dirty="0"/>
              <a:t>(</a:t>
            </a:r>
            <a:r>
              <a:rPr lang="en-US" altLang="zh-TW" sz="2200" dirty="0"/>
              <a:t>D:\autorun.inf</a:t>
            </a:r>
            <a:r>
              <a:rPr lang="en-US" altLang="zh-TW" sz="2400" dirty="0"/>
              <a:t>)</a:t>
            </a:r>
          </a:p>
        </p:txBody>
      </p:sp>
      <p:pic>
        <p:nvPicPr>
          <p:cNvPr id="379909"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576" y="5085184"/>
            <a:ext cx="7671902" cy="141830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1338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剪去單一角落矩形 2"/>
          <p:cNvSpPr/>
          <p:nvPr/>
        </p:nvSpPr>
        <p:spPr bwMode="auto">
          <a:xfrm>
            <a:off x="835725" y="2175482"/>
            <a:ext cx="7630616" cy="2117614"/>
          </a:xfrm>
          <a:prstGeom prst="snip1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 name="副標題 1"/>
          <p:cNvSpPr>
            <a:spLocks noGrp="1"/>
          </p:cNvSpPr>
          <p:nvPr>
            <p:ph type="subTitle" idx="1"/>
          </p:nvPr>
        </p:nvSpPr>
        <p:spPr/>
        <p:txBody>
          <a:bodyPr/>
          <a:lstStyle/>
          <a:p>
            <a:endParaRPr lang="zh-TW" altLang="en-US"/>
          </a:p>
        </p:txBody>
      </p:sp>
      <p:sp>
        <p:nvSpPr>
          <p:cNvPr id="6" name="Rectangle 7"/>
          <p:cNvSpPr>
            <a:spLocks noGrp="1" noChangeArrowheads="1"/>
          </p:cNvSpPr>
          <p:nvPr>
            <p:ph type="ctrTitle"/>
          </p:nvPr>
        </p:nvSpPr>
        <p:spPr>
          <a:xfrm>
            <a:off x="685800" y="2175482"/>
            <a:ext cx="7772400" cy="2117614"/>
          </a:xfrm>
        </p:spPr>
        <p:txBody>
          <a:bodyPr/>
          <a:lstStyle/>
          <a:p>
            <a:r>
              <a:rPr kumimoji="0" lang="zh-TW" altLang="en-US" dirty="0"/>
              <a:t>第</a:t>
            </a:r>
            <a:r>
              <a:rPr kumimoji="0" lang="en-US" altLang="zh-TW" dirty="0"/>
              <a:t>2</a:t>
            </a:r>
            <a:r>
              <a:rPr kumimoji="0" lang="zh-TW" altLang="en-US" dirty="0"/>
              <a:t>單元</a:t>
            </a:r>
            <a:br>
              <a:rPr kumimoji="0" lang="zh-TW" altLang="en-US" dirty="0"/>
            </a:br>
            <a:r>
              <a:rPr kumimoji="0" lang="zh-TW" altLang="en-US" dirty="0"/>
              <a:t>資通安全相關法規</a:t>
            </a:r>
          </a:p>
        </p:txBody>
      </p:sp>
    </p:spTree>
    <p:extLst>
      <p:ext uri="{BB962C8B-B14F-4D97-AF65-F5344CB8AC3E}">
        <p14:creationId xmlns:p14="http://schemas.microsoft.com/office/powerpoint/2010/main" val="3204698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zh-TW" altLang="en-US" dirty="0"/>
              <a:t>單元學習目標</a:t>
            </a:r>
          </a:p>
        </p:txBody>
      </p:sp>
      <p:sp>
        <p:nvSpPr>
          <p:cNvPr id="41988" name="Rectangle 3"/>
          <p:cNvSpPr>
            <a:spLocks noGrp="1" noChangeArrowheads="1"/>
          </p:cNvSpPr>
          <p:nvPr>
            <p:ph sz="quarter" idx="10"/>
          </p:nvPr>
        </p:nvSpPr>
        <p:spPr/>
        <p:txBody>
          <a:bodyPr/>
          <a:lstStyle/>
          <a:p>
            <a:pPr algn="just"/>
            <a:r>
              <a:rPr lang="zh-TW" altLang="en-US" dirty="0"/>
              <a:t>了解政府機關資通安全應遵循法規之要求重點，包含：</a:t>
            </a:r>
          </a:p>
          <a:p>
            <a:pPr lvl="1" algn="just"/>
            <a:r>
              <a:rPr lang="zh-TW" altLang="zh-TW" dirty="0"/>
              <a:t>行政院國家資通安全會報</a:t>
            </a:r>
            <a:endParaRPr lang="en-US" altLang="zh-TW" dirty="0"/>
          </a:p>
          <a:p>
            <a:pPr lvl="1" algn="just"/>
            <a:r>
              <a:rPr lang="zh-TW" altLang="zh-TW" dirty="0"/>
              <a:t>資通安全管理法</a:t>
            </a:r>
            <a:r>
              <a:rPr lang="zh-TW" altLang="en-US" dirty="0"/>
              <a:t>與子法</a:t>
            </a:r>
            <a:endParaRPr lang="zh-TW" altLang="zh-TW" dirty="0"/>
          </a:p>
          <a:p>
            <a:pPr lvl="1" algn="just"/>
            <a:r>
              <a:rPr lang="zh-TW" altLang="zh-TW" dirty="0"/>
              <a:t>國家機密保護法</a:t>
            </a:r>
          </a:p>
          <a:p>
            <a:pPr lvl="1" algn="just"/>
            <a:r>
              <a:rPr lang="zh-TW" altLang="zh-TW" dirty="0"/>
              <a:t>個人資料保護法</a:t>
            </a:r>
          </a:p>
          <a:p>
            <a:pPr lvl="1" algn="just"/>
            <a:r>
              <a:rPr lang="zh-TW" altLang="en-US" dirty="0"/>
              <a:t>資訊安全管理系統</a:t>
            </a:r>
            <a:r>
              <a:rPr lang="en-US" altLang="zh-TW" dirty="0"/>
              <a:t>(ISMS)</a:t>
            </a:r>
          </a:p>
        </p:txBody>
      </p:sp>
    </p:spTree>
    <p:extLst>
      <p:ext uri="{BB962C8B-B14F-4D97-AF65-F5344CB8AC3E}">
        <p14:creationId xmlns:p14="http://schemas.microsoft.com/office/powerpoint/2010/main" val="7653263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a:extLst>
              <a:ext uri="{28A0092B-C50C-407E-A947-70E740481C1C}">
                <a14:useLocalDpi xmlns:a14="http://schemas.microsoft.com/office/drawing/2010/main" val="0"/>
              </a:ext>
            </a:extLst>
          </a:blip>
          <a:srcRect l="6239" t="2412" r="6412" b="6698"/>
          <a:stretch/>
        </p:blipFill>
        <p:spPr>
          <a:xfrm>
            <a:off x="539552" y="1184742"/>
            <a:ext cx="8352928" cy="5340602"/>
          </a:xfrm>
          <a:prstGeom prst="rect">
            <a:avLst/>
          </a:prstGeom>
        </p:spPr>
      </p:pic>
      <p:sp>
        <p:nvSpPr>
          <p:cNvPr id="49" name="Rectangle 2"/>
          <p:cNvSpPr>
            <a:spLocks noGrp="1" noChangeArrowheads="1"/>
          </p:cNvSpPr>
          <p:nvPr>
            <p:ph type="title"/>
          </p:nvPr>
        </p:nvSpPr>
        <p:spPr>
          <a:xfrm>
            <a:off x="1115616" y="139309"/>
            <a:ext cx="7596584" cy="865187"/>
          </a:xfrm>
        </p:spPr>
        <p:txBody>
          <a:bodyPr/>
          <a:lstStyle/>
          <a:p>
            <a:r>
              <a:rPr lang="zh-TW" altLang="en-US" sz="3600" dirty="0">
                <a:solidFill>
                  <a:srgbClr val="333399"/>
                </a:solidFill>
              </a:rPr>
              <a:t>行政院國家資通安全會報組織與分工</a:t>
            </a:r>
          </a:p>
        </p:txBody>
      </p:sp>
      <p:sp>
        <p:nvSpPr>
          <p:cNvPr id="2" name="文字方塊 1"/>
          <p:cNvSpPr txBox="1"/>
          <p:nvPr/>
        </p:nvSpPr>
        <p:spPr>
          <a:xfrm>
            <a:off x="0" y="6546830"/>
            <a:ext cx="3495142" cy="338554"/>
          </a:xfrm>
          <a:prstGeom prst="rect">
            <a:avLst/>
          </a:prstGeom>
          <a:noFill/>
        </p:spPr>
        <p:txBody>
          <a:bodyPr wrap="square" rtlCol="0">
            <a:spAutoFit/>
          </a:bodyPr>
          <a:lstStyle/>
          <a:p>
            <a:pPr algn="just"/>
            <a:r>
              <a:rPr lang="zh-TW" altLang="en-US" sz="1600" b="1" i="0" dirty="0">
                <a:solidFill>
                  <a:srgbClr val="FF0000"/>
                </a:solidFill>
                <a:latin typeface="微軟正黑體" panose="020B0604030504040204" pitchFamily="34" charset="-120"/>
                <a:ea typeface="微軟正黑體" panose="020B0604030504040204" pitchFamily="34" charset="-120"/>
              </a:rPr>
              <a:t>資料來源：行政院國家資通安全會報</a:t>
            </a:r>
          </a:p>
        </p:txBody>
      </p:sp>
    </p:spTree>
    <p:extLst>
      <p:ext uri="{BB962C8B-B14F-4D97-AF65-F5344CB8AC3E}">
        <p14:creationId xmlns:p14="http://schemas.microsoft.com/office/powerpoint/2010/main" val="23304496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a:xfrm>
            <a:off x="1115616" y="117028"/>
            <a:ext cx="7458831" cy="935708"/>
          </a:xfrm>
        </p:spPr>
        <p:txBody>
          <a:bodyPr/>
          <a:lstStyle/>
          <a:p>
            <a:r>
              <a:rPr lang="zh-TW" altLang="en-US" dirty="0">
                <a:cs typeface="Times New Roman" panose="02020603050405020304" pitchFamily="18" charset="0"/>
              </a:rPr>
              <a:t>課程簡介</a:t>
            </a:r>
          </a:p>
        </p:txBody>
      </p:sp>
      <p:sp>
        <p:nvSpPr>
          <p:cNvPr id="9220" name="Rectangle 21"/>
          <p:cNvSpPr>
            <a:spLocks noGrp="1" noChangeArrowheads="1"/>
          </p:cNvSpPr>
          <p:nvPr>
            <p:ph type="body" idx="4294967295"/>
          </p:nvPr>
        </p:nvSpPr>
        <p:spPr>
          <a:xfrm>
            <a:off x="590872" y="1052513"/>
            <a:ext cx="8157592" cy="2797175"/>
          </a:xfrm>
        </p:spPr>
        <p:txBody>
          <a:bodyPr/>
          <a:lstStyle/>
          <a:p>
            <a:pPr algn="just"/>
            <a:r>
              <a:rPr lang="zh-TW" altLang="en-US" dirty="0">
                <a:cs typeface="Times New Roman" panose="02020603050405020304" pitchFamily="18" charset="0"/>
              </a:rPr>
              <a:t>本課程時間為</a:t>
            </a:r>
            <a:r>
              <a:rPr lang="en-US" altLang="zh-TW" dirty="0">
                <a:cs typeface="Times New Roman" panose="02020603050405020304" pitchFamily="18" charset="0"/>
              </a:rPr>
              <a:t>18</a:t>
            </a:r>
            <a:r>
              <a:rPr lang="zh-TW" altLang="en-US" dirty="0">
                <a:cs typeface="Times New Roman" panose="02020603050405020304" pitchFamily="18" charset="0"/>
              </a:rPr>
              <a:t>小時</a:t>
            </a:r>
            <a:r>
              <a:rPr lang="en-US" altLang="zh-TW" dirty="0">
                <a:cs typeface="Times New Roman" panose="02020603050405020304" pitchFamily="18" charset="0"/>
              </a:rPr>
              <a:t>(3</a:t>
            </a:r>
            <a:r>
              <a:rPr lang="zh-TW" altLang="en-US" dirty="0">
                <a:cs typeface="Times New Roman" panose="02020603050405020304" pitchFamily="18" charset="0"/>
              </a:rPr>
              <a:t>天</a:t>
            </a:r>
            <a:r>
              <a:rPr lang="en-US" altLang="zh-TW" dirty="0">
                <a:cs typeface="Times New Roman" panose="02020603050405020304" pitchFamily="18" charset="0"/>
              </a:rPr>
              <a:t>)</a:t>
            </a:r>
            <a:endParaRPr lang="zh-TW" altLang="en-US" dirty="0">
              <a:cs typeface="Times New Roman" panose="02020603050405020304" pitchFamily="18" charset="0"/>
            </a:endParaRPr>
          </a:p>
          <a:p>
            <a:pPr algn="just"/>
            <a:r>
              <a:rPr lang="zh-TW" altLang="en-US" dirty="0">
                <a:cs typeface="Times New Roman" panose="02020603050405020304" pitchFamily="18" charset="0"/>
              </a:rPr>
              <a:t>課程涵蓋資通安全策略面、管理面及技術面的資安議題與防護措施。內容包含：資通安全基本觀念、資通安全相關法規、資通安全風險管理與業務持續運作管理、作業安全、資訊委外安全、存取控制與加解密技術、網路安全與實體安全、應用程式安全、資通安全健診、資通安全事件通報及應變等內容</a:t>
            </a:r>
          </a:p>
        </p:txBody>
      </p:sp>
    </p:spTree>
    <p:extLst>
      <p:ext uri="{BB962C8B-B14F-4D97-AF65-F5344CB8AC3E}">
        <p14:creationId xmlns:p14="http://schemas.microsoft.com/office/powerpoint/2010/main" val="22328335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892294F7-F215-4F15-99BE-421F1E74296F}"/>
              </a:ext>
            </a:extLst>
          </p:cNvPr>
          <p:cNvSpPr txBox="1">
            <a:spLocks/>
          </p:cNvSpPr>
          <p:nvPr/>
        </p:nvSpPr>
        <p:spPr bwMode="auto">
          <a:xfrm>
            <a:off x="612000" y="1196752"/>
            <a:ext cx="8071200"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en-US" altLang="zh-TW" sz="2400" i="0" dirty="0">
                <a:solidFill>
                  <a:schemeClr val="tx2"/>
                </a:solidFill>
                <a:latin typeface="Arial" panose="020B0604020202020204" pitchFamily="34" charset="0"/>
                <a:cs typeface="Arial" panose="020B0604020202020204" pitchFamily="34" charset="0"/>
              </a:rPr>
              <a:t>107/5/11</a:t>
            </a:r>
            <a:r>
              <a:rPr lang="zh-TW" altLang="en-US" sz="2400" i="0" dirty="0">
                <a:solidFill>
                  <a:schemeClr val="tx2"/>
                </a:solidFill>
                <a:latin typeface="Arial" panose="020B0604020202020204" pitchFamily="34" charset="0"/>
                <a:cs typeface="Arial" panose="020B0604020202020204" pitchFamily="34" charset="0"/>
              </a:rPr>
              <a:t>三讀通過、</a:t>
            </a:r>
            <a:r>
              <a:rPr lang="en-US" altLang="zh-TW" sz="2400" i="0" dirty="0">
                <a:solidFill>
                  <a:schemeClr val="tx2"/>
                </a:solidFill>
                <a:latin typeface="Arial" panose="020B0604020202020204" pitchFamily="34" charset="0"/>
                <a:cs typeface="Arial" panose="020B0604020202020204" pitchFamily="34" charset="0"/>
              </a:rPr>
              <a:t>107/6/6</a:t>
            </a:r>
            <a:r>
              <a:rPr lang="zh-TW" altLang="en-US" sz="2400" i="0" dirty="0">
                <a:solidFill>
                  <a:schemeClr val="tx2"/>
                </a:solidFill>
                <a:latin typeface="Arial" panose="020B0604020202020204" pitchFamily="34" charset="0"/>
                <a:cs typeface="Arial" panose="020B0604020202020204" pitchFamily="34" charset="0"/>
              </a:rPr>
              <a:t>總統公告、</a:t>
            </a:r>
            <a:r>
              <a:rPr lang="en-US" altLang="zh-TW" sz="2400" i="0" dirty="0">
                <a:solidFill>
                  <a:schemeClr val="tx2"/>
                </a:solidFill>
                <a:latin typeface="Arial" panose="020B0604020202020204" pitchFamily="34" charset="0"/>
                <a:cs typeface="Arial" panose="020B0604020202020204" pitchFamily="34" charset="0"/>
              </a:rPr>
              <a:t>108/1/1</a:t>
            </a:r>
            <a:r>
              <a:rPr lang="zh-TW" altLang="en-US" sz="2400" i="0" dirty="0">
                <a:solidFill>
                  <a:schemeClr val="tx2"/>
                </a:solidFill>
                <a:latin typeface="Arial" panose="020B0604020202020204" pitchFamily="34" charset="0"/>
                <a:cs typeface="Arial" panose="020B0604020202020204" pitchFamily="34" charset="0"/>
              </a:rPr>
              <a:t>施行</a:t>
            </a:r>
          </a:p>
          <a:p>
            <a:r>
              <a:rPr lang="zh-TW" altLang="en-US" i="0" kern="0" dirty="0"/>
              <a:t>立法目的</a:t>
            </a:r>
          </a:p>
          <a:p>
            <a:pPr lvl="1"/>
            <a:r>
              <a:rPr lang="zh-TW" altLang="en-US" i="0" kern="0" dirty="0"/>
              <a:t>為積極推動國家資通安全政策，加速建構國家資通安全環境，以保障國家安全，維護社會公共利益</a:t>
            </a:r>
            <a:endParaRPr lang="en-US" altLang="zh-TW" i="0" kern="0" dirty="0"/>
          </a:p>
          <a:p>
            <a:pPr algn="just"/>
            <a:r>
              <a:rPr lang="zh-TW" altLang="en-US" i="0" dirty="0"/>
              <a:t>適用對象</a:t>
            </a:r>
            <a:endParaRPr lang="en-US" altLang="zh-TW" i="0" dirty="0"/>
          </a:p>
          <a:p>
            <a:pPr lvl="1" algn="just"/>
            <a:r>
              <a:rPr lang="zh-TW" altLang="en-US" sz="2000" i="0" dirty="0"/>
              <a:t>公務機關</a:t>
            </a:r>
            <a:endParaRPr lang="en-US" altLang="zh-TW" sz="2000" i="0" dirty="0"/>
          </a:p>
          <a:p>
            <a:pPr lvl="2" algn="just"/>
            <a:r>
              <a:rPr lang="zh-TW" altLang="en-US" sz="1800" i="0" dirty="0"/>
              <a:t>指依法行使公權力之中央、地方機關</a:t>
            </a:r>
            <a:r>
              <a:rPr lang="en-US" altLang="zh-TW" sz="1800" i="0" dirty="0"/>
              <a:t>(</a:t>
            </a:r>
            <a:r>
              <a:rPr lang="zh-TW" altLang="en-US" sz="1800" i="0" dirty="0"/>
              <a:t>構</a:t>
            </a:r>
            <a:r>
              <a:rPr lang="en-US" altLang="zh-TW" sz="1800" i="0" dirty="0"/>
              <a:t>)</a:t>
            </a:r>
            <a:r>
              <a:rPr lang="zh-TW" altLang="en-US" sz="1800" i="0" dirty="0"/>
              <a:t>或公法人</a:t>
            </a:r>
            <a:endParaRPr lang="en-US" altLang="zh-TW" sz="1800" i="0" dirty="0"/>
          </a:p>
          <a:p>
            <a:pPr lvl="2" algn="just"/>
            <a:r>
              <a:rPr lang="zh-TW" altLang="en-US" sz="1800" i="0" dirty="0"/>
              <a:t>但不包含軍事機關及情報機關</a:t>
            </a:r>
            <a:endParaRPr lang="en-US" altLang="zh-TW" sz="1800" i="0" dirty="0"/>
          </a:p>
          <a:p>
            <a:pPr lvl="1" algn="just"/>
            <a:r>
              <a:rPr lang="zh-TW" altLang="en-US" sz="2000" i="0" dirty="0"/>
              <a:t>特定非公務機關</a:t>
            </a:r>
            <a:endParaRPr lang="en-US" altLang="zh-TW" sz="2000" i="0" dirty="0"/>
          </a:p>
          <a:p>
            <a:pPr lvl="2" algn="just"/>
            <a:r>
              <a:rPr lang="zh-TW" altLang="en-US" sz="1800" i="0" dirty="0">
                <a:latin typeface="+mj-ea"/>
              </a:rPr>
              <a:t>關鍵基礎設施</a:t>
            </a:r>
            <a:r>
              <a:rPr lang="en-US" altLang="zh-TW" sz="1800" i="0" dirty="0">
                <a:latin typeface="+mj-ea"/>
              </a:rPr>
              <a:t>(CI)</a:t>
            </a:r>
            <a:r>
              <a:rPr lang="zh-TW" altLang="en-US" sz="1800" i="0" dirty="0">
                <a:latin typeface="+mj-ea"/>
              </a:rPr>
              <a:t>提供者</a:t>
            </a:r>
            <a:r>
              <a:rPr lang="en-US" altLang="zh-TW" sz="1800" i="0" dirty="0">
                <a:latin typeface="+mj-ea"/>
              </a:rPr>
              <a:t>(</a:t>
            </a:r>
            <a:r>
              <a:rPr lang="zh-TW" altLang="en-US" sz="1800" i="0" dirty="0">
                <a:latin typeface="+mj-ea"/>
              </a:rPr>
              <a:t>例如</a:t>
            </a:r>
            <a:r>
              <a:rPr lang="en-US" altLang="zh-TW" sz="1800" i="0" dirty="0">
                <a:latin typeface="+mj-ea"/>
              </a:rPr>
              <a:t>:</a:t>
            </a:r>
            <a:r>
              <a:rPr lang="zh-TW" altLang="en-US" sz="1800" i="0" dirty="0">
                <a:latin typeface="+mj-ea"/>
              </a:rPr>
              <a:t>中油</a:t>
            </a:r>
            <a:r>
              <a:rPr lang="en-US" altLang="zh-TW" sz="1800" i="0" dirty="0">
                <a:latin typeface="+mj-ea"/>
              </a:rPr>
              <a:t>)</a:t>
            </a:r>
            <a:endParaRPr lang="zh-TW" altLang="en-US" sz="1800" i="0" dirty="0">
              <a:latin typeface="+mj-ea"/>
            </a:endParaRPr>
          </a:p>
          <a:p>
            <a:pPr lvl="2" algn="just"/>
            <a:r>
              <a:rPr lang="zh-TW" altLang="en-US" sz="1800" i="0" dirty="0">
                <a:latin typeface="+mj-ea"/>
              </a:rPr>
              <a:t>公營事業</a:t>
            </a:r>
            <a:r>
              <a:rPr lang="en-US" altLang="zh-TW" sz="1800" i="0" dirty="0">
                <a:latin typeface="+mj-ea"/>
              </a:rPr>
              <a:t>(</a:t>
            </a:r>
            <a:r>
              <a:rPr lang="zh-TW" altLang="en-US" sz="1800" i="0" dirty="0">
                <a:latin typeface="+mj-ea"/>
              </a:rPr>
              <a:t>例如</a:t>
            </a:r>
            <a:r>
              <a:rPr lang="en-US" altLang="zh-TW" sz="1800" i="0" dirty="0">
                <a:latin typeface="+mj-ea"/>
              </a:rPr>
              <a:t>:</a:t>
            </a:r>
            <a:r>
              <a:rPr lang="zh-TW" altLang="en-US" sz="1800" i="0" dirty="0">
                <a:latin typeface="+mj-ea"/>
              </a:rPr>
              <a:t>台糖</a:t>
            </a:r>
            <a:r>
              <a:rPr lang="en-US" altLang="zh-TW" sz="1800" i="0" dirty="0">
                <a:latin typeface="+mj-ea"/>
              </a:rPr>
              <a:t>)</a:t>
            </a:r>
          </a:p>
          <a:p>
            <a:pPr lvl="2" algn="just"/>
            <a:r>
              <a:rPr lang="zh-TW" altLang="en-US" sz="1800" i="0" dirty="0">
                <a:latin typeface="+mj-ea"/>
              </a:rPr>
              <a:t>政府捐助之財團法人</a:t>
            </a:r>
            <a:r>
              <a:rPr lang="en-US" altLang="zh-TW" sz="1800" i="0" dirty="0">
                <a:latin typeface="+mj-ea"/>
              </a:rPr>
              <a:t>(</a:t>
            </a:r>
            <a:r>
              <a:rPr lang="zh-TW" altLang="en-US" sz="1800" i="0" dirty="0">
                <a:latin typeface="+mj-ea"/>
              </a:rPr>
              <a:t>例如</a:t>
            </a:r>
            <a:r>
              <a:rPr lang="en-US" altLang="zh-TW" sz="1800" i="0" dirty="0">
                <a:latin typeface="+mj-ea"/>
              </a:rPr>
              <a:t>:</a:t>
            </a:r>
            <a:r>
              <a:rPr lang="zh-TW" altLang="en-US" sz="1800" i="0" dirty="0">
                <a:latin typeface="+mj-ea"/>
              </a:rPr>
              <a:t>工研院</a:t>
            </a:r>
            <a:r>
              <a:rPr lang="en-US" altLang="zh-TW" sz="1800" i="0" dirty="0">
                <a:latin typeface="+mj-ea"/>
              </a:rPr>
              <a:t>)</a:t>
            </a:r>
            <a:endParaRPr lang="zh-TW" altLang="en-US" sz="1800" i="0" dirty="0">
              <a:latin typeface="+mj-ea"/>
            </a:endParaRPr>
          </a:p>
          <a:p>
            <a:pPr lvl="1"/>
            <a:endParaRPr lang="zh-TW" altLang="en-US" i="0" kern="0" dirty="0"/>
          </a:p>
          <a:p>
            <a:endParaRPr lang="zh-TW" altLang="en-US" i="0" kern="0" dirty="0"/>
          </a:p>
          <a:p>
            <a:endParaRPr lang="zh-TW" altLang="en-US" i="0" kern="0" dirty="0"/>
          </a:p>
        </p:txBody>
      </p:sp>
      <p:sp>
        <p:nvSpPr>
          <p:cNvPr id="176129" name="Rectangle 2"/>
          <p:cNvSpPr>
            <a:spLocks noGrp="1" noChangeArrowheads="1"/>
          </p:cNvSpPr>
          <p:nvPr>
            <p:ph type="title"/>
          </p:nvPr>
        </p:nvSpPr>
        <p:spPr>
          <a:xfrm>
            <a:off x="1223999" y="116632"/>
            <a:ext cx="7870105" cy="936104"/>
          </a:xfrm>
        </p:spPr>
        <p:txBody>
          <a:bodyPr>
            <a:noAutofit/>
          </a:bodyPr>
          <a:lstStyle/>
          <a:p>
            <a:pPr>
              <a:defRPr/>
            </a:pPr>
            <a:r>
              <a:rPr lang="zh-TW" altLang="en-US" sz="3600" dirty="0"/>
              <a:t>資通安全管理法</a:t>
            </a:r>
            <a:r>
              <a:rPr lang="en-US" altLang="zh-TW" sz="3600" dirty="0"/>
              <a:t>-</a:t>
            </a:r>
            <a:r>
              <a:rPr lang="zh-TW" altLang="en-US" sz="3600" dirty="0"/>
              <a:t>立法目的及適用對象</a:t>
            </a:r>
            <a:endParaRPr lang="en-US" altLang="zh-TW" sz="3600" dirty="0"/>
          </a:p>
        </p:txBody>
      </p:sp>
    </p:spTree>
    <p:extLst>
      <p:ext uri="{BB962C8B-B14F-4D97-AF65-F5344CB8AC3E}">
        <p14:creationId xmlns:p14="http://schemas.microsoft.com/office/powerpoint/2010/main" val="37555124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892294F7-F215-4F15-99BE-421F1E74296F}"/>
              </a:ext>
            </a:extLst>
          </p:cNvPr>
          <p:cNvSpPr txBox="1">
            <a:spLocks/>
          </p:cNvSpPr>
          <p:nvPr/>
        </p:nvSpPr>
        <p:spPr bwMode="auto">
          <a:xfrm>
            <a:off x="612000" y="1161328"/>
            <a:ext cx="8071200"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200" i="0" kern="0" dirty="0"/>
              <a:t>資通系統</a:t>
            </a:r>
          </a:p>
          <a:p>
            <a:pPr lvl="1"/>
            <a:r>
              <a:rPr lang="zh-TW" altLang="en-US" sz="2000" i="0" kern="0" dirty="0"/>
              <a:t>用以蒐集、控制、傳輸、儲存、流通、刪除資訊或對資訊為其他處理、使用或分享之系統</a:t>
            </a:r>
          </a:p>
          <a:p>
            <a:r>
              <a:rPr lang="zh-TW" altLang="en-US" sz="2200" i="0" kern="0" dirty="0"/>
              <a:t>資通服務</a:t>
            </a:r>
          </a:p>
          <a:p>
            <a:pPr lvl="1"/>
            <a:r>
              <a:rPr lang="zh-TW" altLang="en-US" sz="2000" i="0" kern="0" dirty="0"/>
              <a:t>與資訊之蒐集、控制、傳輸、儲存、流通、刪除、其他處理、使用或分享相關之服務</a:t>
            </a:r>
          </a:p>
          <a:p>
            <a:r>
              <a:rPr lang="zh-TW" altLang="en-US" sz="2200" i="0" kern="0" dirty="0"/>
              <a:t>資通安全</a:t>
            </a:r>
            <a:endParaRPr lang="en-US" altLang="zh-TW" sz="2200" i="0" kern="0" dirty="0"/>
          </a:p>
          <a:p>
            <a:pPr lvl="1"/>
            <a:r>
              <a:rPr lang="zh-TW" altLang="en-US" sz="2000" i="0" kern="0" dirty="0"/>
              <a:t>防止資通系統或資訊遭受未經授權之存取、使用、控制、洩漏、破壞、竄改、銷毀或其他侵害，以確保其機密性、完整性及可用性</a:t>
            </a:r>
            <a:endParaRPr lang="en-US" altLang="zh-TW" sz="2000" i="0" kern="0" dirty="0"/>
          </a:p>
          <a:p>
            <a:r>
              <a:rPr lang="zh-TW" altLang="en-US" sz="2200" i="0" kern="0" dirty="0"/>
              <a:t>資通安全事件</a:t>
            </a:r>
          </a:p>
          <a:p>
            <a:pPr lvl="1"/>
            <a:r>
              <a:rPr lang="zh-TW" altLang="en-US" sz="2000" i="0" kern="0" dirty="0"/>
              <a:t>指系統、服務或網路狀態經鑑別而顯示可能有違反資通安全政策或保護措施失效之狀態發生，影響資通系統機能運作，構成資通安全政策之威脅</a:t>
            </a:r>
          </a:p>
          <a:p>
            <a:endParaRPr lang="zh-TW" altLang="en-US" sz="2400" i="0" kern="0" dirty="0"/>
          </a:p>
        </p:txBody>
      </p:sp>
      <p:sp>
        <p:nvSpPr>
          <p:cNvPr id="176129" name="Rectangle 2"/>
          <p:cNvSpPr>
            <a:spLocks noGrp="1" noChangeArrowheads="1"/>
          </p:cNvSpPr>
          <p:nvPr>
            <p:ph type="title"/>
          </p:nvPr>
        </p:nvSpPr>
        <p:spPr>
          <a:xfrm>
            <a:off x="1224000" y="116632"/>
            <a:ext cx="7459200" cy="936104"/>
          </a:xfrm>
        </p:spPr>
        <p:txBody>
          <a:bodyPr>
            <a:noAutofit/>
          </a:bodyPr>
          <a:lstStyle/>
          <a:p>
            <a:pPr>
              <a:defRPr/>
            </a:pPr>
            <a:r>
              <a:rPr lang="zh-TW" altLang="en-US" sz="3600" dirty="0"/>
              <a:t>資通安全管理法</a:t>
            </a:r>
            <a:r>
              <a:rPr lang="en-US" altLang="zh-TW" sz="3600" dirty="0"/>
              <a:t>-</a:t>
            </a:r>
            <a:r>
              <a:rPr lang="zh-TW" altLang="en-US" sz="3600" dirty="0"/>
              <a:t>用詞定義</a:t>
            </a:r>
            <a:endParaRPr lang="en-US" altLang="zh-TW" sz="3600" dirty="0"/>
          </a:p>
        </p:txBody>
      </p:sp>
    </p:spTree>
    <p:extLst>
      <p:ext uri="{BB962C8B-B14F-4D97-AF65-F5344CB8AC3E}">
        <p14:creationId xmlns:p14="http://schemas.microsoft.com/office/powerpoint/2010/main" val="3531379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892294F7-F215-4F15-99BE-421F1E74296F}"/>
              </a:ext>
            </a:extLst>
          </p:cNvPr>
          <p:cNvSpPr txBox="1">
            <a:spLocks/>
          </p:cNvSpPr>
          <p:nvPr/>
        </p:nvSpPr>
        <p:spPr bwMode="auto">
          <a:xfrm>
            <a:off x="612000" y="1161328"/>
            <a:ext cx="4104016"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kern="0" dirty="0"/>
              <a:t>公務機關兼具</a:t>
            </a:r>
            <a:r>
              <a:rPr lang="en-US" altLang="zh-TW" i="0" kern="0" dirty="0"/>
              <a:t>CI</a:t>
            </a:r>
            <a:r>
              <a:rPr lang="zh-TW" altLang="en-US" i="0" kern="0" dirty="0"/>
              <a:t>提供者</a:t>
            </a:r>
          </a:p>
          <a:p>
            <a:pPr lvl="1"/>
            <a:r>
              <a:rPr lang="zh-TW" altLang="en-US" i="0" kern="0" dirty="0"/>
              <a:t>優先適用公務機關之規定</a:t>
            </a:r>
          </a:p>
          <a:p>
            <a:pPr lvl="1"/>
            <a:r>
              <a:rPr lang="zh-TW" altLang="en-US" i="0" kern="0" dirty="0"/>
              <a:t>例如：飛航服務總台、翡翠水庫管理局</a:t>
            </a:r>
          </a:p>
          <a:p>
            <a:r>
              <a:rPr lang="zh-TW" altLang="en-US" i="0" kern="0" dirty="0"/>
              <a:t>公營事業</a:t>
            </a:r>
            <a:r>
              <a:rPr lang="en-US" altLang="zh-TW" i="0" kern="0" dirty="0"/>
              <a:t>/</a:t>
            </a:r>
            <a:r>
              <a:rPr lang="zh-TW" altLang="en-US" i="0" kern="0" dirty="0"/>
              <a:t>財團法人兼具</a:t>
            </a:r>
            <a:r>
              <a:rPr lang="en-US" altLang="zh-TW" i="0" kern="0" dirty="0"/>
              <a:t>CI</a:t>
            </a:r>
            <a:r>
              <a:rPr lang="zh-TW" altLang="en-US" i="0" kern="0" dirty="0"/>
              <a:t>提供者</a:t>
            </a:r>
          </a:p>
          <a:p>
            <a:pPr lvl="1"/>
            <a:r>
              <a:rPr lang="zh-TW" altLang="en-US" i="0" kern="0" dirty="0"/>
              <a:t>優先適用</a:t>
            </a:r>
            <a:r>
              <a:rPr lang="en-US" altLang="zh-TW" i="0" kern="0" dirty="0"/>
              <a:t>CI</a:t>
            </a:r>
            <a:r>
              <a:rPr lang="zh-TW" altLang="en-US" i="0" kern="0" dirty="0"/>
              <a:t>提供者之規定</a:t>
            </a:r>
          </a:p>
          <a:p>
            <a:pPr lvl="1"/>
            <a:r>
              <a:rPr lang="zh-TW" altLang="en-US" i="0" kern="0" dirty="0"/>
              <a:t>例如：中油、台電</a:t>
            </a:r>
          </a:p>
        </p:txBody>
      </p:sp>
      <p:sp>
        <p:nvSpPr>
          <p:cNvPr id="176129" name="Rectangle 2"/>
          <p:cNvSpPr>
            <a:spLocks noGrp="1" noChangeArrowheads="1"/>
          </p:cNvSpPr>
          <p:nvPr>
            <p:ph type="title"/>
          </p:nvPr>
        </p:nvSpPr>
        <p:spPr>
          <a:xfrm>
            <a:off x="1115616" y="44624"/>
            <a:ext cx="7854736" cy="936104"/>
          </a:xfrm>
        </p:spPr>
        <p:txBody>
          <a:bodyPr>
            <a:noAutofit/>
          </a:bodyPr>
          <a:lstStyle/>
          <a:p>
            <a:pPr>
              <a:defRPr/>
            </a:pPr>
            <a:r>
              <a:rPr lang="zh-TW" altLang="en-US" sz="3600" dirty="0"/>
              <a:t>資通安全管理法</a:t>
            </a:r>
            <a:r>
              <a:rPr lang="en-US" altLang="zh-TW" sz="3600" dirty="0"/>
              <a:t>-</a:t>
            </a:r>
            <a:r>
              <a:rPr lang="zh-TW" altLang="en-US" sz="3600" dirty="0"/>
              <a:t>適用對象之法規強度</a:t>
            </a:r>
          </a:p>
        </p:txBody>
      </p:sp>
      <p:sp>
        <p:nvSpPr>
          <p:cNvPr id="14" name="矩形 13"/>
          <p:cNvSpPr/>
          <p:nvPr/>
        </p:nvSpPr>
        <p:spPr>
          <a:xfrm>
            <a:off x="2982944" y="1268760"/>
            <a:ext cx="6032938" cy="4593898"/>
          </a:xfrm>
          <a:prstGeom prst="rect">
            <a:avLst/>
          </a:prstGeom>
          <a:noFill/>
        </p:spPr>
      </p:sp>
      <p:sp>
        <p:nvSpPr>
          <p:cNvPr id="10" name="文字方塊 9">
            <a:extLst>
              <a:ext uri="{FF2B5EF4-FFF2-40B4-BE49-F238E27FC236}">
                <a16:creationId xmlns:a16="http://schemas.microsoft.com/office/drawing/2014/main" id="{0BF259C0-42DA-4771-A637-10E737C17503}"/>
              </a:ext>
            </a:extLst>
          </p:cNvPr>
          <p:cNvSpPr txBox="1"/>
          <p:nvPr/>
        </p:nvSpPr>
        <p:spPr>
          <a:xfrm>
            <a:off x="8172400" y="1496973"/>
            <a:ext cx="641131" cy="4524315"/>
          </a:xfrm>
          <a:prstGeom prst="rect">
            <a:avLst/>
          </a:prstGeom>
          <a:noFill/>
        </p:spPr>
        <p:txBody>
          <a:bodyPr wrap="square" rtlCol="0">
            <a:spAutoFit/>
          </a:bodyPr>
          <a:lstStyle/>
          <a:p>
            <a:r>
              <a:rPr lang="zh-TW" altLang="en-US" sz="3200" i="0" dirty="0">
                <a:latin typeface="微軟正黑體" panose="020B0604030504040204" pitchFamily="34" charset="-120"/>
                <a:ea typeface="微軟正黑體" panose="020B0604030504040204" pitchFamily="34" charset="-120"/>
              </a:rPr>
              <a:t>適用對象之法規強度</a:t>
            </a:r>
          </a:p>
        </p:txBody>
      </p:sp>
      <p:grpSp>
        <p:nvGrpSpPr>
          <p:cNvPr id="22" name="群組 21"/>
          <p:cNvGrpSpPr/>
          <p:nvPr/>
        </p:nvGrpSpPr>
        <p:grpSpPr>
          <a:xfrm>
            <a:off x="5057626" y="1412775"/>
            <a:ext cx="2826742" cy="4608513"/>
            <a:chOff x="5057626" y="1412775"/>
            <a:chExt cx="2826742" cy="4608513"/>
          </a:xfrm>
        </p:grpSpPr>
        <p:sp>
          <p:nvSpPr>
            <p:cNvPr id="15" name="手繪多邊形 14"/>
            <p:cNvSpPr/>
            <p:nvPr/>
          </p:nvSpPr>
          <p:spPr>
            <a:xfrm>
              <a:off x="5057626" y="1412775"/>
              <a:ext cx="2826742" cy="1005579"/>
            </a:xfrm>
            <a:custGeom>
              <a:avLst/>
              <a:gdLst>
                <a:gd name="connsiteX0" fmla="*/ 0 w 2459637"/>
                <a:gd name="connsiteY0" fmla="*/ 114735 h 1147352"/>
                <a:gd name="connsiteX1" fmla="*/ 114735 w 2459637"/>
                <a:gd name="connsiteY1" fmla="*/ 0 h 1147352"/>
                <a:gd name="connsiteX2" fmla="*/ 2344902 w 2459637"/>
                <a:gd name="connsiteY2" fmla="*/ 0 h 1147352"/>
                <a:gd name="connsiteX3" fmla="*/ 2459637 w 2459637"/>
                <a:gd name="connsiteY3" fmla="*/ 114735 h 1147352"/>
                <a:gd name="connsiteX4" fmla="*/ 2459637 w 2459637"/>
                <a:gd name="connsiteY4" fmla="*/ 1032617 h 1147352"/>
                <a:gd name="connsiteX5" fmla="*/ 2344902 w 2459637"/>
                <a:gd name="connsiteY5" fmla="*/ 1147352 h 1147352"/>
                <a:gd name="connsiteX6" fmla="*/ 114735 w 2459637"/>
                <a:gd name="connsiteY6" fmla="*/ 1147352 h 1147352"/>
                <a:gd name="connsiteX7" fmla="*/ 0 w 2459637"/>
                <a:gd name="connsiteY7" fmla="*/ 1032617 h 1147352"/>
                <a:gd name="connsiteX8" fmla="*/ 0 w 2459637"/>
                <a:gd name="connsiteY8" fmla="*/ 114735 h 114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637" h="1147352">
                  <a:moveTo>
                    <a:pt x="0" y="114735"/>
                  </a:moveTo>
                  <a:cubicBezTo>
                    <a:pt x="0" y="51369"/>
                    <a:pt x="51369" y="0"/>
                    <a:pt x="114735" y="0"/>
                  </a:cubicBezTo>
                  <a:lnTo>
                    <a:pt x="2344902" y="0"/>
                  </a:lnTo>
                  <a:cubicBezTo>
                    <a:pt x="2408268" y="0"/>
                    <a:pt x="2459637" y="51369"/>
                    <a:pt x="2459637" y="114735"/>
                  </a:cubicBezTo>
                  <a:lnTo>
                    <a:pt x="2459637" y="1032617"/>
                  </a:lnTo>
                  <a:cubicBezTo>
                    <a:pt x="2459637" y="1095983"/>
                    <a:pt x="2408268" y="1147352"/>
                    <a:pt x="2344902" y="1147352"/>
                  </a:cubicBezTo>
                  <a:lnTo>
                    <a:pt x="114735" y="1147352"/>
                  </a:lnTo>
                  <a:cubicBezTo>
                    <a:pt x="51369" y="1147352"/>
                    <a:pt x="0" y="1095983"/>
                    <a:pt x="0" y="1032617"/>
                  </a:cubicBezTo>
                  <a:lnTo>
                    <a:pt x="0" y="114735"/>
                  </a:lnTo>
                  <a:close/>
                </a:path>
              </a:pathLst>
            </a:custGeom>
            <a:no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0285" tIns="140285" rIns="140285" bIns="140285" numCol="1" spcCol="1270" anchor="ctr" anchorCtr="0">
              <a:noAutofit/>
            </a:bodyPr>
            <a:lstStyle/>
            <a:p>
              <a:pPr lvl="0" algn="ctr" defTabSz="1244600">
                <a:lnSpc>
                  <a:spcPct val="90000"/>
                </a:lnSpc>
                <a:spcBef>
                  <a:spcPct val="0"/>
                </a:spcBef>
                <a:spcAft>
                  <a:spcPct val="35000"/>
                </a:spcAft>
              </a:pPr>
              <a:r>
                <a:rPr lang="zh-TW" altLang="en-US" sz="2800" i="0" kern="1200" dirty="0">
                  <a:solidFill>
                    <a:schemeClr val="tx1"/>
                  </a:solidFill>
                </a:rPr>
                <a:t>公務機關</a:t>
              </a:r>
            </a:p>
          </p:txBody>
        </p:sp>
        <p:sp>
          <p:nvSpPr>
            <p:cNvPr id="17" name="手繪多邊形 16"/>
            <p:cNvSpPr/>
            <p:nvPr/>
          </p:nvSpPr>
          <p:spPr>
            <a:xfrm>
              <a:off x="5057626" y="3215509"/>
              <a:ext cx="2826742" cy="1005579"/>
            </a:xfrm>
            <a:custGeom>
              <a:avLst/>
              <a:gdLst>
                <a:gd name="connsiteX0" fmla="*/ 0 w 2459637"/>
                <a:gd name="connsiteY0" fmla="*/ 114735 h 1147352"/>
                <a:gd name="connsiteX1" fmla="*/ 114735 w 2459637"/>
                <a:gd name="connsiteY1" fmla="*/ 0 h 1147352"/>
                <a:gd name="connsiteX2" fmla="*/ 2344902 w 2459637"/>
                <a:gd name="connsiteY2" fmla="*/ 0 h 1147352"/>
                <a:gd name="connsiteX3" fmla="*/ 2459637 w 2459637"/>
                <a:gd name="connsiteY3" fmla="*/ 114735 h 1147352"/>
                <a:gd name="connsiteX4" fmla="*/ 2459637 w 2459637"/>
                <a:gd name="connsiteY4" fmla="*/ 1032617 h 1147352"/>
                <a:gd name="connsiteX5" fmla="*/ 2344902 w 2459637"/>
                <a:gd name="connsiteY5" fmla="*/ 1147352 h 1147352"/>
                <a:gd name="connsiteX6" fmla="*/ 114735 w 2459637"/>
                <a:gd name="connsiteY6" fmla="*/ 1147352 h 1147352"/>
                <a:gd name="connsiteX7" fmla="*/ 0 w 2459637"/>
                <a:gd name="connsiteY7" fmla="*/ 1032617 h 1147352"/>
                <a:gd name="connsiteX8" fmla="*/ 0 w 2459637"/>
                <a:gd name="connsiteY8" fmla="*/ 114735 h 114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637" h="1147352">
                  <a:moveTo>
                    <a:pt x="0" y="114735"/>
                  </a:moveTo>
                  <a:cubicBezTo>
                    <a:pt x="0" y="51369"/>
                    <a:pt x="51369" y="0"/>
                    <a:pt x="114735" y="0"/>
                  </a:cubicBezTo>
                  <a:lnTo>
                    <a:pt x="2344902" y="0"/>
                  </a:lnTo>
                  <a:cubicBezTo>
                    <a:pt x="2408268" y="0"/>
                    <a:pt x="2459637" y="51369"/>
                    <a:pt x="2459637" y="114735"/>
                  </a:cubicBezTo>
                  <a:lnTo>
                    <a:pt x="2459637" y="1032617"/>
                  </a:lnTo>
                  <a:cubicBezTo>
                    <a:pt x="2459637" y="1095983"/>
                    <a:pt x="2408268" y="1147352"/>
                    <a:pt x="2344902" y="1147352"/>
                  </a:cubicBezTo>
                  <a:lnTo>
                    <a:pt x="114735" y="1147352"/>
                  </a:lnTo>
                  <a:cubicBezTo>
                    <a:pt x="51369" y="1147352"/>
                    <a:pt x="0" y="1095983"/>
                    <a:pt x="0" y="1032617"/>
                  </a:cubicBezTo>
                  <a:lnTo>
                    <a:pt x="0" y="114735"/>
                  </a:lnTo>
                  <a:close/>
                </a:path>
              </a:pathLst>
            </a:custGeom>
            <a:no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0285" tIns="140285" rIns="140285" bIns="140285" numCol="1" spcCol="1270" anchor="ctr" anchorCtr="0">
              <a:noAutofit/>
            </a:bodyPr>
            <a:lstStyle/>
            <a:p>
              <a:pPr algn="ctr" defTabSz="1244600">
                <a:lnSpc>
                  <a:spcPct val="90000"/>
                </a:lnSpc>
                <a:spcAft>
                  <a:spcPct val="35000"/>
                </a:spcAft>
              </a:pPr>
              <a:r>
                <a:rPr lang="zh-TW" altLang="en-US" sz="2800" i="0" dirty="0">
                  <a:solidFill>
                    <a:schemeClr val="tx1"/>
                  </a:solidFill>
                </a:rPr>
                <a:t>關鍵基礎設施</a:t>
              </a:r>
              <a:endParaRPr lang="en-US" altLang="zh-TW" sz="2800" i="0" dirty="0">
                <a:solidFill>
                  <a:schemeClr val="tx1"/>
                </a:solidFill>
              </a:endParaRPr>
            </a:p>
            <a:p>
              <a:pPr algn="ctr" defTabSz="1244600">
                <a:lnSpc>
                  <a:spcPct val="90000"/>
                </a:lnSpc>
                <a:spcAft>
                  <a:spcPct val="35000"/>
                </a:spcAft>
              </a:pPr>
              <a:r>
                <a:rPr lang="zh-TW" altLang="en-US" sz="2800" i="0" dirty="0">
                  <a:solidFill>
                    <a:schemeClr val="tx1"/>
                  </a:solidFill>
                </a:rPr>
                <a:t>提供者</a:t>
              </a:r>
            </a:p>
          </p:txBody>
        </p:sp>
        <p:sp>
          <p:nvSpPr>
            <p:cNvPr id="19" name="手繪多邊形 18"/>
            <p:cNvSpPr/>
            <p:nvPr/>
          </p:nvSpPr>
          <p:spPr>
            <a:xfrm>
              <a:off x="5057626" y="5015709"/>
              <a:ext cx="2826742" cy="1005579"/>
            </a:xfrm>
            <a:custGeom>
              <a:avLst/>
              <a:gdLst>
                <a:gd name="connsiteX0" fmla="*/ 0 w 2459637"/>
                <a:gd name="connsiteY0" fmla="*/ 114735 h 1147352"/>
                <a:gd name="connsiteX1" fmla="*/ 114735 w 2459637"/>
                <a:gd name="connsiteY1" fmla="*/ 0 h 1147352"/>
                <a:gd name="connsiteX2" fmla="*/ 2344902 w 2459637"/>
                <a:gd name="connsiteY2" fmla="*/ 0 h 1147352"/>
                <a:gd name="connsiteX3" fmla="*/ 2459637 w 2459637"/>
                <a:gd name="connsiteY3" fmla="*/ 114735 h 1147352"/>
                <a:gd name="connsiteX4" fmla="*/ 2459637 w 2459637"/>
                <a:gd name="connsiteY4" fmla="*/ 1032617 h 1147352"/>
                <a:gd name="connsiteX5" fmla="*/ 2344902 w 2459637"/>
                <a:gd name="connsiteY5" fmla="*/ 1147352 h 1147352"/>
                <a:gd name="connsiteX6" fmla="*/ 114735 w 2459637"/>
                <a:gd name="connsiteY6" fmla="*/ 1147352 h 1147352"/>
                <a:gd name="connsiteX7" fmla="*/ 0 w 2459637"/>
                <a:gd name="connsiteY7" fmla="*/ 1032617 h 1147352"/>
                <a:gd name="connsiteX8" fmla="*/ 0 w 2459637"/>
                <a:gd name="connsiteY8" fmla="*/ 114735 h 114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637" h="1147352">
                  <a:moveTo>
                    <a:pt x="0" y="114735"/>
                  </a:moveTo>
                  <a:cubicBezTo>
                    <a:pt x="0" y="51369"/>
                    <a:pt x="51369" y="0"/>
                    <a:pt x="114735" y="0"/>
                  </a:cubicBezTo>
                  <a:lnTo>
                    <a:pt x="2344902" y="0"/>
                  </a:lnTo>
                  <a:cubicBezTo>
                    <a:pt x="2408268" y="0"/>
                    <a:pt x="2459637" y="51369"/>
                    <a:pt x="2459637" y="114735"/>
                  </a:cubicBezTo>
                  <a:lnTo>
                    <a:pt x="2459637" y="1032617"/>
                  </a:lnTo>
                  <a:cubicBezTo>
                    <a:pt x="2459637" y="1095983"/>
                    <a:pt x="2408268" y="1147352"/>
                    <a:pt x="2344902" y="1147352"/>
                  </a:cubicBezTo>
                  <a:lnTo>
                    <a:pt x="114735" y="1147352"/>
                  </a:lnTo>
                  <a:cubicBezTo>
                    <a:pt x="51369" y="1147352"/>
                    <a:pt x="0" y="1095983"/>
                    <a:pt x="0" y="1032617"/>
                  </a:cubicBezTo>
                  <a:lnTo>
                    <a:pt x="0" y="114735"/>
                  </a:lnTo>
                  <a:close/>
                </a:path>
              </a:pathLst>
            </a:custGeom>
            <a:no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0285" tIns="140285" rIns="140285" bIns="140285" numCol="1" spcCol="1270" anchor="ctr" anchorCtr="0">
              <a:noAutofit/>
            </a:bodyPr>
            <a:lstStyle/>
            <a:p>
              <a:pPr algn="ctr" defTabSz="1244600">
                <a:lnSpc>
                  <a:spcPct val="90000"/>
                </a:lnSpc>
                <a:spcAft>
                  <a:spcPct val="35000"/>
                </a:spcAft>
              </a:pPr>
              <a:r>
                <a:rPr lang="zh-TW" altLang="en-US" sz="2800" i="0" dirty="0">
                  <a:solidFill>
                    <a:schemeClr val="tx1"/>
                  </a:solidFill>
                </a:rPr>
                <a:t>公營事業</a:t>
              </a:r>
              <a:endParaRPr lang="en-US" altLang="zh-TW" sz="2800" i="0" dirty="0">
                <a:solidFill>
                  <a:schemeClr val="tx1"/>
                </a:solidFill>
              </a:endParaRPr>
            </a:p>
            <a:p>
              <a:pPr algn="ctr" defTabSz="1244600">
                <a:lnSpc>
                  <a:spcPct val="90000"/>
                </a:lnSpc>
                <a:spcAft>
                  <a:spcPct val="35000"/>
                </a:spcAft>
              </a:pPr>
              <a:r>
                <a:rPr lang="zh-TW" altLang="en-US" sz="2800" i="0" dirty="0">
                  <a:solidFill>
                    <a:schemeClr val="tx1"/>
                  </a:solidFill>
                </a:rPr>
                <a:t>財團法人</a:t>
              </a:r>
            </a:p>
          </p:txBody>
        </p:sp>
        <p:sp>
          <p:nvSpPr>
            <p:cNvPr id="20" name="向下箭號 19"/>
            <p:cNvSpPr/>
            <p:nvPr/>
          </p:nvSpPr>
          <p:spPr bwMode="auto">
            <a:xfrm rot="10800000">
              <a:off x="6309605" y="4283398"/>
              <a:ext cx="422635" cy="585761"/>
            </a:xfrm>
            <a:prstGeom prst="down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3" name="向下箭號 22"/>
            <p:cNvSpPr/>
            <p:nvPr/>
          </p:nvSpPr>
          <p:spPr bwMode="auto">
            <a:xfrm rot="10800000">
              <a:off x="6259679" y="2483198"/>
              <a:ext cx="422635" cy="585761"/>
            </a:xfrm>
            <a:prstGeom prst="down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grpSp>
    </p:spTree>
    <p:extLst>
      <p:ext uri="{BB962C8B-B14F-4D97-AF65-F5344CB8AC3E}">
        <p14:creationId xmlns:p14="http://schemas.microsoft.com/office/powerpoint/2010/main" val="4186330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zh-TW" dirty="0"/>
              <a:t>資通安全管理法</a:t>
            </a:r>
            <a:r>
              <a:rPr lang="en-US" altLang="zh-TW" dirty="0"/>
              <a:t>-</a:t>
            </a:r>
            <a:r>
              <a:rPr lang="zh-TW" altLang="en-US" dirty="0"/>
              <a:t>章節條文摘要</a:t>
            </a:r>
          </a:p>
        </p:txBody>
      </p:sp>
      <p:sp>
        <p:nvSpPr>
          <p:cNvPr id="20" name="內容版面配置區 3">
            <a:extLst>
              <a:ext uri="{FF2B5EF4-FFF2-40B4-BE49-F238E27FC236}">
                <a16:creationId xmlns:a16="http://schemas.microsoft.com/office/drawing/2014/main" id="{63508902-B5AB-42CF-B79D-82A2C93D4645}"/>
              </a:ext>
            </a:extLst>
          </p:cNvPr>
          <p:cNvSpPr txBox="1">
            <a:spLocks/>
          </p:cNvSpPr>
          <p:nvPr/>
        </p:nvSpPr>
        <p:spPr>
          <a:xfrm>
            <a:off x="605256" y="2840413"/>
            <a:ext cx="8071200" cy="876619"/>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dirty="0"/>
              <a:t>資通安全管理與維護計畫、資通安全長之設置、資通安全維護計畫實施情形之提出、資通安全稽核、通報應變措施、獎勵措施</a:t>
            </a:r>
          </a:p>
        </p:txBody>
      </p:sp>
      <p:sp>
        <p:nvSpPr>
          <p:cNvPr id="21" name="內容版面配置區 4">
            <a:extLst>
              <a:ext uri="{FF2B5EF4-FFF2-40B4-BE49-F238E27FC236}">
                <a16:creationId xmlns:a16="http://schemas.microsoft.com/office/drawing/2014/main" id="{2426ACF7-DD5F-43A8-B8BC-A0742CE56FDB}"/>
              </a:ext>
            </a:extLst>
          </p:cNvPr>
          <p:cNvSpPr txBox="1">
            <a:spLocks/>
          </p:cNvSpPr>
          <p:nvPr/>
        </p:nvSpPr>
        <p:spPr>
          <a:xfrm>
            <a:off x="605256" y="1592896"/>
            <a:ext cx="8071200" cy="82799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dirty="0"/>
              <a:t>立法目的、明定主管機關、名詞定義、公私協力推動資安、主管機關職責、資安責任等級分級、情資分享機制、資通委外監督</a:t>
            </a:r>
          </a:p>
        </p:txBody>
      </p:sp>
      <p:sp>
        <p:nvSpPr>
          <p:cNvPr id="22" name="內容版面配置區 5">
            <a:extLst>
              <a:ext uri="{FF2B5EF4-FFF2-40B4-BE49-F238E27FC236}">
                <a16:creationId xmlns:a16="http://schemas.microsoft.com/office/drawing/2014/main" id="{9819B8CB-95D8-4146-A078-452DBD804DD7}"/>
              </a:ext>
            </a:extLst>
          </p:cNvPr>
          <p:cNvSpPr txBox="1">
            <a:spLocks/>
          </p:cNvSpPr>
          <p:nvPr/>
        </p:nvSpPr>
        <p:spPr>
          <a:xfrm>
            <a:off x="605256" y="4041208"/>
            <a:ext cx="8071200" cy="82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dirty="0"/>
              <a:t>關鍵基礎設施提供者、資安責任等級分級納管之非公務機關資通安全維護之管理與監督、資通安全事件通報應變</a:t>
            </a:r>
          </a:p>
        </p:txBody>
      </p:sp>
      <p:sp>
        <p:nvSpPr>
          <p:cNvPr id="23" name="內容版面配置區 6">
            <a:extLst>
              <a:ext uri="{FF2B5EF4-FFF2-40B4-BE49-F238E27FC236}">
                <a16:creationId xmlns:a16="http://schemas.microsoft.com/office/drawing/2014/main" id="{9BD342F2-049A-428D-87DC-00F05589FCB2}"/>
              </a:ext>
            </a:extLst>
          </p:cNvPr>
          <p:cNvSpPr txBox="1">
            <a:spLocks/>
          </p:cNvSpPr>
          <p:nvPr/>
        </p:nvSpPr>
        <p:spPr>
          <a:xfrm>
            <a:off x="605256" y="1196752"/>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dirty="0"/>
              <a:t>第</a:t>
            </a:r>
            <a:r>
              <a:rPr lang="en-US" altLang="zh-TW" sz="2000" b="1" i="0" kern="0" dirty="0"/>
              <a:t>1</a:t>
            </a:r>
            <a:r>
              <a:rPr lang="zh-TW" altLang="en-US" sz="2000" b="1" i="0" kern="0" dirty="0"/>
              <a:t>章 總則</a:t>
            </a:r>
          </a:p>
        </p:txBody>
      </p:sp>
      <p:sp>
        <p:nvSpPr>
          <p:cNvPr id="24" name="內容版面配置區 7">
            <a:extLst>
              <a:ext uri="{FF2B5EF4-FFF2-40B4-BE49-F238E27FC236}">
                <a16:creationId xmlns:a16="http://schemas.microsoft.com/office/drawing/2014/main" id="{2CACDE0D-E57F-4CEC-9A88-B194D504C5F2}"/>
              </a:ext>
            </a:extLst>
          </p:cNvPr>
          <p:cNvSpPr txBox="1">
            <a:spLocks/>
          </p:cNvSpPr>
          <p:nvPr/>
        </p:nvSpPr>
        <p:spPr>
          <a:xfrm>
            <a:off x="605256" y="2444229"/>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dirty="0"/>
              <a:t>第</a:t>
            </a:r>
            <a:r>
              <a:rPr lang="en-US" altLang="zh-TW" sz="2000" b="1" i="0" kern="0" dirty="0"/>
              <a:t>2</a:t>
            </a:r>
            <a:r>
              <a:rPr lang="zh-TW" altLang="en-US" sz="2000" b="1" i="0" kern="0" dirty="0"/>
              <a:t>章 公務機關資通安全管理</a:t>
            </a:r>
          </a:p>
        </p:txBody>
      </p:sp>
      <p:sp>
        <p:nvSpPr>
          <p:cNvPr id="25" name="內容版面配置區 8">
            <a:extLst>
              <a:ext uri="{FF2B5EF4-FFF2-40B4-BE49-F238E27FC236}">
                <a16:creationId xmlns:a16="http://schemas.microsoft.com/office/drawing/2014/main" id="{77DD2553-D2A4-4350-9DF1-AA691427D906}"/>
              </a:ext>
            </a:extLst>
          </p:cNvPr>
          <p:cNvSpPr txBox="1">
            <a:spLocks/>
          </p:cNvSpPr>
          <p:nvPr/>
        </p:nvSpPr>
        <p:spPr>
          <a:xfrm>
            <a:off x="605256" y="3645024"/>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dirty="0"/>
              <a:t>第</a:t>
            </a:r>
            <a:r>
              <a:rPr lang="en-US" altLang="zh-TW" sz="2000" b="1" i="0" kern="0" dirty="0"/>
              <a:t>3</a:t>
            </a:r>
            <a:r>
              <a:rPr lang="zh-TW" altLang="en-US" sz="2000" b="1" i="0" kern="0" dirty="0"/>
              <a:t>章 特定非公務機關資通安全管理</a:t>
            </a:r>
          </a:p>
        </p:txBody>
      </p:sp>
      <p:sp>
        <p:nvSpPr>
          <p:cNvPr id="26" name="內容版面配置區 5">
            <a:extLst>
              <a:ext uri="{FF2B5EF4-FFF2-40B4-BE49-F238E27FC236}">
                <a16:creationId xmlns:a16="http://schemas.microsoft.com/office/drawing/2014/main" id="{7E8E9B2D-2FCA-4D5E-A8F0-F17CFF06B331}"/>
              </a:ext>
            </a:extLst>
          </p:cNvPr>
          <p:cNvSpPr txBox="1">
            <a:spLocks/>
          </p:cNvSpPr>
          <p:nvPr/>
        </p:nvSpPr>
        <p:spPr bwMode="auto">
          <a:xfrm>
            <a:off x="605256" y="5193336"/>
            <a:ext cx="8071200" cy="84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dirty="0"/>
              <a:t>對公務機關懲處；</a:t>
            </a:r>
            <a:r>
              <a:rPr lang="zh-TW" altLang="zh-TW" i="0" dirty="0"/>
              <a:t>罰鍰僅針對特定非公務機關</a:t>
            </a:r>
            <a:endParaRPr lang="zh-TW" altLang="en-US" i="0" dirty="0"/>
          </a:p>
        </p:txBody>
      </p:sp>
      <p:sp>
        <p:nvSpPr>
          <p:cNvPr id="27" name="內容版面配置區 8">
            <a:extLst>
              <a:ext uri="{FF2B5EF4-FFF2-40B4-BE49-F238E27FC236}">
                <a16:creationId xmlns:a16="http://schemas.microsoft.com/office/drawing/2014/main" id="{B37718E1-6AD6-4EAF-9442-11545A826A08}"/>
              </a:ext>
            </a:extLst>
          </p:cNvPr>
          <p:cNvSpPr txBox="1">
            <a:spLocks/>
          </p:cNvSpPr>
          <p:nvPr/>
        </p:nvSpPr>
        <p:spPr bwMode="auto">
          <a:xfrm>
            <a:off x="605256" y="4797152"/>
            <a:ext cx="80712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b="1" i="0" dirty="0"/>
              <a:t>第</a:t>
            </a:r>
            <a:r>
              <a:rPr lang="en-US" altLang="zh-TW" b="1" i="0" dirty="0"/>
              <a:t>4</a:t>
            </a:r>
            <a:r>
              <a:rPr lang="zh-TW" altLang="en-US" b="1" i="0" dirty="0"/>
              <a:t>章 罰則</a:t>
            </a:r>
          </a:p>
        </p:txBody>
      </p:sp>
      <p:sp>
        <p:nvSpPr>
          <p:cNvPr id="28" name="內容版面配置區 5">
            <a:extLst>
              <a:ext uri="{FF2B5EF4-FFF2-40B4-BE49-F238E27FC236}">
                <a16:creationId xmlns:a16="http://schemas.microsoft.com/office/drawing/2014/main" id="{57754113-BD38-4607-BF5B-CA687B781963}"/>
              </a:ext>
            </a:extLst>
          </p:cNvPr>
          <p:cNvSpPr txBox="1">
            <a:spLocks/>
          </p:cNvSpPr>
          <p:nvPr/>
        </p:nvSpPr>
        <p:spPr bwMode="auto">
          <a:xfrm>
            <a:off x="605256" y="6039360"/>
            <a:ext cx="8071200" cy="41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dirty="0"/>
              <a:t>施行細則授權、施行日期 </a:t>
            </a:r>
          </a:p>
        </p:txBody>
      </p:sp>
      <p:sp>
        <p:nvSpPr>
          <p:cNvPr id="29" name="內容版面配置區 8">
            <a:extLst>
              <a:ext uri="{FF2B5EF4-FFF2-40B4-BE49-F238E27FC236}">
                <a16:creationId xmlns:a16="http://schemas.microsoft.com/office/drawing/2014/main" id="{5F39B17C-55EE-46F9-A85B-223D207CEF0E}"/>
              </a:ext>
            </a:extLst>
          </p:cNvPr>
          <p:cNvSpPr txBox="1">
            <a:spLocks/>
          </p:cNvSpPr>
          <p:nvPr/>
        </p:nvSpPr>
        <p:spPr bwMode="auto">
          <a:xfrm>
            <a:off x="605256" y="5643176"/>
            <a:ext cx="80712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b="1" i="0" dirty="0"/>
              <a:t>第</a:t>
            </a:r>
            <a:r>
              <a:rPr lang="en-US" altLang="zh-TW" b="1" i="0" dirty="0"/>
              <a:t>5</a:t>
            </a:r>
            <a:r>
              <a:rPr lang="zh-TW" altLang="en-US" b="1" i="0" dirty="0"/>
              <a:t>章 附則</a:t>
            </a:r>
          </a:p>
        </p:txBody>
      </p:sp>
    </p:spTree>
    <p:extLst>
      <p:ext uri="{BB962C8B-B14F-4D97-AF65-F5344CB8AC3E}">
        <p14:creationId xmlns:p14="http://schemas.microsoft.com/office/powerpoint/2010/main" val="16997582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title"/>
          </p:nvPr>
        </p:nvSpPr>
        <p:spPr>
          <a:xfrm>
            <a:off x="1224000" y="55382"/>
            <a:ext cx="7884504" cy="936104"/>
          </a:xfrm>
        </p:spPr>
        <p:txBody>
          <a:bodyPr/>
          <a:lstStyle/>
          <a:p>
            <a:r>
              <a:rPr lang="zh-TW" altLang="zh-TW" sz="3600" dirty="0"/>
              <a:t>資通安全管理法</a:t>
            </a:r>
            <a:r>
              <a:rPr lang="en-US" altLang="zh-TW" sz="3600" dirty="0"/>
              <a:t>-</a:t>
            </a:r>
            <a:r>
              <a:rPr lang="zh-TW" altLang="en-US" sz="3600" dirty="0"/>
              <a:t>適用對象之法規義務</a:t>
            </a:r>
          </a:p>
        </p:txBody>
      </p:sp>
      <p:graphicFrame>
        <p:nvGraphicFramePr>
          <p:cNvPr id="11" name="資料庫圖表 10"/>
          <p:cNvGraphicFramePr/>
          <p:nvPr>
            <p:extLst>
              <p:ext uri="{D42A27DB-BD31-4B8C-83A1-F6EECF244321}">
                <p14:modId xmlns:p14="http://schemas.microsoft.com/office/powerpoint/2010/main" val="4254886157"/>
              </p:ext>
            </p:extLst>
          </p:nvPr>
        </p:nvGraphicFramePr>
        <p:xfrm>
          <a:off x="2220416"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圓角矩形 11"/>
          <p:cNvSpPr/>
          <p:nvPr/>
        </p:nvSpPr>
        <p:spPr>
          <a:xfrm>
            <a:off x="3208717" y="1268762"/>
            <a:ext cx="2059699" cy="497573"/>
          </a:xfrm>
          <a:prstGeom prst="roundRect">
            <a:avLst>
              <a:gd name="adj" fmla="val 10000"/>
            </a:avLst>
          </a:prstGeom>
          <a:solidFill>
            <a:srgbClr val="FFDEB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文字方塊 12"/>
          <p:cNvSpPr txBox="1"/>
          <p:nvPr/>
        </p:nvSpPr>
        <p:spPr>
          <a:xfrm>
            <a:off x="3684568" y="1332882"/>
            <a:ext cx="1107996" cy="369332"/>
          </a:xfrm>
          <a:prstGeom prst="rect">
            <a:avLst/>
          </a:prstGeom>
          <a:noFill/>
        </p:spPr>
        <p:txBody>
          <a:bodyPr wrap="none" rtlCol="0">
            <a:spAutoFit/>
          </a:bodyPr>
          <a:lstStyle/>
          <a:p>
            <a:r>
              <a:rPr lang="zh-TW" altLang="en-US" b="1" i="0" dirty="0">
                <a:latin typeface="+mn-ea"/>
                <a:ea typeface="+mn-ea"/>
              </a:rPr>
              <a:t>公務機關</a:t>
            </a:r>
          </a:p>
        </p:txBody>
      </p:sp>
      <p:sp>
        <p:nvSpPr>
          <p:cNvPr id="14" name="圓角矩形 13"/>
          <p:cNvSpPr/>
          <p:nvPr/>
        </p:nvSpPr>
        <p:spPr>
          <a:xfrm>
            <a:off x="5656989" y="1268761"/>
            <a:ext cx="2059699" cy="497573"/>
          </a:xfrm>
          <a:prstGeom prst="roundRect">
            <a:avLst>
              <a:gd name="adj" fmla="val 10000"/>
            </a:avLst>
          </a:prstGeom>
          <a:solidFill>
            <a:srgbClr val="FFDEB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文字方塊 14"/>
          <p:cNvSpPr txBox="1"/>
          <p:nvPr/>
        </p:nvSpPr>
        <p:spPr>
          <a:xfrm>
            <a:off x="5801005" y="1332881"/>
            <a:ext cx="1800493" cy="369332"/>
          </a:xfrm>
          <a:prstGeom prst="rect">
            <a:avLst/>
          </a:prstGeom>
          <a:noFill/>
        </p:spPr>
        <p:txBody>
          <a:bodyPr wrap="none" rtlCol="0">
            <a:spAutoFit/>
          </a:bodyPr>
          <a:lstStyle/>
          <a:p>
            <a:r>
              <a:rPr lang="zh-TW" altLang="en-US" b="1" i="0" dirty="0">
                <a:latin typeface="+mn-ea"/>
                <a:ea typeface="+mn-ea"/>
              </a:rPr>
              <a:t>特定非公務機關</a:t>
            </a:r>
          </a:p>
        </p:txBody>
      </p:sp>
      <p:sp>
        <p:nvSpPr>
          <p:cNvPr id="8" name="圓角矩形 7"/>
          <p:cNvSpPr/>
          <p:nvPr/>
        </p:nvSpPr>
        <p:spPr>
          <a:xfrm>
            <a:off x="832454" y="2780928"/>
            <a:ext cx="936104" cy="497573"/>
          </a:xfrm>
          <a:prstGeom prst="roundRect">
            <a:avLst>
              <a:gd name="adj" fmla="val 10000"/>
            </a:avLst>
          </a:prstGeom>
          <a:solidFill>
            <a:srgbClr val="FFEC9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文字方塊 9"/>
          <p:cNvSpPr txBox="1"/>
          <p:nvPr/>
        </p:nvSpPr>
        <p:spPr>
          <a:xfrm>
            <a:off x="976469" y="2845048"/>
            <a:ext cx="646331" cy="369332"/>
          </a:xfrm>
          <a:prstGeom prst="rect">
            <a:avLst/>
          </a:prstGeom>
          <a:noFill/>
        </p:spPr>
        <p:txBody>
          <a:bodyPr wrap="none" rtlCol="0">
            <a:spAutoFit/>
          </a:bodyPr>
          <a:lstStyle/>
          <a:p>
            <a:r>
              <a:rPr lang="zh-TW" altLang="en-US" b="1" i="0" dirty="0">
                <a:latin typeface="+mn-ea"/>
                <a:ea typeface="+mn-ea"/>
              </a:rPr>
              <a:t>事前</a:t>
            </a:r>
          </a:p>
        </p:txBody>
      </p:sp>
      <p:sp>
        <p:nvSpPr>
          <p:cNvPr id="16" name="圓角矩形 15"/>
          <p:cNvSpPr/>
          <p:nvPr/>
        </p:nvSpPr>
        <p:spPr>
          <a:xfrm>
            <a:off x="832454" y="4149080"/>
            <a:ext cx="936104" cy="497573"/>
          </a:xfrm>
          <a:prstGeom prst="roundRect">
            <a:avLst>
              <a:gd name="adj" fmla="val 10000"/>
            </a:avLst>
          </a:prstGeom>
          <a:solidFill>
            <a:srgbClr val="FBD5E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文字方塊 16"/>
          <p:cNvSpPr txBox="1"/>
          <p:nvPr/>
        </p:nvSpPr>
        <p:spPr>
          <a:xfrm>
            <a:off x="976468" y="4213200"/>
            <a:ext cx="646331" cy="369332"/>
          </a:xfrm>
          <a:prstGeom prst="rect">
            <a:avLst/>
          </a:prstGeom>
          <a:noFill/>
        </p:spPr>
        <p:txBody>
          <a:bodyPr wrap="none" rtlCol="0">
            <a:spAutoFit/>
          </a:bodyPr>
          <a:lstStyle/>
          <a:p>
            <a:r>
              <a:rPr lang="zh-TW" altLang="en-US" b="1" i="0" dirty="0">
                <a:latin typeface="+mn-ea"/>
                <a:ea typeface="+mn-ea"/>
              </a:rPr>
              <a:t>事中</a:t>
            </a:r>
          </a:p>
        </p:txBody>
      </p:sp>
      <p:sp>
        <p:nvSpPr>
          <p:cNvPr id="18" name="圓角矩形 17"/>
          <p:cNvSpPr/>
          <p:nvPr/>
        </p:nvSpPr>
        <p:spPr>
          <a:xfrm>
            <a:off x="831581" y="5517232"/>
            <a:ext cx="936104" cy="497573"/>
          </a:xfrm>
          <a:prstGeom prst="roundRect">
            <a:avLst>
              <a:gd name="adj" fmla="val 10000"/>
            </a:avLst>
          </a:prstGeom>
          <a:solidFill>
            <a:srgbClr val="D1E6B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文字方塊 18"/>
          <p:cNvSpPr txBox="1"/>
          <p:nvPr/>
        </p:nvSpPr>
        <p:spPr>
          <a:xfrm>
            <a:off x="975595" y="5581352"/>
            <a:ext cx="646331" cy="369332"/>
          </a:xfrm>
          <a:prstGeom prst="rect">
            <a:avLst/>
          </a:prstGeom>
          <a:noFill/>
        </p:spPr>
        <p:txBody>
          <a:bodyPr wrap="none" rtlCol="0">
            <a:spAutoFit/>
          </a:bodyPr>
          <a:lstStyle/>
          <a:p>
            <a:r>
              <a:rPr lang="zh-TW" altLang="en-US" b="1" i="0" dirty="0">
                <a:latin typeface="+mn-ea"/>
                <a:ea typeface="+mn-ea"/>
              </a:rPr>
              <a:t>事後</a:t>
            </a:r>
          </a:p>
        </p:txBody>
      </p:sp>
      <p:sp>
        <p:nvSpPr>
          <p:cNvPr id="20" name="圓角矩形 19"/>
          <p:cNvSpPr/>
          <p:nvPr/>
        </p:nvSpPr>
        <p:spPr>
          <a:xfrm>
            <a:off x="830708" y="1268760"/>
            <a:ext cx="936104" cy="497573"/>
          </a:xfrm>
          <a:prstGeom prst="roundRect">
            <a:avLst>
              <a:gd name="adj" fmla="val 10000"/>
            </a:avLst>
          </a:prstGeom>
          <a:solidFill>
            <a:srgbClr val="FFDEB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文字方塊 20"/>
          <p:cNvSpPr txBox="1"/>
          <p:nvPr/>
        </p:nvSpPr>
        <p:spPr>
          <a:xfrm>
            <a:off x="974723" y="1332880"/>
            <a:ext cx="646331" cy="369332"/>
          </a:xfrm>
          <a:prstGeom prst="rect">
            <a:avLst/>
          </a:prstGeom>
          <a:noFill/>
        </p:spPr>
        <p:txBody>
          <a:bodyPr wrap="none" rtlCol="0">
            <a:spAutoFit/>
          </a:bodyPr>
          <a:lstStyle/>
          <a:p>
            <a:r>
              <a:rPr lang="zh-TW" altLang="en-US" b="1" i="0" dirty="0">
                <a:latin typeface="+mn-ea"/>
                <a:ea typeface="+mn-ea"/>
              </a:rPr>
              <a:t>對象</a:t>
            </a:r>
          </a:p>
        </p:txBody>
      </p:sp>
      <p:cxnSp>
        <p:nvCxnSpPr>
          <p:cNvPr id="3" name="肘形接點 2"/>
          <p:cNvCxnSpPr>
            <a:stCxn id="12" idx="2"/>
          </p:cNvCxnSpPr>
          <p:nvPr/>
        </p:nvCxnSpPr>
        <p:spPr bwMode="auto">
          <a:xfrm rot="16200000" flipH="1">
            <a:off x="4764518" y="1240384"/>
            <a:ext cx="222505" cy="1274406"/>
          </a:xfrm>
          <a:prstGeom prst="bentConnector2">
            <a:avLst/>
          </a:prstGeom>
          <a:solidFill>
            <a:schemeClr val="accent1"/>
          </a:solidFill>
          <a:ln w="76200" cap="flat" cmpd="sng" algn="ctr">
            <a:solidFill>
              <a:srgbClr val="D3D2BB"/>
            </a:solidFill>
            <a:prstDash val="solid"/>
            <a:round/>
            <a:headEnd type="none" w="med" len="med"/>
            <a:tailEnd type="none" w="med" len="med"/>
          </a:ln>
          <a:effectLst/>
        </p:spPr>
      </p:cxnSp>
      <p:cxnSp>
        <p:nvCxnSpPr>
          <p:cNvPr id="5" name="肘形接點 4"/>
          <p:cNvCxnSpPr>
            <a:stCxn id="14" idx="2"/>
          </p:cNvCxnSpPr>
          <p:nvPr/>
        </p:nvCxnSpPr>
        <p:spPr bwMode="auto">
          <a:xfrm rot="5400000">
            <a:off x="5988654" y="1290655"/>
            <a:ext cx="222506" cy="1173865"/>
          </a:xfrm>
          <a:prstGeom prst="bentConnector2">
            <a:avLst/>
          </a:prstGeom>
          <a:solidFill>
            <a:schemeClr val="accent1"/>
          </a:solidFill>
          <a:ln w="76200" cap="flat" cmpd="sng" algn="ctr">
            <a:solidFill>
              <a:srgbClr val="D3D2BB"/>
            </a:solidFill>
            <a:prstDash val="solid"/>
            <a:round/>
            <a:headEnd type="none" w="med" len="med"/>
            <a:tailEnd type="none" w="med" len="med"/>
          </a:ln>
          <a:effectLst/>
        </p:spPr>
      </p:cxnSp>
      <p:cxnSp>
        <p:nvCxnSpPr>
          <p:cNvPr id="27" name="肘形接點 26"/>
          <p:cNvCxnSpPr>
            <a:cxnSpLocks/>
          </p:cNvCxnSpPr>
          <p:nvPr/>
        </p:nvCxnSpPr>
        <p:spPr bwMode="auto">
          <a:xfrm rot="16200000" flipH="1">
            <a:off x="5873013" y="2112842"/>
            <a:ext cx="576065" cy="288032"/>
          </a:xfrm>
          <a:prstGeom prst="bentConnector3">
            <a:avLst/>
          </a:prstGeom>
          <a:solidFill>
            <a:schemeClr val="accent1"/>
          </a:solidFill>
          <a:ln w="76200" cap="flat" cmpd="sng" algn="ctr">
            <a:solidFill>
              <a:srgbClr val="D3D2BB"/>
            </a:solidFill>
            <a:prstDash val="solid"/>
            <a:round/>
            <a:headEnd type="none" w="med" len="med"/>
            <a:tailEnd type="triangle" w="med" len="med"/>
          </a:ln>
          <a:effectLst/>
        </p:spPr>
      </p:cxnSp>
      <p:cxnSp>
        <p:nvCxnSpPr>
          <p:cNvPr id="29" name="肘形接點 28"/>
          <p:cNvCxnSpPr>
            <a:cxnSpLocks/>
          </p:cNvCxnSpPr>
          <p:nvPr/>
        </p:nvCxnSpPr>
        <p:spPr bwMode="auto">
          <a:xfrm rot="5400000">
            <a:off x="4975854" y="2145906"/>
            <a:ext cx="576064" cy="221905"/>
          </a:xfrm>
          <a:prstGeom prst="bentConnector3">
            <a:avLst/>
          </a:prstGeom>
          <a:solidFill>
            <a:schemeClr val="accent1"/>
          </a:solidFill>
          <a:ln w="76200" cap="flat" cmpd="sng" algn="ctr">
            <a:solidFill>
              <a:srgbClr val="D3D2BB"/>
            </a:solidFill>
            <a:prstDash val="solid"/>
            <a:round/>
            <a:headEnd type="none" w="med" len="med"/>
            <a:tailEnd type="triangle" w="med" len="med"/>
          </a:ln>
          <a:effectLst/>
        </p:spPr>
      </p:cxnSp>
    </p:spTree>
    <p:extLst>
      <p:ext uri="{BB962C8B-B14F-4D97-AF65-F5344CB8AC3E}">
        <p14:creationId xmlns:p14="http://schemas.microsoft.com/office/powerpoint/2010/main" val="7442094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A0E0CE69-18DF-42D7-9136-0913905251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75056" y="4273826"/>
            <a:ext cx="2271708" cy="2271708"/>
          </a:xfrm>
          <a:prstGeom prst="rect">
            <a:avLst/>
          </a:prstGeom>
        </p:spPr>
      </p:pic>
      <p:sp>
        <p:nvSpPr>
          <p:cNvPr id="4" name="標題 3"/>
          <p:cNvSpPr>
            <a:spLocks noGrp="1"/>
          </p:cNvSpPr>
          <p:nvPr>
            <p:ph type="title"/>
          </p:nvPr>
        </p:nvSpPr>
        <p:spPr/>
        <p:txBody>
          <a:bodyPr/>
          <a:lstStyle/>
          <a:p>
            <a:r>
              <a:rPr lang="zh-TW" altLang="zh-TW" dirty="0"/>
              <a:t>資通安全管理法</a:t>
            </a:r>
            <a:r>
              <a:rPr lang="en-US" altLang="zh-TW" dirty="0"/>
              <a:t>-</a:t>
            </a:r>
            <a:r>
              <a:rPr lang="zh-TW" altLang="en-US" dirty="0"/>
              <a:t>相關</a:t>
            </a:r>
            <a:r>
              <a:rPr lang="zh-TW" altLang="zh-TW" dirty="0"/>
              <a:t>子法</a:t>
            </a:r>
            <a:endParaRPr lang="zh-TW" altLang="en-US" dirty="0"/>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31640" y="1700808"/>
            <a:ext cx="2271708" cy="2271708"/>
          </a:xfrm>
          <a:prstGeom prst="rect">
            <a:avLst/>
          </a:prstGeom>
        </p:spPr>
      </p:pic>
      <p:pic>
        <p:nvPicPr>
          <p:cNvPr id="22" name="圖片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3348" y="1681538"/>
            <a:ext cx="2271708" cy="2271708"/>
          </a:xfrm>
          <a:prstGeom prst="rect">
            <a:avLst/>
          </a:prstGeom>
        </p:spPr>
      </p:pic>
      <p:pic>
        <p:nvPicPr>
          <p:cNvPr id="23" name="圖片 2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3547" y="1685895"/>
            <a:ext cx="2271708" cy="2271708"/>
          </a:xfrm>
          <a:prstGeom prst="rect">
            <a:avLst/>
          </a:prstGeom>
        </p:spPr>
      </p:pic>
      <p:pic>
        <p:nvPicPr>
          <p:cNvPr id="24" name="圖片 2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31640" y="4312366"/>
            <a:ext cx="2271708" cy="2271708"/>
          </a:xfrm>
          <a:prstGeom prst="rect">
            <a:avLst/>
          </a:prstGeom>
        </p:spPr>
      </p:pic>
      <p:pic>
        <p:nvPicPr>
          <p:cNvPr id="25" name="圖片 2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3348" y="4293096"/>
            <a:ext cx="2271708" cy="2271708"/>
          </a:xfrm>
          <a:prstGeom prst="rect">
            <a:avLst/>
          </a:prstGeom>
        </p:spPr>
      </p:pic>
      <p:sp>
        <p:nvSpPr>
          <p:cNvPr id="3" name="文字方塊 2"/>
          <p:cNvSpPr txBox="1"/>
          <p:nvPr/>
        </p:nvSpPr>
        <p:spPr>
          <a:xfrm>
            <a:off x="4244508" y="2227992"/>
            <a:ext cx="1439720" cy="956294"/>
          </a:xfrm>
          <a:prstGeom prst="rect">
            <a:avLst/>
          </a:prstGeom>
          <a:noFill/>
        </p:spPr>
        <p:txBody>
          <a:bodyPr wrap="square" rtlCol="0">
            <a:spAutoFit/>
          </a:bodyPr>
          <a:lstStyle/>
          <a:p>
            <a:r>
              <a:rPr lang="en-US" altLang="zh-TW" i="0" dirty="0">
                <a:latin typeface="+mn-ea"/>
                <a:ea typeface="+mn-ea"/>
              </a:rPr>
              <a:t>2.</a:t>
            </a:r>
            <a:r>
              <a:rPr lang="zh-TW" altLang="en-US" i="0" dirty="0">
                <a:latin typeface="+mn-ea"/>
                <a:ea typeface="+mn-ea"/>
              </a:rPr>
              <a:t> </a:t>
            </a:r>
            <a:r>
              <a:rPr lang="zh-TW" altLang="zh-TW" i="0" dirty="0">
                <a:latin typeface="+mn-ea"/>
                <a:ea typeface="+mn-ea"/>
              </a:rPr>
              <a:t>資通安全責任等級</a:t>
            </a:r>
            <a:br>
              <a:rPr lang="en-US" altLang="zh-TW" i="0" dirty="0">
                <a:latin typeface="+mn-ea"/>
                <a:ea typeface="+mn-ea"/>
              </a:rPr>
            </a:br>
            <a:r>
              <a:rPr lang="zh-TW" altLang="zh-TW" i="0" dirty="0">
                <a:latin typeface="+mn-ea"/>
                <a:ea typeface="+mn-ea"/>
              </a:rPr>
              <a:t>分級辦法</a:t>
            </a:r>
            <a:endParaRPr lang="zh-TW" altLang="en-US" i="0" dirty="0">
              <a:latin typeface="+mn-ea"/>
              <a:ea typeface="+mn-ea"/>
            </a:endParaRPr>
          </a:p>
        </p:txBody>
      </p:sp>
      <p:sp>
        <p:nvSpPr>
          <p:cNvPr id="26" name="文字方塊 25"/>
          <p:cNvSpPr txBox="1"/>
          <p:nvPr/>
        </p:nvSpPr>
        <p:spPr>
          <a:xfrm>
            <a:off x="6516216" y="2193187"/>
            <a:ext cx="1439720" cy="923330"/>
          </a:xfrm>
          <a:prstGeom prst="rect">
            <a:avLst/>
          </a:prstGeom>
          <a:noFill/>
        </p:spPr>
        <p:txBody>
          <a:bodyPr wrap="square" rtlCol="0">
            <a:spAutoFit/>
          </a:bodyPr>
          <a:lstStyle/>
          <a:p>
            <a:r>
              <a:rPr lang="en-US" altLang="zh-TW" i="0" dirty="0">
                <a:latin typeface="+mn-ea"/>
                <a:ea typeface="+mn-ea"/>
              </a:rPr>
              <a:t>3.</a:t>
            </a:r>
            <a:r>
              <a:rPr lang="zh-TW" altLang="en-US" i="0" dirty="0">
                <a:latin typeface="+mn-ea"/>
                <a:ea typeface="+mn-ea"/>
              </a:rPr>
              <a:t> 資通安全事件通報及應變辦法</a:t>
            </a:r>
          </a:p>
        </p:txBody>
      </p:sp>
      <p:sp>
        <p:nvSpPr>
          <p:cNvPr id="27" name="文字方塊 26"/>
          <p:cNvSpPr txBox="1"/>
          <p:nvPr/>
        </p:nvSpPr>
        <p:spPr>
          <a:xfrm>
            <a:off x="1989514" y="4739389"/>
            <a:ext cx="1439720" cy="1477328"/>
          </a:xfrm>
          <a:prstGeom prst="rect">
            <a:avLst/>
          </a:prstGeom>
          <a:noFill/>
        </p:spPr>
        <p:txBody>
          <a:bodyPr wrap="square" rtlCol="0">
            <a:spAutoFit/>
          </a:bodyPr>
          <a:lstStyle/>
          <a:p>
            <a:r>
              <a:rPr lang="en-US" altLang="zh-TW" i="0" dirty="0">
                <a:latin typeface="+mn-ea"/>
                <a:ea typeface="+mn-ea"/>
              </a:rPr>
              <a:t>4.</a:t>
            </a:r>
            <a:r>
              <a:rPr lang="zh-TW" altLang="en-US" i="0" dirty="0">
                <a:latin typeface="+mn-ea"/>
                <a:ea typeface="+mn-ea"/>
              </a:rPr>
              <a:t> 特定非公務機關資通安全維護計畫實施情形稽核辦法</a:t>
            </a:r>
          </a:p>
        </p:txBody>
      </p:sp>
      <p:sp>
        <p:nvSpPr>
          <p:cNvPr id="28" name="文字方塊 27"/>
          <p:cNvSpPr txBox="1"/>
          <p:nvPr/>
        </p:nvSpPr>
        <p:spPr>
          <a:xfrm>
            <a:off x="4244508" y="4714797"/>
            <a:ext cx="1439720" cy="923330"/>
          </a:xfrm>
          <a:prstGeom prst="rect">
            <a:avLst/>
          </a:prstGeom>
          <a:noFill/>
        </p:spPr>
        <p:txBody>
          <a:bodyPr wrap="square" rtlCol="0">
            <a:spAutoFit/>
          </a:bodyPr>
          <a:lstStyle/>
          <a:p>
            <a:r>
              <a:rPr lang="en-US" altLang="zh-TW" i="0" dirty="0">
                <a:latin typeface="+mn-ea"/>
                <a:ea typeface="+mn-ea"/>
              </a:rPr>
              <a:t>5.</a:t>
            </a:r>
            <a:r>
              <a:rPr lang="zh-TW" altLang="en-US" i="0" dirty="0">
                <a:latin typeface="+mn-ea"/>
                <a:ea typeface="+mn-ea"/>
              </a:rPr>
              <a:t> 資通安全情資分享</a:t>
            </a:r>
            <a:br>
              <a:rPr lang="en-US" altLang="zh-TW" i="0" dirty="0">
                <a:latin typeface="+mn-ea"/>
                <a:ea typeface="+mn-ea"/>
              </a:rPr>
            </a:br>
            <a:r>
              <a:rPr lang="zh-TW" altLang="en-US" i="0" dirty="0">
                <a:latin typeface="+mn-ea"/>
                <a:ea typeface="+mn-ea"/>
              </a:rPr>
              <a:t>辦法</a:t>
            </a:r>
          </a:p>
        </p:txBody>
      </p:sp>
      <p:sp>
        <p:nvSpPr>
          <p:cNvPr id="29" name="文字方塊 28"/>
          <p:cNvSpPr txBox="1"/>
          <p:nvPr/>
        </p:nvSpPr>
        <p:spPr>
          <a:xfrm>
            <a:off x="6522707" y="4732812"/>
            <a:ext cx="1439720" cy="1477328"/>
          </a:xfrm>
          <a:prstGeom prst="rect">
            <a:avLst/>
          </a:prstGeom>
          <a:noFill/>
        </p:spPr>
        <p:txBody>
          <a:bodyPr wrap="square" rtlCol="0">
            <a:spAutoFit/>
          </a:bodyPr>
          <a:lstStyle/>
          <a:p>
            <a:r>
              <a:rPr lang="en-US" altLang="zh-TW" i="0" dirty="0">
                <a:latin typeface="+mn-ea"/>
                <a:ea typeface="+mn-ea"/>
              </a:rPr>
              <a:t>6.</a:t>
            </a:r>
            <a:r>
              <a:rPr lang="zh-TW" altLang="en-US" i="0" dirty="0">
                <a:latin typeface="+mn-ea"/>
                <a:ea typeface="+mn-ea"/>
              </a:rPr>
              <a:t> 公務機關所屬人員</a:t>
            </a:r>
            <a:br>
              <a:rPr lang="en-US" altLang="zh-TW" i="0" dirty="0">
                <a:latin typeface="+mn-ea"/>
                <a:ea typeface="+mn-ea"/>
              </a:rPr>
            </a:br>
            <a:r>
              <a:rPr lang="zh-TW" altLang="en-US" i="0" dirty="0">
                <a:latin typeface="+mn-ea"/>
                <a:ea typeface="+mn-ea"/>
              </a:rPr>
              <a:t>資通安全</a:t>
            </a:r>
            <a:br>
              <a:rPr lang="en-US" altLang="zh-TW" i="0" dirty="0">
                <a:latin typeface="+mn-ea"/>
                <a:ea typeface="+mn-ea"/>
              </a:rPr>
            </a:br>
            <a:r>
              <a:rPr lang="zh-TW" altLang="en-US" i="0" dirty="0">
                <a:latin typeface="+mn-ea"/>
                <a:ea typeface="+mn-ea"/>
              </a:rPr>
              <a:t>事項獎懲</a:t>
            </a:r>
            <a:br>
              <a:rPr lang="en-US" altLang="zh-TW" i="0" dirty="0">
                <a:latin typeface="+mn-ea"/>
                <a:ea typeface="+mn-ea"/>
              </a:rPr>
            </a:br>
            <a:r>
              <a:rPr lang="zh-TW" altLang="en-US" i="0" dirty="0">
                <a:latin typeface="+mn-ea"/>
                <a:ea typeface="+mn-ea"/>
              </a:rPr>
              <a:t>辦法</a:t>
            </a:r>
          </a:p>
        </p:txBody>
      </p:sp>
      <p:sp>
        <p:nvSpPr>
          <p:cNvPr id="15" name="文字方塊 14"/>
          <p:cNvSpPr txBox="1"/>
          <p:nvPr/>
        </p:nvSpPr>
        <p:spPr>
          <a:xfrm>
            <a:off x="2074599" y="2244474"/>
            <a:ext cx="1269549" cy="923330"/>
          </a:xfrm>
          <a:prstGeom prst="rect">
            <a:avLst/>
          </a:prstGeom>
          <a:noFill/>
        </p:spPr>
        <p:txBody>
          <a:bodyPr wrap="square" rtlCol="0">
            <a:spAutoFit/>
          </a:bodyPr>
          <a:lstStyle/>
          <a:p>
            <a:r>
              <a:rPr lang="en-US" altLang="zh-TW" i="0" dirty="0">
                <a:latin typeface="+mn-ea"/>
                <a:ea typeface="+mn-ea"/>
              </a:rPr>
              <a:t>1.</a:t>
            </a:r>
            <a:r>
              <a:rPr lang="zh-TW" altLang="en-US" i="0" dirty="0">
                <a:latin typeface="+mn-ea"/>
                <a:ea typeface="+mn-ea"/>
              </a:rPr>
              <a:t>資通安全管理法施行細則</a:t>
            </a:r>
          </a:p>
        </p:txBody>
      </p:sp>
    </p:spTree>
    <p:extLst>
      <p:ext uri="{BB962C8B-B14F-4D97-AF65-F5344CB8AC3E}">
        <p14:creationId xmlns:p14="http://schemas.microsoft.com/office/powerpoint/2010/main" val="26162411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zh-TW" sz="3600" dirty="0"/>
              <a:t>資通安全管理法施行細則</a:t>
            </a:r>
            <a:r>
              <a:rPr lang="en-US" altLang="zh-TW" sz="3600" dirty="0"/>
              <a:t>-</a:t>
            </a:r>
            <a:r>
              <a:rPr lang="zh-TW" altLang="en-US" sz="3600" dirty="0"/>
              <a:t>條文摘要</a:t>
            </a:r>
          </a:p>
        </p:txBody>
      </p:sp>
      <p:sp>
        <p:nvSpPr>
          <p:cNvPr id="20" name="內容版面配置區 3">
            <a:extLst>
              <a:ext uri="{FF2B5EF4-FFF2-40B4-BE49-F238E27FC236}">
                <a16:creationId xmlns:a16="http://schemas.microsoft.com/office/drawing/2014/main" id="{C350711B-C516-40C3-863E-0FA2F2DF0251}"/>
              </a:ext>
            </a:extLst>
          </p:cNvPr>
          <p:cNvSpPr txBox="1">
            <a:spLocks/>
          </p:cNvSpPr>
          <p:nvPr/>
        </p:nvSpPr>
        <p:spPr>
          <a:xfrm>
            <a:off x="605256" y="3212976"/>
            <a:ext cx="8071200" cy="53992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kern="0" dirty="0"/>
              <a:t>稽核後之改善報告應包含項目</a:t>
            </a:r>
            <a:endParaRPr lang="en-US" altLang="zh-TW" sz="1600" i="0" kern="0" dirty="0"/>
          </a:p>
        </p:txBody>
      </p:sp>
      <p:sp>
        <p:nvSpPr>
          <p:cNvPr id="21" name="內容版面配置區 4">
            <a:extLst>
              <a:ext uri="{FF2B5EF4-FFF2-40B4-BE49-F238E27FC236}">
                <a16:creationId xmlns:a16="http://schemas.microsoft.com/office/drawing/2014/main" id="{052D0D95-6B15-465C-8A1E-3ADF89AF8CEB}"/>
              </a:ext>
            </a:extLst>
          </p:cNvPr>
          <p:cNvSpPr txBox="1">
            <a:spLocks/>
          </p:cNvSpPr>
          <p:nvPr/>
        </p:nvSpPr>
        <p:spPr>
          <a:xfrm>
            <a:off x="605256" y="1556792"/>
            <a:ext cx="8071200" cy="46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kern="0" dirty="0"/>
              <a:t>軍事機關、情報機關、書面、核心業務、核心資通系統、重大資通安全事件等定義</a:t>
            </a:r>
          </a:p>
        </p:txBody>
      </p:sp>
      <p:sp>
        <p:nvSpPr>
          <p:cNvPr id="22" name="內容版面配置區 6">
            <a:extLst>
              <a:ext uri="{FF2B5EF4-FFF2-40B4-BE49-F238E27FC236}">
                <a16:creationId xmlns:a16="http://schemas.microsoft.com/office/drawing/2014/main" id="{60B207E2-03A4-4F5B-B9AB-851E4DB6D003}"/>
              </a:ext>
            </a:extLst>
          </p:cNvPr>
          <p:cNvSpPr txBox="1">
            <a:spLocks/>
          </p:cNvSpPr>
          <p:nvPr/>
        </p:nvSpPr>
        <p:spPr>
          <a:xfrm>
            <a:off x="605256" y="1196752"/>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1600" b="1" i="0" kern="0" dirty="0"/>
              <a:t>相關定義</a:t>
            </a:r>
          </a:p>
        </p:txBody>
      </p:sp>
      <p:sp>
        <p:nvSpPr>
          <p:cNvPr id="23" name="內容版面配置區 7">
            <a:extLst>
              <a:ext uri="{FF2B5EF4-FFF2-40B4-BE49-F238E27FC236}">
                <a16:creationId xmlns:a16="http://schemas.microsoft.com/office/drawing/2014/main" id="{ED1E1B84-34B2-4306-906E-7EB02730EA62}"/>
              </a:ext>
            </a:extLst>
          </p:cNvPr>
          <p:cNvSpPr txBox="1">
            <a:spLocks/>
          </p:cNvSpPr>
          <p:nvPr/>
        </p:nvSpPr>
        <p:spPr>
          <a:xfrm>
            <a:off x="605256" y="2924984"/>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1600" b="1" i="0" kern="0" dirty="0"/>
              <a:t>稽核</a:t>
            </a:r>
          </a:p>
        </p:txBody>
      </p:sp>
      <p:sp>
        <p:nvSpPr>
          <p:cNvPr id="24" name="內容版面配置區 5">
            <a:extLst>
              <a:ext uri="{FF2B5EF4-FFF2-40B4-BE49-F238E27FC236}">
                <a16:creationId xmlns:a16="http://schemas.microsoft.com/office/drawing/2014/main" id="{95427E2B-E7A5-4277-9203-8C6F47486C3D}"/>
              </a:ext>
            </a:extLst>
          </p:cNvPr>
          <p:cNvSpPr txBox="1">
            <a:spLocks/>
          </p:cNvSpPr>
          <p:nvPr/>
        </p:nvSpPr>
        <p:spPr bwMode="auto">
          <a:xfrm>
            <a:off x="605256" y="2276872"/>
            <a:ext cx="8071200" cy="41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dirty="0"/>
              <a:t>指定關鍵基礎設施提供者前，應給予陳述機會</a:t>
            </a:r>
            <a:endParaRPr lang="en-US" altLang="zh-TW" sz="1600" i="0" dirty="0"/>
          </a:p>
          <a:p>
            <a:r>
              <a:rPr lang="zh-TW" altLang="en-US" sz="1600" i="0" dirty="0"/>
              <a:t>協調指定辦理特定非公務機關業務</a:t>
            </a:r>
          </a:p>
        </p:txBody>
      </p:sp>
      <p:sp>
        <p:nvSpPr>
          <p:cNvPr id="25" name="內容版面配置區 8">
            <a:extLst>
              <a:ext uri="{FF2B5EF4-FFF2-40B4-BE49-F238E27FC236}">
                <a16:creationId xmlns:a16="http://schemas.microsoft.com/office/drawing/2014/main" id="{DD975B8F-7837-46DC-B46D-0074793272FC}"/>
              </a:ext>
            </a:extLst>
          </p:cNvPr>
          <p:cNvSpPr txBox="1">
            <a:spLocks/>
          </p:cNvSpPr>
          <p:nvPr/>
        </p:nvSpPr>
        <p:spPr bwMode="auto">
          <a:xfrm>
            <a:off x="605256" y="1916832"/>
            <a:ext cx="80712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sz="1600" b="1" i="0" dirty="0"/>
              <a:t>中央目的事業主管機關之指定</a:t>
            </a:r>
          </a:p>
        </p:txBody>
      </p:sp>
      <p:sp>
        <p:nvSpPr>
          <p:cNvPr id="26" name="內容版面配置區 3">
            <a:extLst>
              <a:ext uri="{FF2B5EF4-FFF2-40B4-BE49-F238E27FC236}">
                <a16:creationId xmlns:a16="http://schemas.microsoft.com/office/drawing/2014/main" id="{C8FCD88E-27AC-4771-A721-4FEFD5C6C69F}"/>
              </a:ext>
            </a:extLst>
          </p:cNvPr>
          <p:cNvSpPr txBox="1">
            <a:spLocks/>
          </p:cNvSpPr>
          <p:nvPr/>
        </p:nvSpPr>
        <p:spPr>
          <a:xfrm>
            <a:off x="611560" y="3920533"/>
            <a:ext cx="8071200" cy="876619"/>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kern="0" dirty="0"/>
              <a:t>資安事件通報應變後之調查、處理及改善報告應包含項目</a:t>
            </a:r>
          </a:p>
        </p:txBody>
      </p:sp>
      <p:sp>
        <p:nvSpPr>
          <p:cNvPr id="27" name="內容版面配置區 7">
            <a:extLst>
              <a:ext uri="{FF2B5EF4-FFF2-40B4-BE49-F238E27FC236}">
                <a16:creationId xmlns:a16="http://schemas.microsoft.com/office/drawing/2014/main" id="{C94DCCB9-1A4A-4CFD-B767-6F3F7D5FD18A}"/>
              </a:ext>
            </a:extLst>
          </p:cNvPr>
          <p:cNvSpPr txBox="1">
            <a:spLocks/>
          </p:cNvSpPr>
          <p:nvPr/>
        </p:nvSpPr>
        <p:spPr>
          <a:xfrm>
            <a:off x="611560" y="3573056"/>
            <a:ext cx="8071200" cy="360000"/>
          </a:xfrm>
          <a:prstGeom prst="rect">
            <a:avLst/>
          </a:prstGeom>
        </p:spPr>
        <p:txBody>
          <a:bodyPr/>
          <a:lstStyle>
            <a:defPPr>
              <a:defRPr lang="zh-TW"/>
            </a:defPPr>
            <a:lvl1pPr marL="0" indent="0" defTabSz="0" eaLnBrk="1" hangingPunct="1">
              <a:lnSpc>
                <a:spcPct val="120000"/>
              </a:lnSpc>
              <a:spcBef>
                <a:spcPts val="200"/>
              </a:spcBef>
              <a:spcAft>
                <a:spcPts val="200"/>
              </a:spcAft>
              <a:buFont typeface="Times New Roman" pitchFamily="18" charset="0"/>
              <a:buNone/>
              <a:tabLst>
                <a:tab pos="0" algn="l"/>
              </a:tabLst>
              <a:defRPr sz="1600" b="1" i="0" kern="0" baseline="0">
                <a:solidFill>
                  <a:srgbClr val="333399"/>
                </a:solidFill>
                <a:latin typeface="微軟正黑體" panose="020B0604030504040204" pitchFamily="34" charset="-120"/>
                <a:ea typeface="微軟正黑體" panose="020B0604030504040204" pitchFamily="34" charset="-120"/>
              </a:defRPr>
            </a:lvl1pPr>
            <a:lvl2pPr marL="468000" marR="0" indent="-180000" defTabSz="914400" eaLnBrk="1" latinLnBrk="0" hangingPunct="1">
              <a:lnSpc>
                <a:spcPct val="120000"/>
              </a:lnSpc>
              <a:spcBef>
                <a:spcPts val="200"/>
              </a:spcBef>
              <a:spcAft>
                <a:spcPts val="200"/>
              </a:spcAft>
              <a:buClrTx/>
              <a:buSzTx/>
              <a:buFont typeface="Times New Roman" pitchFamily="18" charset="0"/>
              <a:buChar char="–"/>
              <a:tabLst/>
              <a:defRPr sz="2400" baseline="0">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eaLnBrk="1" hangingPunct="1">
              <a:lnSpc>
                <a:spcPct val="120000"/>
              </a:lnSpc>
              <a:spcBef>
                <a:spcPts val="200"/>
              </a:spcBef>
              <a:spcAft>
                <a:spcPts val="200"/>
              </a:spcAft>
              <a:buSzPct val="100000"/>
              <a:buFont typeface="Wingdings" pitchFamily="2" charset="2"/>
              <a:buChar char="Ø"/>
              <a:defRPr sz="2000" baseline="0">
                <a:latin typeface="+mn-lt"/>
                <a:ea typeface="+mn-ea"/>
                <a:cs typeface="SimSun-18030" pitchFamily="49" charset="-122"/>
              </a:defRPr>
            </a:lvl3pPr>
            <a:lvl4pPr marL="900000" indent="-180000" eaLnBrk="1" hangingPunct="1">
              <a:lnSpc>
                <a:spcPct val="120000"/>
              </a:lnSpc>
              <a:spcBef>
                <a:spcPts val="200"/>
              </a:spcBef>
              <a:spcAft>
                <a:spcPts val="200"/>
              </a:spcAft>
              <a:buFont typeface="Dotum" pitchFamily="34" charset="-127"/>
              <a:buChar char="♦"/>
              <a:defRPr baseline="0">
                <a:latin typeface="+mn-ea"/>
                <a:ea typeface="+mn-ea"/>
                <a:cs typeface="SimSun-18030" pitchFamily="49" charset="-122"/>
              </a:defRPr>
            </a:lvl4pPr>
            <a:lvl5pPr marL="1080000" indent="-180000" eaLnBrk="1" hangingPunct="1">
              <a:lnSpc>
                <a:spcPct val="120000"/>
              </a:lnSpc>
              <a:spcBef>
                <a:spcPts val="200"/>
              </a:spcBef>
              <a:spcAft>
                <a:spcPts val="200"/>
              </a:spcAft>
              <a:buSzPct val="100000"/>
              <a:buFont typeface="Wingdings" pitchFamily="2" charset="2"/>
              <a:buChar char="n"/>
              <a:tabLst/>
              <a:defRPr sz="1600" baseline="0">
                <a:latin typeface="+mn-ea"/>
                <a:ea typeface="+mn-ea"/>
                <a:cs typeface="SimSun-18030" pitchFamily="49" charset="-122"/>
              </a:defRPr>
            </a:lvl5pPr>
            <a:lvl6pPr marL="27432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6pPr>
            <a:lvl7pPr marL="32004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7pPr>
            <a:lvl8pPr marL="36576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8pPr>
            <a:lvl9pPr marL="41148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9pPr>
          </a:lstStyle>
          <a:p>
            <a:r>
              <a:rPr lang="zh-TW" altLang="en-US" dirty="0"/>
              <a:t>資安事件通報應變</a:t>
            </a:r>
          </a:p>
        </p:txBody>
      </p:sp>
      <p:sp>
        <p:nvSpPr>
          <p:cNvPr id="11" name="內容版面配置區 5">
            <a:extLst>
              <a:ext uri="{FF2B5EF4-FFF2-40B4-BE49-F238E27FC236}">
                <a16:creationId xmlns:a16="http://schemas.microsoft.com/office/drawing/2014/main" id="{1814050E-3E14-4277-A47B-D656F1A652E2}"/>
              </a:ext>
            </a:extLst>
          </p:cNvPr>
          <p:cNvSpPr txBox="1">
            <a:spLocks/>
          </p:cNvSpPr>
          <p:nvPr/>
        </p:nvSpPr>
        <p:spPr>
          <a:xfrm>
            <a:off x="594083" y="4653136"/>
            <a:ext cx="8071200" cy="82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kern="0" dirty="0"/>
              <a:t>選任及監督受託者之項目與作法</a:t>
            </a:r>
          </a:p>
        </p:txBody>
      </p:sp>
      <p:sp>
        <p:nvSpPr>
          <p:cNvPr id="12" name="內容版面配置區 8">
            <a:extLst>
              <a:ext uri="{FF2B5EF4-FFF2-40B4-BE49-F238E27FC236}">
                <a16:creationId xmlns:a16="http://schemas.microsoft.com/office/drawing/2014/main" id="{3182C75A-421F-4A26-A6F7-DA500B6420BE}"/>
              </a:ext>
            </a:extLst>
          </p:cNvPr>
          <p:cNvSpPr txBox="1">
            <a:spLocks/>
          </p:cNvSpPr>
          <p:nvPr/>
        </p:nvSpPr>
        <p:spPr>
          <a:xfrm>
            <a:off x="594083" y="4293136"/>
            <a:ext cx="8071200" cy="360000"/>
          </a:xfrm>
          <a:prstGeom prst="rect">
            <a:avLst/>
          </a:prstGeom>
        </p:spPr>
        <p:txBody>
          <a:bodyPr/>
          <a:lstStyle>
            <a:defPPr>
              <a:defRPr lang="zh-TW"/>
            </a:defPPr>
            <a:lvl1pPr marL="0" indent="0" defTabSz="0" eaLnBrk="1" hangingPunct="1">
              <a:lnSpc>
                <a:spcPct val="120000"/>
              </a:lnSpc>
              <a:spcBef>
                <a:spcPts val="200"/>
              </a:spcBef>
              <a:spcAft>
                <a:spcPts val="200"/>
              </a:spcAft>
              <a:buFont typeface="Times New Roman" pitchFamily="18" charset="0"/>
              <a:buNone/>
              <a:tabLst>
                <a:tab pos="0" algn="l"/>
              </a:tabLst>
              <a:defRPr sz="1600" b="1" i="0" kern="0" baseline="0">
                <a:solidFill>
                  <a:srgbClr val="333399"/>
                </a:solidFill>
                <a:latin typeface="微軟正黑體" panose="020B0604030504040204" pitchFamily="34" charset="-120"/>
                <a:ea typeface="微軟正黑體" panose="020B0604030504040204" pitchFamily="34" charset="-120"/>
              </a:defRPr>
            </a:lvl1pPr>
            <a:lvl2pPr marL="468000" marR="0" indent="-180000" defTabSz="914400" eaLnBrk="1" latinLnBrk="0" hangingPunct="1">
              <a:lnSpc>
                <a:spcPct val="120000"/>
              </a:lnSpc>
              <a:spcBef>
                <a:spcPts val="200"/>
              </a:spcBef>
              <a:spcAft>
                <a:spcPts val="200"/>
              </a:spcAft>
              <a:buClrTx/>
              <a:buSzTx/>
              <a:buFont typeface="Times New Roman" pitchFamily="18" charset="0"/>
              <a:buChar char="–"/>
              <a:tabLst/>
              <a:defRPr sz="2400" baseline="0">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eaLnBrk="1" hangingPunct="1">
              <a:lnSpc>
                <a:spcPct val="120000"/>
              </a:lnSpc>
              <a:spcBef>
                <a:spcPts val="200"/>
              </a:spcBef>
              <a:spcAft>
                <a:spcPts val="200"/>
              </a:spcAft>
              <a:buSzPct val="100000"/>
              <a:buFont typeface="Wingdings" pitchFamily="2" charset="2"/>
              <a:buChar char="Ø"/>
              <a:defRPr sz="2000" baseline="0">
                <a:latin typeface="+mn-lt"/>
                <a:ea typeface="+mn-ea"/>
                <a:cs typeface="SimSun-18030" pitchFamily="49" charset="-122"/>
              </a:defRPr>
            </a:lvl3pPr>
            <a:lvl4pPr marL="900000" indent="-180000" eaLnBrk="1" hangingPunct="1">
              <a:lnSpc>
                <a:spcPct val="120000"/>
              </a:lnSpc>
              <a:spcBef>
                <a:spcPts val="200"/>
              </a:spcBef>
              <a:spcAft>
                <a:spcPts val="200"/>
              </a:spcAft>
              <a:buFont typeface="Dotum" pitchFamily="34" charset="-127"/>
              <a:buChar char="♦"/>
              <a:defRPr baseline="0">
                <a:latin typeface="+mn-ea"/>
                <a:ea typeface="+mn-ea"/>
                <a:cs typeface="SimSun-18030" pitchFamily="49" charset="-122"/>
              </a:defRPr>
            </a:lvl4pPr>
            <a:lvl5pPr marL="1080000" indent="-180000" eaLnBrk="1" hangingPunct="1">
              <a:lnSpc>
                <a:spcPct val="120000"/>
              </a:lnSpc>
              <a:spcBef>
                <a:spcPts val="200"/>
              </a:spcBef>
              <a:spcAft>
                <a:spcPts val="200"/>
              </a:spcAft>
              <a:buSzPct val="100000"/>
              <a:buFont typeface="Wingdings" pitchFamily="2" charset="2"/>
              <a:buChar char="n"/>
              <a:tabLst/>
              <a:defRPr sz="1600" baseline="0">
                <a:latin typeface="+mn-ea"/>
                <a:ea typeface="+mn-ea"/>
                <a:cs typeface="SimSun-18030" pitchFamily="49" charset="-122"/>
              </a:defRPr>
            </a:lvl5pPr>
            <a:lvl6pPr marL="27432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6pPr>
            <a:lvl7pPr marL="32004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7pPr>
            <a:lvl8pPr marL="36576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8pPr>
            <a:lvl9pPr marL="41148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9pPr>
          </a:lstStyle>
          <a:p>
            <a:r>
              <a:rPr lang="zh-TW" altLang="en-US" dirty="0"/>
              <a:t>資通系統、服務委外辦理注意事項</a:t>
            </a:r>
          </a:p>
        </p:txBody>
      </p:sp>
      <p:sp>
        <p:nvSpPr>
          <p:cNvPr id="13" name="內容版面配置區 5">
            <a:extLst>
              <a:ext uri="{FF2B5EF4-FFF2-40B4-BE49-F238E27FC236}">
                <a16:creationId xmlns:a16="http://schemas.microsoft.com/office/drawing/2014/main" id="{F0476594-B987-414C-8697-9B4D77A2B2D0}"/>
              </a:ext>
            </a:extLst>
          </p:cNvPr>
          <p:cNvSpPr txBox="1">
            <a:spLocks/>
          </p:cNvSpPr>
          <p:nvPr/>
        </p:nvSpPr>
        <p:spPr bwMode="auto">
          <a:xfrm>
            <a:off x="594083" y="5301208"/>
            <a:ext cx="8071200" cy="41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dirty="0"/>
              <a:t>計畫應備基礎內容、實施情形應備基礎內容</a:t>
            </a:r>
          </a:p>
        </p:txBody>
      </p:sp>
      <p:sp>
        <p:nvSpPr>
          <p:cNvPr id="14" name="內容版面配置區 8">
            <a:extLst>
              <a:ext uri="{FF2B5EF4-FFF2-40B4-BE49-F238E27FC236}">
                <a16:creationId xmlns:a16="http://schemas.microsoft.com/office/drawing/2014/main" id="{AF938F27-E52B-4C4E-8FA9-6604C9CBA97F}"/>
              </a:ext>
            </a:extLst>
          </p:cNvPr>
          <p:cNvSpPr txBox="1">
            <a:spLocks/>
          </p:cNvSpPr>
          <p:nvPr/>
        </p:nvSpPr>
        <p:spPr bwMode="auto">
          <a:xfrm>
            <a:off x="594083" y="4941168"/>
            <a:ext cx="8071200" cy="360000"/>
          </a:xfrm>
          <a:prstGeom prst="rect">
            <a:avLst/>
          </a:prstGeom>
          <a:extLst/>
        </p:spPr>
        <p:txBody>
          <a:bodyPr/>
          <a:lstStyle>
            <a:defPPr>
              <a:defRPr lang="zh-TW"/>
            </a:defPPr>
            <a:lvl1pPr marL="0" indent="0" defTabSz="0" eaLnBrk="1" hangingPunct="1">
              <a:lnSpc>
                <a:spcPct val="120000"/>
              </a:lnSpc>
              <a:spcBef>
                <a:spcPts val="200"/>
              </a:spcBef>
              <a:spcAft>
                <a:spcPts val="200"/>
              </a:spcAft>
              <a:buFont typeface="Times New Roman" pitchFamily="18" charset="0"/>
              <a:buNone/>
              <a:tabLst>
                <a:tab pos="0" algn="l"/>
              </a:tabLst>
              <a:defRPr sz="1600" b="1" i="0" kern="0" baseline="0">
                <a:solidFill>
                  <a:srgbClr val="333399"/>
                </a:solidFill>
                <a:latin typeface="微軟正黑體" panose="020B0604030504040204" pitchFamily="34" charset="-120"/>
                <a:ea typeface="微軟正黑體" panose="020B0604030504040204" pitchFamily="34" charset="-120"/>
              </a:defRPr>
            </a:lvl1pPr>
            <a:lvl2pPr marL="468000" marR="0" indent="-180000" defTabSz="914400" eaLnBrk="1" latinLnBrk="0" hangingPunct="1">
              <a:lnSpc>
                <a:spcPct val="120000"/>
              </a:lnSpc>
              <a:spcBef>
                <a:spcPts val="200"/>
              </a:spcBef>
              <a:spcAft>
                <a:spcPts val="200"/>
              </a:spcAft>
              <a:buClrTx/>
              <a:buSzTx/>
              <a:buFont typeface="Times New Roman" pitchFamily="18" charset="0"/>
              <a:buChar char="–"/>
              <a:tabLst/>
              <a:defRPr sz="2400" baseline="0">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eaLnBrk="1" hangingPunct="1">
              <a:lnSpc>
                <a:spcPct val="120000"/>
              </a:lnSpc>
              <a:spcBef>
                <a:spcPts val="200"/>
              </a:spcBef>
              <a:spcAft>
                <a:spcPts val="200"/>
              </a:spcAft>
              <a:buSzPct val="100000"/>
              <a:buFont typeface="Wingdings" pitchFamily="2" charset="2"/>
              <a:buChar char="Ø"/>
              <a:defRPr sz="2000" baseline="0">
                <a:latin typeface="+mn-lt"/>
                <a:ea typeface="+mn-ea"/>
                <a:cs typeface="SimSun-18030" pitchFamily="49" charset="-122"/>
              </a:defRPr>
            </a:lvl3pPr>
            <a:lvl4pPr marL="900000" indent="-180000" eaLnBrk="1" hangingPunct="1">
              <a:lnSpc>
                <a:spcPct val="120000"/>
              </a:lnSpc>
              <a:spcBef>
                <a:spcPts val="200"/>
              </a:spcBef>
              <a:spcAft>
                <a:spcPts val="200"/>
              </a:spcAft>
              <a:buFont typeface="Dotum" pitchFamily="34" charset="-127"/>
              <a:buChar char="♦"/>
              <a:defRPr baseline="0">
                <a:latin typeface="+mn-ea"/>
                <a:ea typeface="+mn-ea"/>
                <a:cs typeface="SimSun-18030" pitchFamily="49" charset="-122"/>
              </a:defRPr>
            </a:lvl4pPr>
            <a:lvl5pPr marL="1080000" indent="-180000" eaLnBrk="1" hangingPunct="1">
              <a:lnSpc>
                <a:spcPct val="120000"/>
              </a:lnSpc>
              <a:spcBef>
                <a:spcPts val="200"/>
              </a:spcBef>
              <a:spcAft>
                <a:spcPts val="200"/>
              </a:spcAft>
              <a:buSzPct val="100000"/>
              <a:buFont typeface="Wingdings" pitchFamily="2" charset="2"/>
              <a:buChar char="n"/>
              <a:tabLst/>
              <a:defRPr sz="1600" baseline="0">
                <a:latin typeface="+mn-ea"/>
                <a:ea typeface="+mn-ea"/>
                <a:cs typeface="SimSun-18030" pitchFamily="49" charset="-122"/>
              </a:defRPr>
            </a:lvl5pPr>
            <a:lvl6pPr marL="27432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6pPr>
            <a:lvl7pPr marL="32004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7pPr>
            <a:lvl8pPr marL="36576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8pPr>
            <a:lvl9pPr marL="41148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9pPr>
          </a:lstStyle>
          <a:p>
            <a:r>
              <a:rPr lang="zh-TW" altLang="en-US" dirty="0"/>
              <a:t>資通安全維護計畫</a:t>
            </a:r>
          </a:p>
        </p:txBody>
      </p:sp>
      <p:sp>
        <p:nvSpPr>
          <p:cNvPr id="15" name="內容版面配置區 5">
            <a:extLst>
              <a:ext uri="{FF2B5EF4-FFF2-40B4-BE49-F238E27FC236}">
                <a16:creationId xmlns:a16="http://schemas.microsoft.com/office/drawing/2014/main" id="{C1BD6B49-FC5C-40A4-8BD5-70DF96936593}"/>
              </a:ext>
            </a:extLst>
          </p:cNvPr>
          <p:cNvSpPr txBox="1">
            <a:spLocks/>
          </p:cNvSpPr>
          <p:nvPr/>
        </p:nvSpPr>
        <p:spPr bwMode="auto">
          <a:xfrm>
            <a:off x="594083" y="5949280"/>
            <a:ext cx="8071200" cy="41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dirty="0"/>
              <a:t>法源、重大資通安全事件公告、施行日期</a:t>
            </a:r>
          </a:p>
        </p:txBody>
      </p:sp>
      <p:sp>
        <p:nvSpPr>
          <p:cNvPr id="16" name="內容版面配置區 8">
            <a:extLst>
              <a:ext uri="{FF2B5EF4-FFF2-40B4-BE49-F238E27FC236}">
                <a16:creationId xmlns:a16="http://schemas.microsoft.com/office/drawing/2014/main" id="{7B7CE0D5-E323-4884-A893-5E46E80A054C}"/>
              </a:ext>
            </a:extLst>
          </p:cNvPr>
          <p:cNvSpPr txBox="1">
            <a:spLocks/>
          </p:cNvSpPr>
          <p:nvPr/>
        </p:nvSpPr>
        <p:spPr bwMode="auto">
          <a:xfrm>
            <a:off x="594083" y="5661248"/>
            <a:ext cx="8071200" cy="360000"/>
          </a:xfrm>
          <a:prstGeom prst="rect">
            <a:avLst/>
          </a:prstGeom>
          <a:extLst/>
        </p:spPr>
        <p:txBody>
          <a:bodyPr/>
          <a:lstStyle>
            <a:defPPr>
              <a:defRPr lang="zh-TW"/>
            </a:defPPr>
            <a:lvl1pPr marL="0" indent="0" defTabSz="0" eaLnBrk="1" hangingPunct="1">
              <a:lnSpc>
                <a:spcPct val="120000"/>
              </a:lnSpc>
              <a:spcBef>
                <a:spcPts val="200"/>
              </a:spcBef>
              <a:spcAft>
                <a:spcPts val="200"/>
              </a:spcAft>
              <a:buFont typeface="Times New Roman" pitchFamily="18" charset="0"/>
              <a:buNone/>
              <a:tabLst>
                <a:tab pos="0" algn="l"/>
              </a:tabLst>
              <a:defRPr sz="1600" b="1" i="0" kern="0" baseline="0">
                <a:solidFill>
                  <a:srgbClr val="333399"/>
                </a:solidFill>
                <a:latin typeface="微軟正黑體" panose="020B0604030504040204" pitchFamily="34" charset="-120"/>
                <a:ea typeface="微軟正黑體" panose="020B0604030504040204" pitchFamily="34" charset="-120"/>
              </a:defRPr>
            </a:lvl1pPr>
            <a:lvl2pPr marL="468000" marR="0" indent="-180000" defTabSz="914400" eaLnBrk="1" latinLnBrk="0" hangingPunct="1">
              <a:lnSpc>
                <a:spcPct val="120000"/>
              </a:lnSpc>
              <a:spcBef>
                <a:spcPts val="200"/>
              </a:spcBef>
              <a:spcAft>
                <a:spcPts val="200"/>
              </a:spcAft>
              <a:buClrTx/>
              <a:buSzTx/>
              <a:buFont typeface="Times New Roman" pitchFamily="18" charset="0"/>
              <a:buChar char="–"/>
              <a:tabLst/>
              <a:defRPr sz="2400" baseline="0">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eaLnBrk="1" hangingPunct="1">
              <a:lnSpc>
                <a:spcPct val="120000"/>
              </a:lnSpc>
              <a:spcBef>
                <a:spcPts val="200"/>
              </a:spcBef>
              <a:spcAft>
                <a:spcPts val="200"/>
              </a:spcAft>
              <a:buSzPct val="100000"/>
              <a:buFont typeface="Wingdings" pitchFamily="2" charset="2"/>
              <a:buChar char="Ø"/>
              <a:defRPr sz="2000" baseline="0">
                <a:latin typeface="+mn-lt"/>
                <a:ea typeface="+mn-ea"/>
                <a:cs typeface="SimSun-18030" pitchFamily="49" charset="-122"/>
              </a:defRPr>
            </a:lvl3pPr>
            <a:lvl4pPr marL="900000" indent="-180000" eaLnBrk="1" hangingPunct="1">
              <a:lnSpc>
                <a:spcPct val="120000"/>
              </a:lnSpc>
              <a:spcBef>
                <a:spcPts val="200"/>
              </a:spcBef>
              <a:spcAft>
                <a:spcPts val="200"/>
              </a:spcAft>
              <a:buFont typeface="Dotum" pitchFamily="34" charset="-127"/>
              <a:buChar char="♦"/>
              <a:defRPr baseline="0">
                <a:latin typeface="+mn-ea"/>
                <a:ea typeface="+mn-ea"/>
                <a:cs typeface="SimSun-18030" pitchFamily="49" charset="-122"/>
              </a:defRPr>
            </a:lvl4pPr>
            <a:lvl5pPr marL="1080000" indent="-180000" eaLnBrk="1" hangingPunct="1">
              <a:lnSpc>
                <a:spcPct val="120000"/>
              </a:lnSpc>
              <a:spcBef>
                <a:spcPts val="200"/>
              </a:spcBef>
              <a:spcAft>
                <a:spcPts val="200"/>
              </a:spcAft>
              <a:buSzPct val="100000"/>
              <a:buFont typeface="Wingdings" pitchFamily="2" charset="2"/>
              <a:buChar char="n"/>
              <a:tabLst/>
              <a:defRPr sz="1600" baseline="0">
                <a:latin typeface="+mn-ea"/>
                <a:ea typeface="+mn-ea"/>
                <a:cs typeface="SimSun-18030" pitchFamily="49" charset="-122"/>
              </a:defRPr>
            </a:lvl5pPr>
            <a:lvl6pPr marL="27432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6pPr>
            <a:lvl7pPr marL="32004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7pPr>
            <a:lvl8pPr marL="36576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8pPr>
            <a:lvl9pPr marL="4114800" indent="-457200" fontAlgn="base">
              <a:lnSpc>
                <a:spcPct val="120000"/>
              </a:lnSpc>
              <a:spcBef>
                <a:spcPct val="20000"/>
              </a:spcBef>
              <a:spcAft>
                <a:spcPct val="0"/>
              </a:spcAft>
              <a:buFont typeface="Arial" charset="0"/>
              <a:defRPr sz="2400">
                <a:solidFill>
                  <a:schemeClr val="accent2"/>
                </a:solidFill>
                <a:latin typeface="+mn-lt"/>
                <a:ea typeface="華康魏碑體" pitchFamily="65" charset="-120"/>
                <a:cs typeface="SimSun-18030" pitchFamily="49" charset="-122"/>
              </a:defRPr>
            </a:lvl9pPr>
          </a:lstStyle>
          <a:p>
            <a:r>
              <a:rPr lang="zh-TW" altLang="en-US" dirty="0"/>
              <a:t>其他母法補充規範</a:t>
            </a:r>
          </a:p>
        </p:txBody>
      </p:sp>
    </p:spTree>
    <p:extLst>
      <p:ext uri="{BB962C8B-B14F-4D97-AF65-F5344CB8AC3E}">
        <p14:creationId xmlns:p14="http://schemas.microsoft.com/office/powerpoint/2010/main" val="1233508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09BA2FD-6813-4EBC-AE22-63916A7EAAE5}"/>
              </a:ext>
            </a:extLst>
          </p:cNvPr>
          <p:cNvSpPr>
            <a:spLocks noGrp="1"/>
          </p:cNvSpPr>
          <p:nvPr>
            <p:ph type="title"/>
          </p:nvPr>
        </p:nvSpPr>
        <p:spPr/>
        <p:txBody>
          <a:bodyPr/>
          <a:lstStyle/>
          <a:p>
            <a:r>
              <a:rPr lang="zh-TW" altLang="zh-TW" sz="3600" dirty="0"/>
              <a:t>資通安全責任等級分級辦法</a:t>
            </a:r>
            <a:r>
              <a:rPr lang="en-US" altLang="zh-TW" sz="3600" dirty="0"/>
              <a:t>-</a:t>
            </a:r>
            <a:r>
              <a:rPr lang="zh-TW" altLang="en-US" sz="3600" dirty="0"/>
              <a:t>條文摘要</a:t>
            </a:r>
          </a:p>
        </p:txBody>
      </p:sp>
      <p:sp>
        <p:nvSpPr>
          <p:cNvPr id="5" name="內容版面配置區 3">
            <a:extLst>
              <a:ext uri="{FF2B5EF4-FFF2-40B4-BE49-F238E27FC236}">
                <a16:creationId xmlns:a16="http://schemas.microsoft.com/office/drawing/2014/main" id="{02BEB6C9-189A-4E5A-BEB4-206884C138A8}"/>
              </a:ext>
            </a:extLst>
          </p:cNvPr>
          <p:cNvSpPr txBox="1">
            <a:spLocks/>
          </p:cNvSpPr>
          <p:nvPr/>
        </p:nvSpPr>
        <p:spPr>
          <a:xfrm>
            <a:off x="605256" y="2457033"/>
            <a:ext cx="8071200" cy="46791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dirty="0"/>
              <a:t>提出機關、提出內容、核定</a:t>
            </a:r>
            <a:r>
              <a:rPr lang="en-US" altLang="zh-TW" sz="2000" i="0" kern="0" dirty="0"/>
              <a:t>/</a:t>
            </a:r>
            <a:r>
              <a:rPr lang="zh-TW" altLang="en-US" sz="2000" i="0" kern="0" dirty="0"/>
              <a:t>備查機關</a:t>
            </a:r>
          </a:p>
        </p:txBody>
      </p:sp>
      <p:sp>
        <p:nvSpPr>
          <p:cNvPr id="6" name="內容版面配置區 4">
            <a:extLst>
              <a:ext uri="{FF2B5EF4-FFF2-40B4-BE49-F238E27FC236}">
                <a16:creationId xmlns:a16="http://schemas.microsoft.com/office/drawing/2014/main" id="{65A6F03D-81D0-41CE-A2A8-5D9A1D64E2B8}"/>
              </a:ext>
            </a:extLst>
          </p:cNvPr>
          <p:cNvSpPr txBox="1">
            <a:spLocks/>
          </p:cNvSpPr>
          <p:nvPr/>
        </p:nvSpPr>
        <p:spPr>
          <a:xfrm>
            <a:off x="605256" y="1592896"/>
            <a:ext cx="8071200" cy="46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a:t>分為</a:t>
            </a:r>
            <a:r>
              <a:rPr lang="en-US" altLang="zh-TW" sz="2000" i="0" kern="0"/>
              <a:t>A</a:t>
            </a:r>
            <a:r>
              <a:rPr lang="zh-TW" altLang="en-US" sz="2000" i="0" kern="0"/>
              <a:t>級、</a:t>
            </a:r>
            <a:r>
              <a:rPr lang="en-US" altLang="zh-TW" sz="2000" i="0" kern="0"/>
              <a:t>B</a:t>
            </a:r>
            <a:r>
              <a:rPr lang="zh-TW" altLang="en-US" sz="2000" i="0" kern="0"/>
              <a:t>級、</a:t>
            </a:r>
            <a:r>
              <a:rPr lang="en-US" altLang="zh-TW" sz="2000" i="0" kern="0"/>
              <a:t>C</a:t>
            </a:r>
            <a:r>
              <a:rPr lang="zh-TW" altLang="en-US" sz="2000" i="0" kern="0"/>
              <a:t>級、</a:t>
            </a:r>
            <a:r>
              <a:rPr lang="en-US" altLang="zh-TW" sz="2000" i="0" kern="0"/>
              <a:t>D</a:t>
            </a:r>
            <a:r>
              <a:rPr lang="zh-TW" altLang="en-US" sz="2000" i="0" kern="0"/>
              <a:t>級及</a:t>
            </a:r>
            <a:r>
              <a:rPr lang="en-US" altLang="zh-TW" sz="2000" i="0" kern="0"/>
              <a:t>E</a:t>
            </a:r>
            <a:r>
              <a:rPr lang="zh-TW" altLang="en-US" sz="2000" i="0" kern="0"/>
              <a:t>級</a:t>
            </a:r>
            <a:endParaRPr lang="zh-TW" altLang="en-US" sz="2000" i="0" kern="0" dirty="0"/>
          </a:p>
        </p:txBody>
      </p:sp>
      <p:sp>
        <p:nvSpPr>
          <p:cNvPr id="7" name="內容版面配置區 5">
            <a:extLst>
              <a:ext uri="{FF2B5EF4-FFF2-40B4-BE49-F238E27FC236}">
                <a16:creationId xmlns:a16="http://schemas.microsoft.com/office/drawing/2014/main" id="{69489897-F916-4A24-9385-B9F7F47C0C3A}"/>
              </a:ext>
            </a:extLst>
          </p:cNvPr>
          <p:cNvSpPr txBox="1">
            <a:spLocks/>
          </p:cNvSpPr>
          <p:nvPr/>
        </p:nvSpPr>
        <p:spPr>
          <a:xfrm>
            <a:off x="605256" y="3321128"/>
            <a:ext cx="8071200" cy="12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dirty="0"/>
              <a:t>考量機關層級及業務屬性等因素，列出資安責任等級</a:t>
            </a:r>
            <a:r>
              <a:rPr lang="en-US" altLang="zh-TW" sz="2000" i="0" kern="0" dirty="0"/>
              <a:t>A</a:t>
            </a:r>
            <a:r>
              <a:rPr lang="zh-TW" altLang="en-US" sz="2000" i="0" kern="0" dirty="0"/>
              <a:t>級、</a:t>
            </a:r>
            <a:r>
              <a:rPr lang="en-US" altLang="zh-TW" sz="2000" i="0" kern="0" dirty="0"/>
              <a:t>B</a:t>
            </a:r>
            <a:r>
              <a:rPr lang="zh-TW" altLang="en-US" sz="2000" i="0" kern="0" dirty="0"/>
              <a:t>級、</a:t>
            </a:r>
            <a:br>
              <a:rPr lang="en-US" altLang="zh-TW" sz="2000" i="0" kern="0" dirty="0"/>
            </a:br>
            <a:r>
              <a:rPr lang="en-US" altLang="zh-TW" sz="2000" i="0" kern="0" dirty="0"/>
              <a:t>C</a:t>
            </a:r>
            <a:r>
              <a:rPr lang="zh-TW" altLang="en-US" sz="2000" i="0" kern="0" dirty="0"/>
              <a:t>級、</a:t>
            </a:r>
            <a:r>
              <a:rPr lang="en-US" altLang="zh-TW" sz="2000" i="0" kern="0" dirty="0"/>
              <a:t>D</a:t>
            </a:r>
            <a:r>
              <a:rPr lang="zh-TW" altLang="en-US" sz="2000" i="0" kern="0" dirty="0"/>
              <a:t>級及</a:t>
            </a:r>
            <a:r>
              <a:rPr lang="en-US" altLang="zh-TW" sz="2000" i="0" kern="0" dirty="0"/>
              <a:t>E</a:t>
            </a:r>
            <a:r>
              <a:rPr lang="zh-TW" altLang="en-US" sz="2000" i="0" kern="0" dirty="0"/>
              <a:t>級之認列原則</a:t>
            </a:r>
            <a:endParaRPr lang="en-US" altLang="zh-TW" sz="2000" i="0" kern="0" dirty="0"/>
          </a:p>
          <a:p>
            <a:r>
              <a:rPr lang="zh-TW" altLang="en-US" sz="2000" i="0" kern="0" dirty="0"/>
              <a:t>列出得例外調整等級之因素</a:t>
            </a:r>
          </a:p>
        </p:txBody>
      </p:sp>
      <p:sp>
        <p:nvSpPr>
          <p:cNvPr id="8" name="內容版面配置區 6">
            <a:extLst>
              <a:ext uri="{FF2B5EF4-FFF2-40B4-BE49-F238E27FC236}">
                <a16:creationId xmlns:a16="http://schemas.microsoft.com/office/drawing/2014/main" id="{87F83022-876D-4780-80D5-02EED406B6FE}"/>
              </a:ext>
            </a:extLst>
          </p:cNvPr>
          <p:cNvSpPr txBox="1">
            <a:spLocks/>
          </p:cNvSpPr>
          <p:nvPr/>
        </p:nvSpPr>
        <p:spPr>
          <a:xfrm>
            <a:off x="605256" y="1196752"/>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a:t>資通安全責任等級分級</a:t>
            </a:r>
            <a:endParaRPr lang="zh-TW" altLang="en-US" sz="2000" b="1" i="0" kern="0" dirty="0"/>
          </a:p>
        </p:txBody>
      </p:sp>
      <p:sp>
        <p:nvSpPr>
          <p:cNvPr id="9" name="內容版面配置區 7">
            <a:extLst>
              <a:ext uri="{FF2B5EF4-FFF2-40B4-BE49-F238E27FC236}">
                <a16:creationId xmlns:a16="http://schemas.microsoft.com/office/drawing/2014/main" id="{3DFA12FB-3144-4DE9-8C12-1A86B89A94EB}"/>
              </a:ext>
            </a:extLst>
          </p:cNvPr>
          <p:cNvSpPr txBox="1">
            <a:spLocks/>
          </p:cNvSpPr>
          <p:nvPr/>
        </p:nvSpPr>
        <p:spPr>
          <a:xfrm>
            <a:off x="605256" y="2060848"/>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a:t>資通安全責任等級分級方式</a:t>
            </a:r>
            <a:endParaRPr lang="zh-TW" altLang="en-US" sz="2000" b="1" i="0" kern="0" dirty="0"/>
          </a:p>
        </p:txBody>
      </p:sp>
      <p:sp>
        <p:nvSpPr>
          <p:cNvPr id="10" name="內容版面配置區 8">
            <a:extLst>
              <a:ext uri="{FF2B5EF4-FFF2-40B4-BE49-F238E27FC236}">
                <a16:creationId xmlns:a16="http://schemas.microsoft.com/office/drawing/2014/main" id="{A700D044-FC0C-42FE-9A91-064F4948D7E8}"/>
              </a:ext>
            </a:extLst>
          </p:cNvPr>
          <p:cNvSpPr txBox="1">
            <a:spLocks/>
          </p:cNvSpPr>
          <p:nvPr/>
        </p:nvSpPr>
        <p:spPr>
          <a:xfrm>
            <a:off x="605256" y="2924944"/>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a:t>資通安全責任等級分級原則</a:t>
            </a:r>
            <a:endParaRPr lang="zh-TW" altLang="en-US" sz="2000" b="1" i="0" kern="0" dirty="0"/>
          </a:p>
        </p:txBody>
      </p:sp>
      <p:sp>
        <p:nvSpPr>
          <p:cNvPr id="11" name="內容版面配置區 5">
            <a:extLst>
              <a:ext uri="{FF2B5EF4-FFF2-40B4-BE49-F238E27FC236}">
                <a16:creationId xmlns:a16="http://schemas.microsoft.com/office/drawing/2014/main" id="{3D6E4285-AA0F-445D-A455-9575139FED36}"/>
              </a:ext>
            </a:extLst>
          </p:cNvPr>
          <p:cNvSpPr txBox="1">
            <a:spLocks/>
          </p:cNvSpPr>
          <p:nvPr/>
        </p:nvSpPr>
        <p:spPr bwMode="auto">
          <a:xfrm>
            <a:off x="605256" y="4905304"/>
            <a:ext cx="8071200" cy="41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dirty="0"/>
              <a:t>各資安責任等級機關之應辦事項</a:t>
            </a:r>
          </a:p>
        </p:txBody>
      </p:sp>
      <p:sp>
        <p:nvSpPr>
          <p:cNvPr id="12" name="內容版面配置區 8">
            <a:extLst>
              <a:ext uri="{FF2B5EF4-FFF2-40B4-BE49-F238E27FC236}">
                <a16:creationId xmlns:a16="http://schemas.microsoft.com/office/drawing/2014/main" id="{384D8175-6FAD-4F7F-B443-8E29D435C937}"/>
              </a:ext>
            </a:extLst>
          </p:cNvPr>
          <p:cNvSpPr txBox="1">
            <a:spLocks/>
          </p:cNvSpPr>
          <p:nvPr/>
        </p:nvSpPr>
        <p:spPr bwMode="auto">
          <a:xfrm>
            <a:off x="605256" y="4509120"/>
            <a:ext cx="80712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b="1" i="0" dirty="0"/>
              <a:t>資通安全責任等級應辦事項</a:t>
            </a:r>
          </a:p>
        </p:txBody>
      </p:sp>
      <p:sp>
        <p:nvSpPr>
          <p:cNvPr id="13" name="內容版面配置區 5">
            <a:extLst>
              <a:ext uri="{FF2B5EF4-FFF2-40B4-BE49-F238E27FC236}">
                <a16:creationId xmlns:a16="http://schemas.microsoft.com/office/drawing/2014/main" id="{95565B7B-D431-4EE3-A781-8B5F6BA81ADA}"/>
              </a:ext>
            </a:extLst>
          </p:cNvPr>
          <p:cNvSpPr txBox="1">
            <a:spLocks/>
          </p:cNvSpPr>
          <p:nvPr/>
        </p:nvSpPr>
        <p:spPr bwMode="auto">
          <a:xfrm>
            <a:off x="605256" y="5751328"/>
            <a:ext cx="8071200" cy="41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dirty="0"/>
              <a:t>法源、施行日期</a:t>
            </a:r>
          </a:p>
        </p:txBody>
      </p:sp>
      <p:sp>
        <p:nvSpPr>
          <p:cNvPr id="14" name="內容版面配置區 8">
            <a:extLst>
              <a:ext uri="{FF2B5EF4-FFF2-40B4-BE49-F238E27FC236}">
                <a16:creationId xmlns:a16="http://schemas.microsoft.com/office/drawing/2014/main" id="{352C1B62-4EF7-42F6-8133-1028CDB32ECF}"/>
              </a:ext>
            </a:extLst>
          </p:cNvPr>
          <p:cNvSpPr txBox="1">
            <a:spLocks/>
          </p:cNvSpPr>
          <p:nvPr/>
        </p:nvSpPr>
        <p:spPr bwMode="auto">
          <a:xfrm>
            <a:off x="605256" y="5355144"/>
            <a:ext cx="80712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b="1" i="0" dirty="0"/>
              <a:t>其他注意規範</a:t>
            </a:r>
          </a:p>
        </p:txBody>
      </p:sp>
    </p:spTree>
    <p:extLst>
      <p:ext uri="{BB962C8B-B14F-4D97-AF65-F5344CB8AC3E}">
        <p14:creationId xmlns:p14="http://schemas.microsoft.com/office/powerpoint/2010/main" val="35093808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E2A4FA1-020E-4975-96E8-9898C5A46B40}"/>
              </a:ext>
            </a:extLst>
          </p:cNvPr>
          <p:cNvSpPr>
            <a:spLocks noGrp="1"/>
          </p:cNvSpPr>
          <p:nvPr>
            <p:ph type="title"/>
          </p:nvPr>
        </p:nvSpPr>
        <p:spPr/>
        <p:txBody>
          <a:bodyPr/>
          <a:lstStyle/>
          <a:p>
            <a:r>
              <a:rPr lang="zh-TW" altLang="en-US" sz="3400" dirty="0"/>
              <a:t>資通安全事件通報及應變辦法</a:t>
            </a:r>
            <a:r>
              <a:rPr lang="en-US" altLang="zh-TW" sz="3400" dirty="0"/>
              <a:t>-</a:t>
            </a:r>
            <a:r>
              <a:rPr lang="zh-TW" altLang="en-US" sz="3400" dirty="0"/>
              <a:t>條文摘要</a:t>
            </a:r>
          </a:p>
        </p:txBody>
      </p:sp>
      <p:sp>
        <p:nvSpPr>
          <p:cNvPr id="6" name="內容版面配置區 3">
            <a:extLst>
              <a:ext uri="{FF2B5EF4-FFF2-40B4-BE49-F238E27FC236}">
                <a16:creationId xmlns:a16="http://schemas.microsoft.com/office/drawing/2014/main" id="{A65CAF8A-5842-4C57-9295-3A1FFE60458C}"/>
              </a:ext>
            </a:extLst>
          </p:cNvPr>
          <p:cNvSpPr txBox="1">
            <a:spLocks/>
          </p:cNvSpPr>
          <p:nvPr/>
        </p:nvSpPr>
        <p:spPr>
          <a:xfrm>
            <a:off x="605256" y="2313017"/>
            <a:ext cx="8071200" cy="46791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kern="0"/>
              <a:t>各機關之通報應包含項目、通報方式、時限及程序、通報對象、接獲通報辦理項目</a:t>
            </a:r>
            <a:endParaRPr lang="zh-TW" altLang="en-US" sz="1600" i="0" kern="0" dirty="0"/>
          </a:p>
        </p:txBody>
      </p:sp>
      <p:sp>
        <p:nvSpPr>
          <p:cNvPr id="7" name="內容版面配置區 4">
            <a:extLst>
              <a:ext uri="{FF2B5EF4-FFF2-40B4-BE49-F238E27FC236}">
                <a16:creationId xmlns:a16="http://schemas.microsoft.com/office/drawing/2014/main" id="{FB079D77-323E-40C4-A142-3423ABE92D5C}"/>
              </a:ext>
            </a:extLst>
          </p:cNvPr>
          <p:cNvSpPr txBox="1">
            <a:spLocks/>
          </p:cNvSpPr>
          <p:nvPr/>
        </p:nvSpPr>
        <p:spPr>
          <a:xfrm>
            <a:off x="605256" y="1592896"/>
            <a:ext cx="8071200" cy="46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kern="0" dirty="0"/>
              <a:t>資安事件依影響之性質及業務受影響程度，分為</a:t>
            </a:r>
            <a:r>
              <a:rPr lang="en-US" altLang="zh-TW" sz="1600" i="0" kern="0" dirty="0"/>
              <a:t>1~4</a:t>
            </a:r>
            <a:r>
              <a:rPr lang="zh-TW" altLang="en-US" sz="1600" i="0" kern="0" dirty="0"/>
              <a:t>級</a:t>
            </a:r>
          </a:p>
        </p:txBody>
      </p:sp>
      <p:sp>
        <p:nvSpPr>
          <p:cNvPr id="8" name="內容版面配置區 5">
            <a:extLst>
              <a:ext uri="{FF2B5EF4-FFF2-40B4-BE49-F238E27FC236}">
                <a16:creationId xmlns:a16="http://schemas.microsoft.com/office/drawing/2014/main" id="{5E3F6B0F-C89F-479E-A6CD-7E88AE8640B9}"/>
              </a:ext>
            </a:extLst>
          </p:cNvPr>
          <p:cNvSpPr txBox="1">
            <a:spLocks/>
          </p:cNvSpPr>
          <p:nvPr/>
        </p:nvSpPr>
        <p:spPr>
          <a:xfrm>
            <a:off x="605256" y="3789040"/>
            <a:ext cx="8071200" cy="82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kern="0" dirty="0"/>
              <a:t>應變相關單位應辦理事項</a:t>
            </a:r>
            <a:r>
              <a:rPr lang="en-US" altLang="zh-TW" sz="1600" i="0" kern="0" dirty="0"/>
              <a:t>(</a:t>
            </a:r>
            <a:r>
              <a:rPr lang="zh-TW" altLang="en-US" sz="1600" i="0" kern="0" dirty="0"/>
              <a:t>處理、協調、整理</a:t>
            </a:r>
            <a:r>
              <a:rPr lang="en-US" altLang="zh-TW" sz="1600" i="0" kern="0" dirty="0"/>
              <a:t>)</a:t>
            </a:r>
          </a:p>
          <a:p>
            <a:r>
              <a:rPr lang="zh-TW" altLang="en-US" sz="1600" i="0" kern="0" dirty="0"/>
              <a:t>應變方式、時限及程序</a:t>
            </a:r>
            <a:endParaRPr lang="en-US" altLang="zh-TW" sz="1600" i="0" kern="0" dirty="0"/>
          </a:p>
          <a:p>
            <a:r>
              <a:rPr lang="zh-TW" altLang="en-US" sz="1600" i="0" kern="0" dirty="0"/>
              <a:t>主管機關之因應</a:t>
            </a:r>
            <a:endParaRPr lang="en-US" altLang="zh-TW" sz="1600" i="0" kern="0" dirty="0"/>
          </a:p>
        </p:txBody>
      </p:sp>
      <p:sp>
        <p:nvSpPr>
          <p:cNvPr id="9" name="內容版面配置區 6">
            <a:extLst>
              <a:ext uri="{FF2B5EF4-FFF2-40B4-BE49-F238E27FC236}">
                <a16:creationId xmlns:a16="http://schemas.microsoft.com/office/drawing/2014/main" id="{36BF6AB3-8649-433F-BD24-A5E63201ACFC}"/>
              </a:ext>
            </a:extLst>
          </p:cNvPr>
          <p:cNvSpPr txBox="1">
            <a:spLocks/>
          </p:cNvSpPr>
          <p:nvPr/>
        </p:nvSpPr>
        <p:spPr>
          <a:xfrm>
            <a:off x="605256" y="1196752"/>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1600" b="1" i="0" kern="0" dirty="0"/>
              <a:t>資通安全事件之分級</a:t>
            </a:r>
          </a:p>
        </p:txBody>
      </p:sp>
      <p:sp>
        <p:nvSpPr>
          <p:cNvPr id="10" name="內容版面配置區 7">
            <a:extLst>
              <a:ext uri="{FF2B5EF4-FFF2-40B4-BE49-F238E27FC236}">
                <a16:creationId xmlns:a16="http://schemas.microsoft.com/office/drawing/2014/main" id="{A54D401F-BD74-4D0F-8227-202AA839916A}"/>
              </a:ext>
            </a:extLst>
          </p:cNvPr>
          <p:cNvSpPr txBox="1">
            <a:spLocks/>
          </p:cNvSpPr>
          <p:nvPr/>
        </p:nvSpPr>
        <p:spPr>
          <a:xfrm>
            <a:off x="605256" y="1916832"/>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1600" b="1" i="0" kern="0" dirty="0"/>
              <a:t>資通安全事件之通報流程</a:t>
            </a:r>
            <a:endParaRPr lang="zh-TW" altLang="en-US" sz="1600" b="1" i="0" kern="0" dirty="0">
              <a:solidFill>
                <a:srgbClr val="FF0000"/>
              </a:solidFill>
            </a:endParaRPr>
          </a:p>
        </p:txBody>
      </p:sp>
      <p:sp>
        <p:nvSpPr>
          <p:cNvPr id="11" name="內容版面配置區 8">
            <a:extLst>
              <a:ext uri="{FF2B5EF4-FFF2-40B4-BE49-F238E27FC236}">
                <a16:creationId xmlns:a16="http://schemas.microsoft.com/office/drawing/2014/main" id="{F3879082-77F7-4A8E-8AF9-2D36D5CD0728}"/>
              </a:ext>
            </a:extLst>
          </p:cNvPr>
          <p:cNvSpPr txBox="1">
            <a:spLocks/>
          </p:cNvSpPr>
          <p:nvPr/>
        </p:nvSpPr>
        <p:spPr>
          <a:xfrm>
            <a:off x="605256" y="3501008"/>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1600" b="1" i="0" kern="0" dirty="0"/>
              <a:t>資通安全事件之應變流程</a:t>
            </a:r>
          </a:p>
        </p:txBody>
      </p:sp>
      <p:sp>
        <p:nvSpPr>
          <p:cNvPr id="12" name="內容版面配置區 4">
            <a:extLst>
              <a:ext uri="{FF2B5EF4-FFF2-40B4-BE49-F238E27FC236}">
                <a16:creationId xmlns:a16="http://schemas.microsoft.com/office/drawing/2014/main" id="{B526A630-23D7-4880-A487-47CA38E378B1}"/>
              </a:ext>
            </a:extLst>
          </p:cNvPr>
          <p:cNvSpPr txBox="1">
            <a:spLocks/>
          </p:cNvSpPr>
          <p:nvPr/>
        </p:nvSpPr>
        <p:spPr bwMode="auto">
          <a:xfrm>
            <a:off x="605256" y="3105064"/>
            <a:ext cx="8071200" cy="46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dirty="0"/>
              <a:t>級別審核、時限及程序</a:t>
            </a:r>
          </a:p>
        </p:txBody>
      </p:sp>
      <p:sp>
        <p:nvSpPr>
          <p:cNvPr id="13" name="內容版面配置區 6">
            <a:extLst>
              <a:ext uri="{FF2B5EF4-FFF2-40B4-BE49-F238E27FC236}">
                <a16:creationId xmlns:a16="http://schemas.microsoft.com/office/drawing/2014/main" id="{BB878EBE-03E4-4006-8257-ACDB3FEFD650}"/>
              </a:ext>
            </a:extLst>
          </p:cNvPr>
          <p:cNvSpPr txBox="1">
            <a:spLocks/>
          </p:cNvSpPr>
          <p:nvPr/>
        </p:nvSpPr>
        <p:spPr bwMode="auto">
          <a:xfrm>
            <a:off x="605256" y="2708920"/>
            <a:ext cx="80712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1600" b="1" i="0" dirty="0"/>
              <a:t>資通安全事件之審核</a:t>
            </a:r>
          </a:p>
        </p:txBody>
      </p:sp>
      <p:sp>
        <p:nvSpPr>
          <p:cNvPr id="14" name="內容版面配置區 3">
            <a:extLst>
              <a:ext uri="{FF2B5EF4-FFF2-40B4-BE49-F238E27FC236}">
                <a16:creationId xmlns:a16="http://schemas.microsoft.com/office/drawing/2014/main" id="{7B0F2AA1-9EC4-4C6C-BF1B-A71EC2FFF92F}"/>
              </a:ext>
            </a:extLst>
          </p:cNvPr>
          <p:cNvSpPr txBox="1">
            <a:spLocks/>
          </p:cNvSpPr>
          <p:nvPr/>
        </p:nvSpPr>
        <p:spPr>
          <a:xfrm>
            <a:off x="605256" y="6345465"/>
            <a:ext cx="8071200" cy="46791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kern="0"/>
              <a:t>法源、適用本法之例外規定、施行日期</a:t>
            </a:r>
            <a:endParaRPr lang="zh-TW" altLang="en-US" sz="1600" i="0" kern="0" dirty="0"/>
          </a:p>
        </p:txBody>
      </p:sp>
      <p:sp>
        <p:nvSpPr>
          <p:cNvPr id="15" name="內容版面配置區 4">
            <a:extLst>
              <a:ext uri="{FF2B5EF4-FFF2-40B4-BE49-F238E27FC236}">
                <a16:creationId xmlns:a16="http://schemas.microsoft.com/office/drawing/2014/main" id="{A6A037A8-F26F-4FC7-A891-3774147B1BF0}"/>
              </a:ext>
            </a:extLst>
          </p:cNvPr>
          <p:cNvSpPr txBox="1">
            <a:spLocks/>
          </p:cNvSpPr>
          <p:nvPr/>
        </p:nvSpPr>
        <p:spPr>
          <a:xfrm>
            <a:off x="605256" y="5229160"/>
            <a:ext cx="8071200" cy="46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1600" i="0" kern="0"/>
              <a:t>公務機關資通安全演練作業及內容</a:t>
            </a:r>
            <a:endParaRPr lang="en-US" altLang="zh-TW" sz="1600" i="0" kern="0"/>
          </a:p>
          <a:p>
            <a:r>
              <a:rPr lang="zh-TW" altLang="en-US" sz="1600" i="0" kern="0"/>
              <a:t>特定非公務機關資通安全演練作業及內容</a:t>
            </a:r>
            <a:endParaRPr lang="zh-TW" altLang="en-US" sz="1600" i="0" kern="0" dirty="0"/>
          </a:p>
        </p:txBody>
      </p:sp>
      <p:sp>
        <p:nvSpPr>
          <p:cNvPr id="16" name="內容版面配置區 6">
            <a:extLst>
              <a:ext uri="{FF2B5EF4-FFF2-40B4-BE49-F238E27FC236}">
                <a16:creationId xmlns:a16="http://schemas.microsoft.com/office/drawing/2014/main" id="{AB09CC2B-709C-4764-B9E2-7B7ECAEB66DC}"/>
              </a:ext>
            </a:extLst>
          </p:cNvPr>
          <p:cNvSpPr txBox="1">
            <a:spLocks/>
          </p:cNvSpPr>
          <p:nvPr/>
        </p:nvSpPr>
        <p:spPr>
          <a:xfrm>
            <a:off x="605256" y="4833016"/>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1600" b="1" i="0" kern="0" dirty="0"/>
              <a:t>資通安全事件之演練</a:t>
            </a:r>
          </a:p>
        </p:txBody>
      </p:sp>
      <p:sp>
        <p:nvSpPr>
          <p:cNvPr id="17" name="內容版面配置區 7">
            <a:extLst>
              <a:ext uri="{FF2B5EF4-FFF2-40B4-BE49-F238E27FC236}">
                <a16:creationId xmlns:a16="http://schemas.microsoft.com/office/drawing/2014/main" id="{4012E8F5-9918-4CF3-9975-2D9C051F72FE}"/>
              </a:ext>
            </a:extLst>
          </p:cNvPr>
          <p:cNvSpPr txBox="1">
            <a:spLocks/>
          </p:cNvSpPr>
          <p:nvPr/>
        </p:nvSpPr>
        <p:spPr>
          <a:xfrm>
            <a:off x="605256" y="5949280"/>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1600" b="1" i="0" kern="0"/>
              <a:t>其他注意規範</a:t>
            </a:r>
            <a:endParaRPr lang="zh-TW" altLang="en-US" sz="1600" b="1" i="0" kern="0" dirty="0"/>
          </a:p>
        </p:txBody>
      </p:sp>
    </p:spTree>
    <p:extLst>
      <p:ext uri="{BB962C8B-B14F-4D97-AF65-F5344CB8AC3E}">
        <p14:creationId xmlns:p14="http://schemas.microsoft.com/office/powerpoint/2010/main" val="30236412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29E3ED-1670-433F-B8F2-119A1BF2492C}"/>
              </a:ext>
            </a:extLst>
          </p:cNvPr>
          <p:cNvSpPr>
            <a:spLocks noGrp="1"/>
          </p:cNvSpPr>
          <p:nvPr>
            <p:ph type="title"/>
          </p:nvPr>
        </p:nvSpPr>
        <p:spPr>
          <a:xfrm>
            <a:off x="1224000" y="116632"/>
            <a:ext cx="7892772" cy="936104"/>
          </a:xfrm>
        </p:spPr>
        <p:txBody>
          <a:bodyPr/>
          <a:lstStyle/>
          <a:p>
            <a:r>
              <a:rPr lang="zh-TW" altLang="en-US" dirty="0"/>
              <a:t>公務機關資安事件通報及應變流程</a:t>
            </a:r>
          </a:p>
        </p:txBody>
      </p:sp>
      <p:sp>
        <p:nvSpPr>
          <p:cNvPr id="5" name="文字方塊 4">
            <a:extLst>
              <a:ext uri="{FF2B5EF4-FFF2-40B4-BE49-F238E27FC236}">
                <a16:creationId xmlns:a16="http://schemas.microsoft.com/office/drawing/2014/main" id="{3E2FFB21-897B-41F0-A77F-8E682544E887}"/>
              </a:ext>
            </a:extLst>
          </p:cNvPr>
          <p:cNvSpPr txBox="1"/>
          <p:nvPr/>
        </p:nvSpPr>
        <p:spPr>
          <a:xfrm>
            <a:off x="727700" y="1248958"/>
            <a:ext cx="1107996" cy="369332"/>
          </a:xfrm>
          <a:prstGeom prst="rect">
            <a:avLst/>
          </a:prstGeom>
          <a:noFill/>
        </p:spPr>
        <p:txBody>
          <a:bodyPr wrap="none" rtlCol="0">
            <a:spAutoFit/>
          </a:bodyPr>
          <a:lstStyle/>
          <a:p>
            <a:r>
              <a:rPr lang="zh-TW" altLang="en-US" i="0" dirty="0">
                <a:latin typeface="+mn-ea"/>
                <a:ea typeface="+mn-ea"/>
              </a:rPr>
              <a:t>公務機關</a:t>
            </a:r>
          </a:p>
        </p:txBody>
      </p:sp>
      <p:sp>
        <p:nvSpPr>
          <p:cNvPr id="6" name="文字方塊 5">
            <a:extLst>
              <a:ext uri="{FF2B5EF4-FFF2-40B4-BE49-F238E27FC236}">
                <a16:creationId xmlns:a16="http://schemas.microsoft.com/office/drawing/2014/main" id="{2FE383F1-EE5E-462D-81E4-8A893D56A091}"/>
              </a:ext>
            </a:extLst>
          </p:cNvPr>
          <p:cNvSpPr txBox="1"/>
          <p:nvPr/>
        </p:nvSpPr>
        <p:spPr>
          <a:xfrm>
            <a:off x="3698247" y="1248958"/>
            <a:ext cx="1665841" cy="369332"/>
          </a:xfrm>
          <a:prstGeom prst="rect">
            <a:avLst/>
          </a:prstGeom>
          <a:noFill/>
        </p:spPr>
        <p:txBody>
          <a:bodyPr wrap="none" rtlCol="0">
            <a:spAutoFit/>
          </a:bodyPr>
          <a:lstStyle/>
          <a:p>
            <a:r>
              <a:rPr lang="zh-TW" altLang="en-US" i="0" dirty="0">
                <a:latin typeface="+mn-ea"/>
                <a:ea typeface="+mn-ea"/>
              </a:rPr>
              <a:t>上級</a:t>
            </a:r>
            <a:r>
              <a:rPr lang="en-US" altLang="zh-TW" i="0" dirty="0">
                <a:latin typeface="+mn-ea"/>
                <a:ea typeface="+mn-ea"/>
              </a:rPr>
              <a:t>/</a:t>
            </a:r>
            <a:r>
              <a:rPr lang="zh-TW" altLang="en-US" i="0" dirty="0">
                <a:latin typeface="+mn-ea"/>
                <a:ea typeface="+mn-ea"/>
              </a:rPr>
              <a:t>監督機關</a:t>
            </a:r>
          </a:p>
        </p:txBody>
      </p:sp>
      <p:sp>
        <p:nvSpPr>
          <p:cNvPr id="7" name="文字方塊 6">
            <a:extLst>
              <a:ext uri="{FF2B5EF4-FFF2-40B4-BE49-F238E27FC236}">
                <a16:creationId xmlns:a16="http://schemas.microsoft.com/office/drawing/2014/main" id="{7185D2C5-6E97-4377-A53B-2612F7FF982A}"/>
              </a:ext>
            </a:extLst>
          </p:cNvPr>
          <p:cNvSpPr txBox="1"/>
          <p:nvPr/>
        </p:nvSpPr>
        <p:spPr>
          <a:xfrm>
            <a:off x="7020272" y="1248958"/>
            <a:ext cx="1107996" cy="369332"/>
          </a:xfrm>
          <a:prstGeom prst="rect">
            <a:avLst/>
          </a:prstGeom>
          <a:noFill/>
        </p:spPr>
        <p:txBody>
          <a:bodyPr wrap="none" rtlCol="0">
            <a:spAutoFit/>
          </a:bodyPr>
          <a:lstStyle/>
          <a:p>
            <a:r>
              <a:rPr lang="zh-TW" altLang="en-US" i="0" dirty="0">
                <a:latin typeface="+mn-ea"/>
                <a:ea typeface="+mn-ea"/>
              </a:rPr>
              <a:t>主管機關</a:t>
            </a:r>
          </a:p>
        </p:txBody>
      </p:sp>
      <p:cxnSp>
        <p:nvCxnSpPr>
          <p:cNvPr id="8" name="直線接點 7">
            <a:extLst>
              <a:ext uri="{FF2B5EF4-FFF2-40B4-BE49-F238E27FC236}">
                <a16:creationId xmlns:a16="http://schemas.microsoft.com/office/drawing/2014/main" id="{0EA2F463-5969-4769-882C-948E6D1CAA8F}"/>
              </a:ext>
            </a:extLst>
          </p:cNvPr>
          <p:cNvCxnSpPr/>
          <p:nvPr/>
        </p:nvCxnSpPr>
        <p:spPr bwMode="auto">
          <a:xfrm>
            <a:off x="2627784" y="1268760"/>
            <a:ext cx="0" cy="5400600"/>
          </a:xfrm>
          <a:prstGeom prst="line">
            <a:avLst/>
          </a:prstGeom>
          <a:solidFill>
            <a:schemeClr val="accent1"/>
          </a:solidFill>
          <a:ln w="57150" cap="flat" cmpd="sng" algn="ctr">
            <a:solidFill>
              <a:schemeClr val="tx1"/>
            </a:solidFill>
            <a:prstDash val="dash"/>
            <a:round/>
            <a:headEnd type="none" w="med" len="med"/>
            <a:tailEnd type="none" w="med" len="med"/>
          </a:ln>
          <a:effectLst/>
        </p:spPr>
      </p:cxnSp>
      <p:cxnSp>
        <p:nvCxnSpPr>
          <p:cNvPr id="9" name="直線接點 8">
            <a:extLst>
              <a:ext uri="{FF2B5EF4-FFF2-40B4-BE49-F238E27FC236}">
                <a16:creationId xmlns:a16="http://schemas.microsoft.com/office/drawing/2014/main" id="{106BB93B-3626-4539-80E7-A773076DBE38}"/>
              </a:ext>
            </a:extLst>
          </p:cNvPr>
          <p:cNvCxnSpPr/>
          <p:nvPr/>
        </p:nvCxnSpPr>
        <p:spPr bwMode="auto">
          <a:xfrm>
            <a:off x="6444208" y="1268760"/>
            <a:ext cx="0" cy="5400600"/>
          </a:xfrm>
          <a:prstGeom prst="line">
            <a:avLst/>
          </a:prstGeom>
          <a:solidFill>
            <a:schemeClr val="accent1"/>
          </a:solidFill>
          <a:ln w="57150" cap="flat" cmpd="sng" algn="ctr">
            <a:solidFill>
              <a:schemeClr val="tx1"/>
            </a:solidFill>
            <a:prstDash val="dash"/>
            <a:round/>
            <a:headEnd type="none" w="med" len="med"/>
            <a:tailEnd type="none" w="med" len="med"/>
          </a:ln>
          <a:effectLst/>
        </p:spPr>
      </p:cxnSp>
      <p:sp>
        <p:nvSpPr>
          <p:cNvPr id="10" name="流程圖: 準備作業 9">
            <a:extLst>
              <a:ext uri="{FF2B5EF4-FFF2-40B4-BE49-F238E27FC236}">
                <a16:creationId xmlns:a16="http://schemas.microsoft.com/office/drawing/2014/main" id="{5EC72EF3-BE3C-4704-9D61-BC7EA3389FD3}"/>
              </a:ext>
            </a:extLst>
          </p:cNvPr>
          <p:cNvSpPr/>
          <p:nvPr/>
        </p:nvSpPr>
        <p:spPr bwMode="auto">
          <a:xfrm>
            <a:off x="553593" y="1652614"/>
            <a:ext cx="1426119" cy="576064"/>
          </a:xfrm>
          <a:prstGeom prst="flowChartPreparati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1" name="文字方塊 10">
            <a:extLst>
              <a:ext uri="{FF2B5EF4-FFF2-40B4-BE49-F238E27FC236}">
                <a16:creationId xmlns:a16="http://schemas.microsoft.com/office/drawing/2014/main" id="{73A54843-1FA9-4F3B-BAA2-6B2B4790BC5A}"/>
              </a:ext>
            </a:extLst>
          </p:cNvPr>
          <p:cNvSpPr txBox="1"/>
          <p:nvPr/>
        </p:nvSpPr>
        <p:spPr>
          <a:xfrm>
            <a:off x="712654" y="1802146"/>
            <a:ext cx="1107996" cy="276999"/>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知悉資安事件</a:t>
            </a:r>
          </a:p>
        </p:txBody>
      </p:sp>
      <p:cxnSp>
        <p:nvCxnSpPr>
          <p:cNvPr id="12" name="直線單箭頭接點 11">
            <a:extLst>
              <a:ext uri="{FF2B5EF4-FFF2-40B4-BE49-F238E27FC236}">
                <a16:creationId xmlns:a16="http://schemas.microsoft.com/office/drawing/2014/main" id="{C71B4CC8-1A4C-4B18-9827-E280D53CD193}"/>
              </a:ext>
            </a:extLst>
          </p:cNvPr>
          <p:cNvCxnSpPr>
            <a:stCxn id="10" idx="2"/>
          </p:cNvCxnSpPr>
          <p:nvPr/>
        </p:nvCxnSpPr>
        <p:spPr bwMode="auto">
          <a:xfrm flipH="1">
            <a:off x="1266652" y="2228678"/>
            <a:ext cx="1"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矩形 12">
            <a:extLst>
              <a:ext uri="{FF2B5EF4-FFF2-40B4-BE49-F238E27FC236}">
                <a16:creationId xmlns:a16="http://schemas.microsoft.com/office/drawing/2014/main" id="{E69E07D4-1C58-4AC3-953F-F494A13B0D2E}"/>
              </a:ext>
            </a:extLst>
          </p:cNvPr>
          <p:cNvSpPr/>
          <p:nvPr/>
        </p:nvSpPr>
        <p:spPr bwMode="auto">
          <a:xfrm>
            <a:off x="524755" y="2660726"/>
            <a:ext cx="1426119"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4" name="文字方塊 13">
            <a:extLst>
              <a:ext uri="{FF2B5EF4-FFF2-40B4-BE49-F238E27FC236}">
                <a16:creationId xmlns:a16="http://schemas.microsoft.com/office/drawing/2014/main" id="{2E5A403C-1C91-4264-8323-BF9A56B9B8A3}"/>
              </a:ext>
            </a:extLst>
          </p:cNvPr>
          <p:cNvSpPr txBox="1"/>
          <p:nvPr/>
        </p:nvSpPr>
        <p:spPr>
          <a:xfrm>
            <a:off x="712654" y="2810258"/>
            <a:ext cx="1107996" cy="276999"/>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通報資安事件</a:t>
            </a:r>
          </a:p>
        </p:txBody>
      </p:sp>
      <p:cxnSp>
        <p:nvCxnSpPr>
          <p:cNvPr id="15" name="直線單箭頭接點 14">
            <a:extLst>
              <a:ext uri="{FF2B5EF4-FFF2-40B4-BE49-F238E27FC236}">
                <a16:creationId xmlns:a16="http://schemas.microsoft.com/office/drawing/2014/main" id="{49EDBB21-9504-4EB2-B879-315DC1B2CA4D}"/>
              </a:ext>
            </a:extLst>
          </p:cNvPr>
          <p:cNvCxnSpPr/>
          <p:nvPr/>
        </p:nvCxnSpPr>
        <p:spPr bwMode="auto">
          <a:xfrm flipH="1">
            <a:off x="1266651" y="3251191"/>
            <a:ext cx="1"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矩形 15">
            <a:extLst>
              <a:ext uri="{FF2B5EF4-FFF2-40B4-BE49-F238E27FC236}">
                <a16:creationId xmlns:a16="http://schemas.microsoft.com/office/drawing/2014/main" id="{9E1B4F2B-F1FB-42B3-AC1F-C17C224CFB40}"/>
              </a:ext>
            </a:extLst>
          </p:cNvPr>
          <p:cNvSpPr/>
          <p:nvPr/>
        </p:nvSpPr>
        <p:spPr bwMode="auto">
          <a:xfrm>
            <a:off x="524754" y="3646457"/>
            <a:ext cx="1426119"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7" name="文字方塊 16">
            <a:extLst>
              <a:ext uri="{FF2B5EF4-FFF2-40B4-BE49-F238E27FC236}">
                <a16:creationId xmlns:a16="http://schemas.microsoft.com/office/drawing/2014/main" id="{A5BD72CB-0C9B-4DD1-A932-11F74A22244F}"/>
              </a:ext>
            </a:extLst>
          </p:cNvPr>
          <p:cNvSpPr txBox="1"/>
          <p:nvPr/>
        </p:nvSpPr>
        <p:spPr>
          <a:xfrm>
            <a:off x="756087" y="3602394"/>
            <a:ext cx="1367641" cy="587574"/>
          </a:xfrm>
          <a:prstGeom prst="rect">
            <a:avLst/>
          </a:prstGeom>
          <a:noFill/>
        </p:spPr>
        <p:txBody>
          <a:bodyPr wrap="square" rtlCol="0">
            <a:spAutoFit/>
          </a:bodyPr>
          <a:lstStyle/>
          <a:p>
            <a:r>
              <a:rPr lang="zh-TW" altLang="en-US" sz="1200" i="0" dirty="0">
                <a:latin typeface="微軟正黑體" pitchFamily="34" charset="-120"/>
                <a:ea typeface="微軟正黑體" pitchFamily="34" charset="-120"/>
              </a:rPr>
              <a:t>處理資安事件</a:t>
            </a:r>
            <a:endParaRPr lang="en-US" altLang="zh-TW" sz="1200" i="0" dirty="0">
              <a:latin typeface="微軟正黑體" pitchFamily="34" charset="-120"/>
              <a:ea typeface="微軟正黑體" pitchFamily="34" charset="-120"/>
            </a:endParaRPr>
          </a:p>
          <a:p>
            <a:r>
              <a:rPr lang="en-US" altLang="zh-TW" sz="1200" i="0" dirty="0">
                <a:latin typeface="微軟正黑體" pitchFamily="34" charset="-120"/>
                <a:ea typeface="微軟正黑體" pitchFamily="34" charset="-120"/>
              </a:rPr>
              <a:t>(</a:t>
            </a:r>
            <a:r>
              <a:rPr lang="zh-TW" altLang="en-US" sz="1200" i="0" dirty="0">
                <a:latin typeface="微軟正黑體" pitchFamily="34" charset="-120"/>
                <a:ea typeface="微軟正黑體" pitchFamily="34" charset="-120"/>
              </a:rPr>
              <a:t>損害控制或</a:t>
            </a:r>
            <a:endParaRPr lang="en-US" altLang="zh-TW" sz="1200" i="0" dirty="0">
              <a:latin typeface="微軟正黑體" pitchFamily="34" charset="-120"/>
              <a:ea typeface="微軟正黑體" pitchFamily="34" charset="-120"/>
            </a:endParaRPr>
          </a:p>
          <a:p>
            <a:r>
              <a:rPr lang="zh-TW" altLang="en-US" sz="1200" i="0" dirty="0">
                <a:latin typeface="微軟正黑體" pitchFamily="34" charset="-120"/>
                <a:ea typeface="微軟正黑體" pitchFamily="34" charset="-120"/>
              </a:rPr>
              <a:t>復原作業</a:t>
            </a:r>
            <a:r>
              <a:rPr lang="en-US" altLang="zh-TW" sz="1200" i="0" dirty="0">
                <a:latin typeface="微軟正黑體" pitchFamily="34" charset="-120"/>
                <a:ea typeface="微軟正黑體" pitchFamily="34" charset="-120"/>
              </a:rPr>
              <a:t>)</a:t>
            </a:r>
            <a:endParaRPr lang="zh-TW" altLang="en-US" sz="1200" i="0" dirty="0">
              <a:latin typeface="微軟正黑體" pitchFamily="34" charset="-120"/>
              <a:ea typeface="微軟正黑體" pitchFamily="34" charset="-120"/>
            </a:endParaRPr>
          </a:p>
        </p:txBody>
      </p:sp>
      <p:cxnSp>
        <p:nvCxnSpPr>
          <p:cNvPr id="18" name="直線單箭頭接點 17">
            <a:extLst>
              <a:ext uri="{FF2B5EF4-FFF2-40B4-BE49-F238E27FC236}">
                <a16:creationId xmlns:a16="http://schemas.microsoft.com/office/drawing/2014/main" id="{9392C363-7CF6-489D-A0CA-AF8AF13FC25E}"/>
              </a:ext>
            </a:extLst>
          </p:cNvPr>
          <p:cNvCxnSpPr/>
          <p:nvPr/>
        </p:nvCxnSpPr>
        <p:spPr bwMode="auto">
          <a:xfrm flipH="1">
            <a:off x="1258501" y="4229117"/>
            <a:ext cx="1"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矩形 18">
            <a:extLst>
              <a:ext uri="{FF2B5EF4-FFF2-40B4-BE49-F238E27FC236}">
                <a16:creationId xmlns:a16="http://schemas.microsoft.com/office/drawing/2014/main" id="{5A8AC8E4-639E-4C44-93DA-178E8B7F334A}"/>
              </a:ext>
            </a:extLst>
          </p:cNvPr>
          <p:cNvSpPr/>
          <p:nvPr/>
        </p:nvSpPr>
        <p:spPr bwMode="auto">
          <a:xfrm>
            <a:off x="516604" y="4624383"/>
            <a:ext cx="1426119"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0" name="文字方塊 19">
            <a:extLst>
              <a:ext uri="{FF2B5EF4-FFF2-40B4-BE49-F238E27FC236}">
                <a16:creationId xmlns:a16="http://schemas.microsoft.com/office/drawing/2014/main" id="{0EEA2E02-4252-4A72-831D-EF12AD8E6C2D}"/>
              </a:ext>
            </a:extLst>
          </p:cNvPr>
          <p:cNvSpPr txBox="1"/>
          <p:nvPr/>
        </p:nvSpPr>
        <p:spPr>
          <a:xfrm>
            <a:off x="792075" y="4695527"/>
            <a:ext cx="899605" cy="461665"/>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完成處理</a:t>
            </a:r>
            <a:endParaRPr lang="en-US" altLang="zh-TW" sz="1200" i="0" dirty="0">
              <a:latin typeface="微軟正黑體" pitchFamily="34" charset="-120"/>
              <a:ea typeface="微軟正黑體" pitchFamily="34" charset="-120"/>
            </a:endParaRPr>
          </a:p>
          <a:p>
            <a:r>
              <a:rPr lang="en-US" altLang="zh-TW" sz="1200" i="0" dirty="0">
                <a:latin typeface="微軟正黑體" pitchFamily="34" charset="-120"/>
                <a:ea typeface="微軟正黑體" pitchFamily="34" charset="-120"/>
              </a:rPr>
              <a:t>(</a:t>
            </a:r>
            <a:r>
              <a:rPr lang="zh-TW" altLang="en-US" sz="1200" i="0" dirty="0">
                <a:latin typeface="微軟正黑體" pitchFamily="34" charset="-120"/>
                <a:ea typeface="微軟正黑體" pitchFamily="34" charset="-120"/>
              </a:rPr>
              <a:t>辦理通知</a:t>
            </a:r>
            <a:r>
              <a:rPr lang="en-US" altLang="zh-TW" sz="1200" i="0" dirty="0">
                <a:latin typeface="微軟正黑體" pitchFamily="34" charset="-120"/>
                <a:ea typeface="微軟正黑體" pitchFamily="34" charset="-120"/>
              </a:rPr>
              <a:t>)</a:t>
            </a:r>
            <a:endParaRPr lang="zh-TW" altLang="en-US" sz="1200" i="0" dirty="0">
              <a:latin typeface="微軟正黑體" pitchFamily="34" charset="-120"/>
              <a:ea typeface="微軟正黑體" pitchFamily="34" charset="-120"/>
            </a:endParaRPr>
          </a:p>
        </p:txBody>
      </p:sp>
      <p:cxnSp>
        <p:nvCxnSpPr>
          <p:cNvPr id="21" name="肘形接點 31">
            <a:extLst>
              <a:ext uri="{FF2B5EF4-FFF2-40B4-BE49-F238E27FC236}">
                <a16:creationId xmlns:a16="http://schemas.microsoft.com/office/drawing/2014/main" id="{9074D60F-DE7D-4B97-AAFA-E60E56F08E58}"/>
              </a:ext>
            </a:extLst>
          </p:cNvPr>
          <p:cNvCxnSpPr>
            <a:stCxn id="19" idx="2"/>
            <a:endCxn id="22" idx="0"/>
          </p:cNvCxnSpPr>
          <p:nvPr/>
        </p:nvCxnSpPr>
        <p:spPr bwMode="auto">
          <a:xfrm rot="16200000" flipH="1">
            <a:off x="1160112" y="5269999"/>
            <a:ext cx="388793" cy="249688"/>
          </a:xfrm>
          <a:prstGeom prst="bentConnector3">
            <a:avLst/>
          </a:prstGeom>
          <a:solidFill>
            <a:schemeClr val="accent1"/>
          </a:solidFill>
          <a:ln w="9525" cap="flat" cmpd="sng" algn="ctr">
            <a:solidFill>
              <a:schemeClr val="tx1"/>
            </a:solidFill>
            <a:prstDash val="solid"/>
            <a:round/>
            <a:headEnd type="none" w="med" len="med"/>
            <a:tailEnd type="arrow"/>
          </a:ln>
          <a:effectLst/>
        </p:spPr>
      </p:cxnSp>
      <p:sp>
        <p:nvSpPr>
          <p:cNvPr id="22" name="流程圖: 準備作業 21">
            <a:extLst>
              <a:ext uri="{FF2B5EF4-FFF2-40B4-BE49-F238E27FC236}">
                <a16:creationId xmlns:a16="http://schemas.microsoft.com/office/drawing/2014/main" id="{285E21E6-5463-4C44-B56B-B7180F8244A6}"/>
              </a:ext>
            </a:extLst>
          </p:cNvPr>
          <p:cNvSpPr/>
          <p:nvPr/>
        </p:nvSpPr>
        <p:spPr bwMode="auto">
          <a:xfrm>
            <a:off x="978992" y="5589240"/>
            <a:ext cx="1000720" cy="576064"/>
          </a:xfrm>
          <a:prstGeom prst="flowChartPreparati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3" name="文字方塊 22">
            <a:extLst>
              <a:ext uri="{FF2B5EF4-FFF2-40B4-BE49-F238E27FC236}">
                <a16:creationId xmlns:a16="http://schemas.microsoft.com/office/drawing/2014/main" id="{C5C82AD7-CAFE-4408-8A17-4612609B7F2B}"/>
              </a:ext>
            </a:extLst>
          </p:cNvPr>
          <p:cNvSpPr txBox="1"/>
          <p:nvPr/>
        </p:nvSpPr>
        <p:spPr>
          <a:xfrm>
            <a:off x="1043608" y="5661248"/>
            <a:ext cx="968361" cy="461665"/>
          </a:xfrm>
          <a:prstGeom prst="rect">
            <a:avLst/>
          </a:prstGeom>
          <a:noFill/>
        </p:spPr>
        <p:txBody>
          <a:bodyPr wrap="square" rtlCol="0">
            <a:spAutoFit/>
          </a:bodyPr>
          <a:lstStyle/>
          <a:p>
            <a:r>
              <a:rPr lang="zh-TW" altLang="en-US" sz="1200" i="0" dirty="0">
                <a:latin typeface="微軟正黑體" pitchFamily="34" charset="-120"/>
                <a:ea typeface="微軟正黑體" pitchFamily="34" charset="-120"/>
              </a:rPr>
              <a:t>調查、處理及改善報告</a:t>
            </a:r>
          </a:p>
        </p:txBody>
      </p:sp>
      <p:sp>
        <p:nvSpPr>
          <p:cNvPr id="24" name="矩形 23">
            <a:extLst>
              <a:ext uri="{FF2B5EF4-FFF2-40B4-BE49-F238E27FC236}">
                <a16:creationId xmlns:a16="http://schemas.microsoft.com/office/drawing/2014/main" id="{60082F65-CE08-4345-A80F-BD3619CBABEB}"/>
              </a:ext>
            </a:extLst>
          </p:cNvPr>
          <p:cNvSpPr/>
          <p:nvPr/>
        </p:nvSpPr>
        <p:spPr bwMode="auto">
          <a:xfrm>
            <a:off x="2843808" y="1976650"/>
            <a:ext cx="1426119" cy="3960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5" name="文字方塊 24">
            <a:extLst>
              <a:ext uri="{FF2B5EF4-FFF2-40B4-BE49-F238E27FC236}">
                <a16:creationId xmlns:a16="http://schemas.microsoft.com/office/drawing/2014/main" id="{6049F0BE-2F5F-4D1D-B2F2-86336175E037}"/>
              </a:ext>
            </a:extLst>
          </p:cNvPr>
          <p:cNvSpPr txBox="1"/>
          <p:nvPr/>
        </p:nvSpPr>
        <p:spPr>
          <a:xfrm>
            <a:off x="3195717" y="2023687"/>
            <a:ext cx="800219" cy="276999"/>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接獲通報</a:t>
            </a:r>
          </a:p>
        </p:txBody>
      </p:sp>
      <p:sp>
        <p:nvSpPr>
          <p:cNvPr id="26" name="矩形 25">
            <a:extLst>
              <a:ext uri="{FF2B5EF4-FFF2-40B4-BE49-F238E27FC236}">
                <a16:creationId xmlns:a16="http://schemas.microsoft.com/office/drawing/2014/main" id="{F150316D-DC54-45E9-8F3F-1320CCD14A90}"/>
              </a:ext>
            </a:extLst>
          </p:cNvPr>
          <p:cNvSpPr/>
          <p:nvPr/>
        </p:nvSpPr>
        <p:spPr bwMode="auto">
          <a:xfrm>
            <a:off x="2884890" y="2656668"/>
            <a:ext cx="1426119"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7" name="文字方塊 26">
            <a:extLst>
              <a:ext uri="{FF2B5EF4-FFF2-40B4-BE49-F238E27FC236}">
                <a16:creationId xmlns:a16="http://schemas.microsoft.com/office/drawing/2014/main" id="{9A50CBBF-DE3C-4953-9E27-01F08AE601A9}"/>
              </a:ext>
            </a:extLst>
          </p:cNvPr>
          <p:cNvSpPr txBox="1"/>
          <p:nvPr/>
        </p:nvSpPr>
        <p:spPr>
          <a:xfrm>
            <a:off x="3195717" y="2703117"/>
            <a:ext cx="800219" cy="461665"/>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進行事件</a:t>
            </a:r>
            <a:endParaRPr lang="en-US" altLang="zh-TW" sz="1200" i="0" dirty="0">
              <a:latin typeface="微軟正黑體" pitchFamily="34" charset="-120"/>
              <a:ea typeface="微軟正黑體" pitchFamily="34" charset="-120"/>
            </a:endParaRPr>
          </a:p>
          <a:p>
            <a:r>
              <a:rPr lang="zh-TW" altLang="en-US" sz="1200" i="0" dirty="0">
                <a:latin typeface="微軟正黑體" pitchFamily="34" charset="-120"/>
                <a:ea typeface="微軟正黑體" pitchFamily="34" charset="-120"/>
              </a:rPr>
              <a:t>等級審核</a:t>
            </a:r>
          </a:p>
        </p:txBody>
      </p:sp>
      <p:sp>
        <p:nvSpPr>
          <p:cNvPr id="28" name="矩形 27">
            <a:extLst>
              <a:ext uri="{FF2B5EF4-FFF2-40B4-BE49-F238E27FC236}">
                <a16:creationId xmlns:a16="http://schemas.microsoft.com/office/drawing/2014/main" id="{03AD1CF4-67FA-42CC-A0BB-DC0B9E7A2F4A}"/>
              </a:ext>
            </a:extLst>
          </p:cNvPr>
          <p:cNvSpPr/>
          <p:nvPr/>
        </p:nvSpPr>
        <p:spPr bwMode="auto">
          <a:xfrm>
            <a:off x="6744585" y="1713671"/>
            <a:ext cx="800219" cy="3960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9" name="文字方塊 28">
            <a:extLst>
              <a:ext uri="{FF2B5EF4-FFF2-40B4-BE49-F238E27FC236}">
                <a16:creationId xmlns:a16="http://schemas.microsoft.com/office/drawing/2014/main" id="{6B06EFF3-4959-4C3F-9605-07B87CCB2CB1}"/>
              </a:ext>
            </a:extLst>
          </p:cNvPr>
          <p:cNvSpPr txBox="1"/>
          <p:nvPr/>
        </p:nvSpPr>
        <p:spPr>
          <a:xfrm>
            <a:off x="6744586" y="1760708"/>
            <a:ext cx="800219" cy="276999"/>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接獲通報</a:t>
            </a:r>
          </a:p>
        </p:txBody>
      </p:sp>
      <p:sp>
        <p:nvSpPr>
          <p:cNvPr id="30" name="矩形 29">
            <a:extLst>
              <a:ext uri="{FF2B5EF4-FFF2-40B4-BE49-F238E27FC236}">
                <a16:creationId xmlns:a16="http://schemas.microsoft.com/office/drawing/2014/main" id="{F0FE4A93-7DCE-4561-823C-B2E480B476F9}"/>
              </a:ext>
            </a:extLst>
          </p:cNvPr>
          <p:cNvSpPr/>
          <p:nvPr/>
        </p:nvSpPr>
        <p:spPr bwMode="auto">
          <a:xfrm>
            <a:off x="7964644" y="1713671"/>
            <a:ext cx="1152128" cy="6260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31" name="文字方塊 30">
            <a:extLst>
              <a:ext uri="{FF2B5EF4-FFF2-40B4-BE49-F238E27FC236}">
                <a16:creationId xmlns:a16="http://schemas.microsoft.com/office/drawing/2014/main" id="{676982A6-3B1C-4F58-98F0-7F20696D4044}"/>
              </a:ext>
            </a:extLst>
          </p:cNvPr>
          <p:cNvSpPr txBox="1"/>
          <p:nvPr/>
        </p:nvSpPr>
        <p:spPr>
          <a:xfrm>
            <a:off x="7988763" y="1799699"/>
            <a:ext cx="1107996" cy="461665"/>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視情況辦理</a:t>
            </a:r>
            <a:endParaRPr lang="en-US" altLang="zh-TW" sz="1200" i="0" dirty="0">
              <a:latin typeface="微軟正黑體" pitchFamily="34" charset="-120"/>
              <a:ea typeface="微軟正黑體" pitchFamily="34" charset="-120"/>
            </a:endParaRPr>
          </a:p>
          <a:p>
            <a:pPr algn="ctr"/>
            <a:r>
              <a:rPr lang="zh-TW" altLang="en-US" sz="1200" i="0" dirty="0">
                <a:latin typeface="微軟正黑體" pitchFamily="34" charset="-120"/>
                <a:ea typeface="微軟正黑體" pitchFamily="34" charset="-120"/>
              </a:rPr>
              <a:t>資安防護會議</a:t>
            </a:r>
          </a:p>
        </p:txBody>
      </p:sp>
      <p:sp>
        <p:nvSpPr>
          <p:cNvPr id="32" name="矩形 31">
            <a:extLst>
              <a:ext uri="{FF2B5EF4-FFF2-40B4-BE49-F238E27FC236}">
                <a16:creationId xmlns:a16="http://schemas.microsoft.com/office/drawing/2014/main" id="{1C30BDE1-B9CE-4D32-A6F1-34C6662A1592}"/>
              </a:ext>
            </a:extLst>
          </p:cNvPr>
          <p:cNvSpPr/>
          <p:nvPr/>
        </p:nvSpPr>
        <p:spPr bwMode="auto">
          <a:xfrm>
            <a:off x="6627729" y="2656668"/>
            <a:ext cx="1426119"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33" name="文字方塊 32">
            <a:extLst>
              <a:ext uri="{FF2B5EF4-FFF2-40B4-BE49-F238E27FC236}">
                <a16:creationId xmlns:a16="http://schemas.microsoft.com/office/drawing/2014/main" id="{4E6B3C45-49EE-45F4-8190-A71AFE5C54CD}"/>
              </a:ext>
            </a:extLst>
          </p:cNvPr>
          <p:cNvSpPr txBox="1"/>
          <p:nvPr/>
        </p:nvSpPr>
        <p:spPr>
          <a:xfrm>
            <a:off x="6938556" y="2703117"/>
            <a:ext cx="864339" cy="461665"/>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事件</a:t>
            </a:r>
            <a:endParaRPr lang="en-US" altLang="zh-TW" sz="1200" i="0" dirty="0">
              <a:latin typeface="微軟正黑體" pitchFamily="34" charset="-120"/>
              <a:ea typeface="微軟正黑體" pitchFamily="34" charset="-120"/>
            </a:endParaRPr>
          </a:p>
          <a:p>
            <a:pPr algn="ctr"/>
            <a:r>
              <a:rPr lang="zh-TW" altLang="en-US" sz="1200" i="0" dirty="0">
                <a:latin typeface="微軟正黑體" pitchFamily="34" charset="-120"/>
                <a:ea typeface="微軟正黑體" pitchFamily="34" charset="-120"/>
              </a:rPr>
              <a:t>覆核</a:t>
            </a:r>
            <a:r>
              <a:rPr lang="en-US" altLang="zh-TW" sz="1200" i="0" dirty="0">
                <a:latin typeface="微軟正黑體" pitchFamily="34" charset="-120"/>
                <a:ea typeface="微軟正黑體" pitchFamily="34" charset="-120"/>
              </a:rPr>
              <a:t>/</a:t>
            </a:r>
            <a:r>
              <a:rPr lang="zh-TW" altLang="en-US" sz="1200" i="0" dirty="0">
                <a:latin typeface="微軟正黑體" pitchFamily="34" charset="-120"/>
                <a:ea typeface="微軟正黑體" pitchFamily="34" charset="-120"/>
              </a:rPr>
              <a:t>審核</a:t>
            </a:r>
          </a:p>
        </p:txBody>
      </p:sp>
      <p:sp>
        <p:nvSpPr>
          <p:cNvPr id="34" name="矩形 33">
            <a:extLst>
              <a:ext uri="{FF2B5EF4-FFF2-40B4-BE49-F238E27FC236}">
                <a16:creationId xmlns:a16="http://schemas.microsoft.com/office/drawing/2014/main" id="{5DE6EBA9-064B-44A1-B471-273D4BE2F270}"/>
              </a:ext>
            </a:extLst>
          </p:cNvPr>
          <p:cNvSpPr/>
          <p:nvPr/>
        </p:nvSpPr>
        <p:spPr bwMode="auto">
          <a:xfrm>
            <a:off x="6627172" y="4869160"/>
            <a:ext cx="1426119" cy="4060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35" name="文字方塊 34">
            <a:extLst>
              <a:ext uri="{FF2B5EF4-FFF2-40B4-BE49-F238E27FC236}">
                <a16:creationId xmlns:a16="http://schemas.microsoft.com/office/drawing/2014/main" id="{DE915EEA-3820-4198-A946-3B9F501C6FC6}"/>
              </a:ext>
            </a:extLst>
          </p:cNvPr>
          <p:cNvSpPr txBox="1"/>
          <p:nvPr/>
        </p:nvSpPr>
        <p:spPr>
          <a:xfrm>
            <a:off x="6901461" y="4944480"/>
            <a:ext cx="800219" cy="276999"/>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接獲通知</a:t>
            </a:r>
          </a:p>
        </p:txBody>
      </p:sp>
      <p:cxnSp>
        <p:nvCxnSpPr>
          <p:cNvPr id="36" name="肘形接點 71">
            <a:extLst>
              <a:ext uri="{FF2B5EF4-FFF2-40B4-BE49-F238E27FC236}">
                <a16:creationId xmlns:a16="http://schemas.microsoft.com/office/drawing/2014/main" id="{568B83FF-BF6C-4171-8F14-A2F2DD96DDE7}"/>
              </a:ext>
            </a:extLst>
          </p:cNvPr>
          <p:cNvCxnSpPr>
            <a:stCxn id="13" idx="3"/>
            <a:endCxn id="29" idx="1"/>
          </p:cNvCxnSpPr>
          <p:nvPr/>
        </p:nvCxnSpPr>
        <p:spPr bwMode="auto">
          <a:xfrm flipV="1">
            <a:off x="1950874" y="1899208"/>
            <a:ext cx="4793712" cy="1049550"/>
          </a:xfrm>
          <a:prstGeom prst="bentConnector3">
            <a:avLst>
              <a:gd name="adj1" fmla="val 8898"/>
            </a:avLst>
          </a:prstGeom>
          <a:solidFill>
            <a:schemeClr val="accent1"/>
          </a:solidFill>
          <a:ln w="9525" cap="flat" cmpd="sng" algn="ctr">
            <a:solidFill>
              <a:schemeClr val="tx1"/>
            </a:solidFill>
            <a:prstDash val="solid"/>
            <a:round/>
            <a:headEnd type="none" w="med" len="med"/>
            <a:tailEnd type="arrow"/>
          </a:ln>
          <a:effectLst/>
        </p:spPr>
      </p:cxnSp>
      <p:cxnSp>
        <p:nvCxnSpPr>
          <p:cNvPr id="37" name="直線單箭頭接點 36">
            <a:extLst>
              <a:ext uri="{FF2B5EF4-FFF2-40B4-BE49-F238E27FC236}">
                <a16:creationId xmlns:a16="http://schemas.microsoft.com/office/drawing/2014/main" id="{CAC5823D-2C28-4A4E-BDC0-124F3B7567CE}"/>
              </a:ext>
            </a:extLst>
          </p:cNvPr>
          <p:cNvCxnSpPr/>
          <p:nvPr/>
        </p:nvCxnSpPr>
        <p:spPr bwMode="auto">
          <a:xfrm flipH="1">
            <a:off x="4269927" y="2037707"/>
            <a:ext cx="247465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8" name="直線單箭頭接點 37">
            <a:extLst>
              <a:ext uri="{FF2B5EF4-FFF2-40B4-BE49-F238E27FC236}">
                <a16:creationId xmlns:a16="http://schemas.microsoft.com/office/drawing/2014/main" id="{9AB992A4-679A-495E-87DE-79FC1683EBA9}"/>
              </a:ext>
            </a:extLst>
          </p:cNvPr>
          <p:cNvCxnSpPr>
            <a:stCxn id="24" idx="2"/>
          </p:cNvCxnSpPr>
          <p:nvPr/>
        </p:nvCxnSpPr>
        <p:spPr bwMode="auto">
          <a:xfrm>
            <a:off x="3556868" y="2372694"/>
            <a:ext cx="7020" cy="2839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直線單箭頭接點 38">
            <a:extLst>
              <a:ext uri="{FF2B5EF4-FFF2-40B4-BE49-F238E27FC236}">
                <a16:creationId xmlns:a16="http://schemas.microsoft.com/office/drawing/2014/main" id="{6BB3C2B6-61ED-4427-B774-027B58826BBD}"/>
              </a:ext>
            </a:extLst>
          </p:cNvPr>
          <p:cNvCxnSpPr>
            <a:stCxn id="26" idx="2"/>
          </p:cNvCxnSpPr>
          <p:nvPr/>
        </p:nvCxnSpPr>
        <p:spPr bwMode="auto">
          <a:xfrm flipH="1">
            <a:off x="3593215" y="3232732"/>
            <a:ext cx="4735" cy="701757"/>
          </a:xfrm>
          <a:prstGeom prst="straightConnector1">
            <a:avLst/>
          </a:prstGeom>
          <a:solidFill>
            <a:schemeClr val="accent1"/>
          </a:solidFill>
          <a:ln w="9525" cap="flat" cmpd="sng" algn="ctr">
            <a:solidFill>
              <a:schemeClr val="tx1"/>
            </a:solidFill>
            <a:prstDash val="dash"/>
            <a:round/>
            <a:headEnd type="none" w="med" len="med"/>
            <a:tailEnd type="none" w="med" len="med"/>
          </a:ln>
          <a:effectLst/>
        </p:spPr>
      </p:cxnSp>
      <p:cxnSp>
        <p:nvCxnSpPr>
          <p:cNvPr id="40" name="直線單箭頭接點 39">
            <a:extLst>
              <a:ext uri="{FF2B5EF4-FFF2-40B4-BE49-F238E27FC236}">
                <a16:creationId xmlns:a16="http://schemas.microsoft.com/office/drawing/2014/main" id="{376ACE52-E03A-4188-B7C4-F99145E1240C}"/>
              </a:ext>
            </a:extLst>
          </p:cNvPr>
          <p:cNvCxnSpPr>
            <a:stCxn id="26" idx="3"/>
            <a:endCxn id="32" idx="1"/>
          </p:cNvCxnSpPr>
          <p:nvPr/>
        </p:nvCxnSpPr>
        <p:spPr bwMode="auto">
          <a:xfrm>
            <a:off x="4311009" y="2944700"/>
            <a:ext cx="231672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直線單箭頭接點 40">
            <a:extLst>
              <a:ext uri="{FF2B5EF4-FFF2-40B4-BE49-F238E27FC236}">
                <a16:creationId xmlns:a16="http://schemas.microsoft.com/office/drawing/2014/main" id="{44FCCCA8-8C34-4A4C-914F-705342532689}"/>
              </a:ext>
            </a:extLst>
          </p:cNvPr>
          <p:cNvCxnSpPr>
            <a:stCxn id="28" idx="3"/>
          </p:cNvCxnSpPr>
          <p:nvPr/>
        </p:nvCxnSpPr>
        <p:spPr bwMode="auto">
          <a:xfrm flipV="1">
            <a:off x="7544804" y="1899207"/>
            <a:ext cx="442066" cy="12486"/>
          </a:xfrm>
          <a:prstGeom prst="straightConnector1">
            <a:avLst/>
          </a:prstGeom>
          <a:solidFill>
            <a:schemeClr val="accent1"/>
          </a:solidFill>
          <a:ln w="9525" cap="flat" cmpd="sng" algn="ctr">
            <a:solidFill>
              <a:schemeClr val="tx1"/>
            </a:solidFill>
            <a:prstDash val="dash"/>
            <a:round/>
            <a:headEnd type="none" w="med" len="med"/>
            <a:tailEnd type="arrow"/>
          </a:ln>
          <a:effectLst/>
        </p:spPr>
      </p:cxnSp>
      <p:cxnSp>
        <p:nvCxnSpPr>
          <p:cNvPr id="42" name="直線單箭頭接點 41">
            <a:extLst>
              <a:ext uri="{FF2B5EF4-FFF2-40B4-BE49-F238E27FC236}">
                <a16:creationId xmlns:a16="http://schemas.microsoft.com/office/drawing/2014/main" id="{362C8F8C-2740-488C-9881-B703064DD995}"/>
              </a:ext>
            </a:extLst>
          </p:cNvPr>
          <p:cNvCxnSpPr>
            <a:stCxn id="28" idx="2"/>
          </p:cNvCxnSpPr>
          <p:nvPr/>
        </p:nvCxnSpPr>
        <p:spPr bwMode="auto">
          <a:xfrm>
            <a:off x="7144695" y="2109715"/>
            <a:ext cx="0" cy="546953"/>
          </a:xfrm>
          <a:prstGeom prst="straightConnector1">
            <a:avLst/>
          </a:prstGeom>
          <a:solidFill>
            <a:schemeClr val="accent1"/>
          </a:solidFill>
          <a:ln w="9525" cap="flat" cmpd="sng" algn="ctr">
            <a:solidFill>
              <a:schemeClr val="tx1"/>
            </a:solidFill>
            <a:prstDash val="dash"/>
            <a:round/>
            <a:headEnd type="none" w="med" len="med"/>
            <a:tailEnd type="arrow"/>
          </a:ln>
          <a:effectLst/>
        </p:spPr>
      </p:cxnSp>
      <p:cxnSp>
        <p:nvCxnSpPr>
          <p:cNvPr id="43" name="肘形接點 122">
            <a:extLst>
              <a:ext uri="{FF2B5EF4-FFF2-40B4-BE49-F238E27FC236}">
                <a16:creationId xmlns:a16="http://schemas.microsoft.com/office/drawing/2014/main" id="{6EFB17F8-1295-47FD-8E6F-AD1DC0E543A1}"/>
              </a:ext>
            </a:extLst>
          </p:cNvPr>
          <p:cNvCxnSpPr>
            <a:stCxn id="32" idx="2"/>
            <a:endCxn id="16" idx="3"/>
          </p:cNvCxnSpPr>
          <p:nvPr/>
        </p:nvCxnSpPr>
        <p:spPr bwMode="auto">
          <a:xfrm rot="5400000">
            <a:off x="4294953" y="888652"/>
            <a:ext cx="701757" cy="5389916"/>
          </a:xfrm>
          <a:prstGeom prst="bentConnector2">
            <a:avLst/>
          </a:prstGeom>
          <a:solidFill>
            <a:schemeClr val="accent1"/>
          </a:solidFill>
          <a:ln w="9525" cap="flat" cmpd="sng" algn="ctr">
            <a:solidFill>
              <a:schemeClr val="tx1"/>
            </a:solidFill>
            <a:prstDash val="dash"/>
            <a:round/>
            <a:headEnd type="none" w="med" len="med"/>
            <a:tailEnd type="arrow"/>
          </a:ln>
          <a:effectLst/>
        </p:spPr>
      </p:cxnSp>
      <p:sp>
        <p:nvSpPr>
          <p:cNvPr id="44" name="文字方塊 43">
            <a:extLst>
              <a:ext uri="{FF2B5EF4-FFF2-40B4-BE49-F238E27FC236}">
                <a16:creationId xmlns:a16="http://schemas.microsoft.com/office/drawing/2014/main" id="{E084F1EA-26C6-46FB-A601-71A9896CE214}"/>
              </a:ext>
            </a:extLst>
          </p:cNvPr>
          <p:cNvSpPr txBox="1"/>
          <p:nvPr/>
        </p:nvSpPr>
        <p:spPr>
          <a:xfrm>
            <a:off x="1357991" y="2277893"/>
            <a:ext cx="689612" cy="261610"/>
          </a:xfrm>
          <a:prstGeom prst="rect">
            <a:avLst/>
          </a:prstGeom>
          <a:noFill/>
        </p:spPr>
        <p:txBody>
          <a:bodyPr wrap="none" rtlCol="0">
            <a:spAutoFit/>
          </a:bodyPr>
          <a:lstStyle/>
          <a:p>
            <a:r>
              <a:rPr lang="en-US" altLang="zh-TW" sz="1100" i="0" dirty="0">
                <a:latin typeface="+mn-ea"/>
                <a:ea typeface="+mn-ea"/>
              </a:rPr>
              <a:t>1</a:t>
            </a:r>
            <a:r>
              <a:rPr lang="zh-TW" altLang="en-US" sz="1100" i="0" dirty="0">
                <a:latin typeface="+mn-ea"/>
                <a:ea typeface="+mn-ea"/>
              </a:rPr>
              <a:t>小時內</a:t>
            </a:r>
          </a:p>
        </p:txBody>
      </p:sp>
      <p:sp>
        <p:nvSpPr>
          <p:cNvPr id="45" name="文字方塊 44">
            <a:extLst>
              <a:ext uri="{FF2B5EF4-FFF2-40B4-BE49-F238E27FC236}">
                <a16:creationId xmlns:a16="http://schemas.microsoft.com/office/drawing/2014/main" id="{A9894B99-DD37-4064-852C-4B1919DBD302}"/>
              </a:ext>
            </a:extLst>
          </p:cNvPr>
          <p:cNvSpPr txBox="1"/>
          <p:nvPr/>
        </p:nvSpPr>
        <p:spPr>
          <a:xfrm>
            <a:off x="4758291" y="2965166"/>
            <a:ext cx="1253869" cy="261610"/>
          </a:xfrm>
          <a:prstGeom prst="rect">
            <a:avLst/>
          </a:prstGeom>
          <a:noFill/>
        </p:spPr>
        <p:txBody>
          <a:bodyPr wrap="none" rtlCol="0">
            <a:spAutoFit/>
          </a:bodyPr>
          <a:lstStyle/>
          <a:p>
            <a:r>
              <a:rPr lang="en-US" altLang="zh-TW" sz="1100" i="0" dirty="0">
                <a:latin typeface="+mn-ea"/>
                <a:ea typeface="+mn-ea"/>
              </a:rPr>
              <a:t>1</a:t>
            </a:r>
            <a:r>
              <a:rPr lang="zh-TW" altLang="en-US" sz="1100" i="0" dirty="0">
                <a:latin typeface="+mn-ea"/>
                <a:ea typeface="+mn-ea"/>
              </a:rPr>
              <a:t>小時內通知結果</a:t>
            </a:r>
          </a:p>
        </p:txBody>
      </p:sp>
      <p:sp>
        <p:nvSpPr>
          <p:cNvPr id="46" name="文字方塊 45">
            <a:extLst>
              <a:ext uri="{FF2B5EF4-FFF2-40B4-BE49-F238E27FC236}">
                <a16:creationId xmlns:a16="http://schemas.microsoft.com/office/drawing/2014/main" id="{EA333872-4524-4023-BF6F-14E5D30ABB5D}"/>
              </a:ext>
            </a:extLst>
          </p:cNvPr>
          <p:cNvSpPr txBox="1"/>
          <p:nvPr/>
        </p:nvSpPr>
        <p:spPr>
          <a:xfrm>
            <a:off x="5265767" y="2053093"/>
            <a:ext cx="466794" cy="261610"/>
          </a:xfrm>
          <a:prstGeom prst="rect">
            <a:avLst/>
          </a:prstGeom>
          <a:noFill/>
        </p:spPr>
        <p:txBody>
          <a:bodyPr wrap="none" rtlCol="0">
            <a:spAutoFit/>
          </a:bodyPr>
          <a:lstStyle/>
          <a:p>
            <a:r>
              <a:rPr lang="zh-TW" altLang="en-US" sz="1100" i="0" dirty="0">
                <a:latin typeface="+mn-ea"/>
                <a:ea typeface="+mn-ea"/>
              </a:rPr>
              <a:t>副知</a:t>
            </a:r>
          </a:p>
        </p:txBody>
      </p:sp>
      <p:sp>
        <p:nvSpPr>
          <p:cNvPr id="47" name="文字方塊 46">
            <a:extLst>
              <a:ext uri="{FF2B5EF4-FFF2-40B4-BE49-F238E27FC236}">
                <a16:creationId xmlns:a16="http://schemas.microsoft.com/office/drawing/2014/main" id="{A11CDDE5-9374-4857-958B-8F7399BB2C5A}"/>
              </a:ext>
            </a:extLst>
          </p:cNvPr>
          <p:cNvSpPr txBox="1"/>
          <p:nvPr/>
        </p:nvSpPr>
        <p:spPr>
          <a:xfrm>
            <a:off x="2843808" y="3942183"/>
            <a:ext cx="1826141" cy="261610"/>
          </a:xfrm>
          <a:prstGeom prst="rect">
            <a:avLst/>
          </a:prstGeom>
          <a:noFill/>
        </p:spPr>
        <p:txBody>
          <a:bodyPr wrap="none" rtlCol="0">
            <a:spAutoFit/>
          </a:bodyPr>
          <a:lstStyle/>
          <a:p>
            <a:r>
              <a:rPr lang="en-US" altLang="zh-TW" sz="1100" i="0" dirty="0">
                <a:latin typeface="+mn-ea"/>
                <a:ea typeface="+mn-ea"/>
              </a:rPr>
              <a:t>(</a:t>
            </a:r>
            <a:r>
              <a:rPr lang="zh-TW" altLang="en-US" sz="1100" i="0" dirty="0">
                <a:latin typeface="+mn-ea"/>
                <a:ea typeface="+mn-ea"/>
              </a:rPr>
              <a:t>視需要協助處理資安事件</a:t>
            </a:r>
            <a:r>
              <a:rPr lang="en-US" altLang="zh-TW" sz="1100" i="0" dirty="0">
                <a:latin typeface="+mn-ea"/>
                <a:ea typeface="+mn-ea"/>
              </a:rPr>
              <a:t>)</a:t>
            </a:r>
            <a:endParaRPr lang="zh-TW" altLang="en-US" sz="1100" i="0" dirty="0">
              <a:latin typeface="+mn-ea"/>
              <a:ea typeface="+mn-ea"/>
            </a:endParaRPr>
          </a:p>
        </p:txBody>
      </p:sp>
      <p:sp>
        <p:nvSpPr>
          <p:cNvPr id="48" name="文字方塊 47">
            <a:extLst>
              <a:ext uri="{FF2B5EF4-FFF2-40B4-BE49-F238E27FC236}">
                <a16:creationId xmlns:a16="http://schemas.microsoft.com/office/drawing/2014/main" id="{191EE221-A248-4962-BA9F-83C11AB18126}"/>
              </a:ext>
            </a:extLst>
          </p:cNvPr>
          <p:cNvSpPr txBox="1"/>
          <p:nvPr/>
        </p:nvSpPr>
        <p:spPr>
          <a:xfrm>
            <a:off x="266503" y="4191471"/>
            <a:ext cx="979755" cy="461665"/>
          </a:xfrm>
          <a:prstGeom prst="rect">
            <a:avLst/>
          </a:prstGeom>
          <a:noFill/>
        </p:spPr>
        <p:txBody>
          <a:bodyPr wrap="none" rtlCol="0">
            <a:spAutoFit/>
          </a:bodyPr>
          <a:lstStyle/>
          <a:p>
            <a:r>
              <a:rPr lang="en-US" altLang="zh-TW" sz="1200" i="0" dirty="0">
                <a:latin typeface="微軟正黑體" pitchFamily="34" charset="-120"/>
                <a:ea typeface="微軟正黑體" pitchFamily="34" charset="-120"/>
              </a:rPr>
              <a:t>1</a:t>
            </a:r>
            <a:r>
              <a:rPr lang="zh-TW" altLang="en-US" sz="1200" i="0" dirty="0">
                <a:latin typeface="微軟正黑體" pitchFamily="34" charset="-120"/>
                <a:ea typeface="微軟正黑體" pitchFamily="34" charset="-120"/>
              </a:rPr>
              <a:t>、</a:t>
            </a:r>
            <a:r>
              <a:rPr lang="en-US" altLang="zh-TW" sz="1200" i="0" dirty="0">
                <a:latin typeface="微軟正黑體" pitchFamily="34" charset="-120"/>
                <a:ea typeface="微軟正黑體" pitchFamily="34" charset="-120"/>
              </a:rPr>
              <a:t>2</a:t>
            </a:r>
            <a:r>
              <a:rPr lang="zh-TW" altLang="en-US" sz="1200" i="0" dirty="0">
                <a:latin typeface="微軟正黑體" pitchFamily="34" charset="-120"/>
                <a:ea typeface="微軟正黑體" pitchFamily="34" charset="-120"/>
              </a:rPr>
              <a:t>級事件</a:t>
            </a:r>
            <a:endParaRPr lang="en-US" altLang="zh-TW" sz="1200" i="0" dirty="0">
              <a:latin typeface="微軟正黑體" pitchFamily="34" charset="-120"/>
              <a:ea typeface="微軟正黑體" pitchFamily="34" charset="-120"/>
            </a:endParaRPr>
          </a:p>
          <a:p>
            <a:r>
              <a:rPr lang="en-US" altLang="zh-TW" sz="1200" i="0" dirty="0">
                <a:latin typeface="微軟正黑體" pitchFamily="34" charset="-120"/>
                <a:ea typeface="微軟正黑體" pitchFamily="34" charset="-120"/>
              </a:rPr>
              <a:t>72</a:t>
            </a:r>
            <a:r>
              <a:rPr lang="zh-TW" altLang="en-US" sz="1200" i="0" dirty="0">
                <a:latin typeface="微軟正黑體" pitchFamily="34" charset="-120"/>
                <a:ea typeface="微軟正黑體" pitchFamily="34" charset="-120"/>
              </a:rPr>
              <a:t>小時內</a:t>
            </a:r>
          </a:p>
        </p:txBody>
      </p:sp>
      <p:sp>
        <p:nvSpPr>
          <p:cNvPr id="49" name="文字方塊 48">
            <a:extLst>
              <a:ext uri="{FF2B5EF4-FFF2-40B4-BE49-F238E27FC236}">
                <a16:creationId xmlns:a16="http://schemas.microsoft.com/office/drawing/2014/main" id="{3F8A10D7-433A-4828-9982-A08EA3852AAA}"/>
              </a:ext>
            </a:extLst>
          </p:cNvPr>
          <p:cNvSpPr txBox="1"/>
          <p:nvPr/>
        </p:nvSpPr>
        <p:spPr>
          <a:xfrm>
            <a:off x="1287989" y="4191471"/>
            <a:ext cx="979755" cy="461665"/>
          </a:xfrm>
          <a:prstGeom prst="rect">
            <a:avLst/>
          </a:prstGeom>
          <a:noFill/>
        </p:spPr>
        <p:txBody>
          <a:bodyPr wrap="none" rtlCol="0">
            <a:spAutoFit/>
          </a:bodyPr>
          <a:lstStyle/>
          <a:p>
            <a:r>
              <a:rPr lang="en-US" altLang="zh-TW" sz="1200" i="0" dirty="0">
                <a:latin typeface="微軟正黑體" pitchFamily="34" charset="-120"/>
                <a:ea typeface="微軟正黑體" pitchFamily="34" charset="-120"/>
              </a:rPr>
              <a:t>3</a:t>
            </a:r>
            <a:r>
              <a:rPr lang="zh-TW" altLang="en-US" sz="1200" i="0" dirty="0">
                <a:latin typeface="微軟正黑體" pitchFamily="34" charset="-120"/>
                <a:ea typeface="微軟正黑體" pitchFamily="34" charset="-120"/>
              </a:rPr>
              <a:t>、</a:t>
            </a:r>
            <a:r>
              <a:rPr lang="en-US" altLang="zh-TW" sz="1200" i="0" dirty="0">
                <a:latin typeface="微軟正黑體" pitchFamily="34" charset="-120"/>
                <a:ea typeface="微軟正黑體" pitchFamily="34" charset="-120"/>
              </a:rPr>
              <a:t>4</a:t>
            </a:r>
            <a:r>
              <a:rPr lang="zh-TW" altLang="en-US" sz="1200" i="0" dirty="0">
                <a:latin typeface="微軟正黑體" pitchFamily="34" charset="-120"/>
                <a:ea typeface="微軟正黑體" pitchFamily="34" charset="-120"/>
              </a:rPr>
              <a:t>級事件</a:t>
            </a:r>
            <a:endParaRPr lang="en-US" altLang="zh-TW" sz="1200" i="0" dirty="0">
              <a:latin typeface="微軟正黑體" pitchFamily="34" charset="-120"/>
              <a:ea typeface="微軟正黑體" pitchFamily="34" charset="-120"/>
            </a:endParaRPr>
          </a:p>
          <a:p>
            <a:r>
              <a:rPr lang="en-US" altLang="zh-TW" sz="1200" i="0" dirty="0">
                <a:latin typeface="微軟正黑體" pitchFamily="34" charset="-120"/>
                <a:ea typeface="微軟正黑體" pitchFamily="34" charset="-120"/>
              </a:rPr>
              <a:t>36</a:t>
            </a:r>
            <a:r>
              <a:rPr lang="zh-TW" altLang="en-US" sz="1200" i="0" dirty="0">
                <a:latin typeface="微軟正黑體" pitchFamily="34" charset="-120"/>
                <a:ea typeface="微軟正黑體" pitchFamily="34" charset="-120"/>
              </a:rPr>
              <a:t>小時內</a:t>
            </a:r>
          </a:p>
        </p:txBody>
      </p:sp>
      <p:sp>
        <p:nvSpPr>
          <p:cNvPr id="50" name="矩形 49">
            <a:extLst>
              <a:ext uri="{FF2B5EF4-FFF2-40B4-BE49-F238E27FC236}">
                <a16:creationId xmlns:a16="http://schemas.microsoft.com/office/drawing/2014/main" id="{985DBF67-007E-48B5-BA94-272AD7B09AE3}"/>
              </a:ext>
            </a:extLst>
          </p:cNvPr>
          <p:cNvSpPr/>
          <p:nvPr/>
        </p:nvSpPr>
        <p:spPr bwMode="auto">
          <a:xfrm>
            <a:off x="3756878" y="4994280"/>
            <a:ext cx="1426119" cy="33878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51" name="文字方塊 50">
            <a:extLst>
              <a:ext uri="{FF2B5EF4-FFF2-40B4-BE49-F238E27FC236}">
                <a16:creationId xmlns:a16="http://schemas.microsoft.com/office/drawing/2014/main" id="{B0526CC7-EC0B-4B30-8006-8CB816A30317}"/>
              </a:ext>
            </a:extLst>
          </p:cNvPr>
          <p:cNvSpPr txBox="1"/>
          <p:nvPr/>
        </p:nvSpPr>
        <p:spPr>
          <a:xfrm>
            <a:off x="4031167" y="5024209"/>
            <a:ext cx="800219" cy="276999"/>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接獲通知</a:t>
            </a:r>
          </a:p>
        </p:txBody>
      </p:sp>
      <p:cxnSp>
        <p:nvCxnSpPr>
          <p:cNvPr id="52" name="直線單箭頭接點 51">
            <a:extLst>
              <a:ext uri="{FF2B5EF4-FFF2-40B4-BE49-F238E27FC236}">
                <a16:creationId xmlns:a16="http://schemas.microsoft.com/office/drawing/2014/main" id="{57550C0D-157C-4746-ACD5-565D7BE2240E}"/>
              </a:ext>
            </a:extLst>
          </p:cNvPr>
          <p:cNvCxnSpPr>
            <a:stCxn id="19" idx="3"/>
          </p:cNvCxnSpPr>
          <p:nvPr/>
        </p:nvCxnSpPr>
        <p:spPr bwMode="auto">
          <a:xfrm>
            <a:off x="1942723" y="4912415"/>
            <a:ext cx="468444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文字方塊 52">
            <a:extLst>
              <a:ext uri="{FF2B5EF4-FFF2-40B4-BE49-F238E27FC236}">
                <a16:creationId xmlns:a16="http://schemas.microsoft.com/office/drawing/2014/main" id="{A0C11DA5-7748-45D2-B327-E28DDB9EAA1B}"/>
              </a:ext>
            </a:extLst>
          </p:cNvPr>
          <p:cNvSpPr txBox="1"/>
          <p:nvPr/>
        </p:nvSpPr>
        <p:spPr>
          <a:xfrm>
            <a:off x="5621330" y="5144426"/>
            <a:ext cx="466794" cy="261610"/>
          </a:xfrm>
          <a:prstGeom prst="rect">
            <a:avLst/>
          </a:prstGeom>
          <a:noFill/>
        </p:spPr>
        <p:txBody>
          <a:bodyPr wrap="none" rtlCol="0">
            <a:spAutoFit/>
          </a:bodyPr>
          <a:lstStyle/>
          <a:p>
            <a:r>
              <a:rPr lang="zh-TW" altLang="en-US" sz="1100" i="0" dirty="0">
                <a:latin typeface="+mn-ea"/>
                <a:ea typeface="+mn-ea"/>
              </a:rPr>
              <a:t>副知</a:t>
            </a:r>
          </a:p>
        </p:txBody>
      </p:sp>
      <p:cxnSp>
        <p:nvCxnSpPr>
          <p:cNvPr id="54" name="直線單箭頭接點 53">
            <a:extLst>
              <a:ext uri="{FF2B5EF4-FFF2-40B4-BE49-F238E27FC236}">
                <a16:creationId xmlns:a16="http://schemas.microsoft.com/office/drawing/2014/main" id="{CD99EFED-BFCC-460F-8D08-510A68520813}"/>
              </a:ext>
            </a:extLst>
          </p:cNvPr>
          <p:cNvCxnSpPr/>
          <p:nvPr/>
        </p:nvCxnSpPr>
        <p:spPr bwMode="auto">
          <a:xfrm flipH="1">
            <a:off x="5182997" y="5177208"/>
            <a:ext cx="144417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5" name="矩形 54">
            <a:extLst>
              <a:ext uri="{FF2B5EF4-FFF2-40B4-BE49-F238E27FC236}">
                <a16:creationId xmlns:a16="http://schemas.microsoft.com/office/drawing/2014/main" id="{70FC2D6B-D600-4FDD-97ED-8F258078146E}"/>
              </a:ext>
            </a:extLst>
          </p:cNvPr>
          <p:cNvSpPr/>
          <p:nvPr/>
        </p:nvSpPr>
        <p:spPr bwMode="auto">
          <a:xfrm>
            <a:off x="6664161" y="5834017"/>
            <a:ext cx="1426119" cy="40607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56" name="文字方塊 55">
            <a:extLst>
              <a:ext uri="{FF2B5EF4-FFF2-40B4-BE49-F238E27FC236}">
                <a16:creationId xmlns:a16="http://schemas.microsoft.com/office/drawing/2014/main" id="{58D80C2F-E51E-4477-AEF3-E571207F8D93}"/>
              </a:ext>
            </a:extLst>
          </p:cNvPr>
          <p:cNvSpPr txBox="1"/>
          <p:nvPr/>
        </p:nvSpPr>
        <p:spPr>
          <a:xfrm>
            <a:off x="6938450" y="5909337"/>
            <a:ext cx="800219" cy="276999"/>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接獲通知</a:t>
            </a:r>
          </a:p>
        </p:txBody>
      </p:sp>
      <p:sp>
        <p:nvSpPr>
          <p:cNvPr id="57" name="矩形 56">
            <a:extLst>
              <a:ext uri="{FF2B5EF4-FFF2-40B4-BE49-F238E27FC236}">
                <a16:creationId xmlns:a16="http://schemas.microsoft.com/office/drawing/2014/main" id="{B205CD23-53E4-4312-86E4-B23D0B480DC0}"/>
              </a:ext>
            </a:extLst>
          </p:cNvPr>
          <p:cNvSpPr/>
          <p:nvPr/>
        </p:nvSpPr>
        <p:spPr bwMode="auto">
          <a:xfrm>
            <a:off x="3793867" y="5959137"/>
            <a:ext cx="1426119" cy="33878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58" name="文字方塊 57">
            <a:extLst>
              <a:ext uri="{FF2B5EF4-FFF2-40B4-BE49-F238E27FC236}">
                <a16:creationId xmlns:a16="http://schemas.microsoft.com/office/drawing/2014/main" id="{8C08BF26-B4AF-4C34-A77D-E8A4672200E9}"/>
              </a:ext>
            </a:extLst>
          </p:cNvPr>
          <p:cNvSpPr txBox="1"/>
          <p:nvPr/>
        </p:nvSpPr>
        <p:spPr>
          <a:xfrm>
            <a:off x="4068156" y="5989066"/>
            <a:ext cx="800219" cy="276999"/>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接獲通知</a:t>
            </a:r>
          </a:p>
        </p:txBody>
      </p:sp>
      <p:cxnSp>
        <p:nvCxnSpPr>
          <p:cNvPr id="59" name="直線單箭頭接點 58">
            <a:extLst>
              <a:ext uri="{FF2B5EF4-FFF2-40B4-BE49-F238E27FC236}">
                <a16:creationId xmlns:a16="http://schemas.microsoft.com/office/drawing/2014/main" id="{B7D5AB58-7A40-46E8-A403-AABCF40DEFDF}"/>
              </a:ext>
            </a:extLst>
          </p:cNvPr>
          <p:cNvCxnSpPr/>
          <p:nvPr/>
        </p:nvCxnSpPr>
        <p:spPr bwMode="auto">
          <a:xfrm>
            <a:off x="1979712" y="5877272"/>
            <a:ext cx="468444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0" name="文字方塊 59">
            <a:extLst>
              <a:ext uri="{FF2B5EF4-FFF2-40B4-BE49-F238E27FC236}">
                <a16:creationId xmlns:a16="http://schemas.microsoft.com/office/drawing/2014/main" id="{0C8E2760-4E7A-46D1-B59F-E59A74BFAF27}"/>
              </a:ext>
            </a:extLst>
          </p:cNvPr>
          <p:cNvSpPr txBox="1"/>
          <p:nvPr/>
        </p:nvSpPr>
        <p:spPr>
          <a:xfrm>
            <a:off x="5658319" y="6109283"/>
            <a:ext cx="466794" cy="261610"/>
          </a:xfrm>
          <a:prstGeom prst="rect">
            <a:avLst/>
          </a:prstGeom>
          <a:noFill/>
        </p:spPr>
        <p:txBody>
          <a:bodyPr wrap="none" rtlCol="0">
            <a:spAutoFit/>
          </a:bodyPr>
          <a:lstStyle/>
          <a:p>
            <a:r>
              <a:rPr lang="zh-TW" altLang="en-US" sz="1100" i="0" dirty="0">
                <a:latin typeface="+mn-ea"/>
                <a:ea typeface="+mn-ea"/>
              </a:rPr>
              <a:t>副知</a:t>
            </a:r>
          </a:p>
        </p:txBody>
      </p:sp>
      <p:cxnSp>
        <p:nvCxnSpPr>
          <p:cNvPr id="61" name="直線單箭頭接點 60">
            <a:extLst>
              <a:ext uri="{FF2B5EF4-FFF2-40B4-BE49-F238E27FC236}">
                <a16:creationId xmlns:a16="http://schemas.microsoft.com/office/drawing/2014/main" id="{2DF13B0B-52BF-4EFF-93B6-5472C2C5AF10}"/>
              </a:ext>
            </a:extLst>
          </p:cNvPr>
          <p:cNvCxnSpPr/>
          <p:nvPr/>
        </p:nvCxnSpPr>
        <p:spPr bwMode="auto">
          <a:xfrm flipH="1">
            <a:off x="5219986" y="6142065"/>
            <a:ext cx="144417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2" name="直線單箭頭接點 61">
            <a:extLst>
              <a:ext uri="{FF2B5EF4-FFF2-40B4-BE49-F238E27FC236}">
                <a16:creationId xmlns:a16="http://schemas.microsoft.com/office/drawing/2014/main" id="{889F1228-C234-4AF7-A44A-C7C59FD9C1A4}"/>
              </a:ext>
            </a:extLst>
          </p:cNvPr>
          <p:cNvCxnSpPr/>
          <p:nvPr/>
        </p:nvCxnSpPr>
        <p:spPr bwMode="auto">
          <a:xfrm flipH="1" flipV="1">
            <a:off x="4501567" y="6238276"/>
            <a:ext cx="1" cy="243329"/>
          </a:xfrm>
          <a:prstGeom prst="straightConnector1">
            <a:avLst/>
          </a:prstGeom>
          <a:solidFill>
            <a:schemeClr val="accent1"/>
          </a:solidFill>
          <a:ln w="9525" cap="flat" cmpd="sng" algn="ctr">
            <a:solidFill>
              <a:schemeClr val="tx1"/>
            </a:solidFill>
            <a:prstDash val="dash"/>
            <a:round/>
            <a:headEnd type="arrow" w="med" len="med"/>
            <a:tailEnd type="none" w="med" len="med"/>
          </a:ln>
          <a:effectLst/>
        </p:spPr>
      </p:cxnSp>
      <p:cxnSp>
        <p:nvCxnSpPr>
          <p:cNvPr id="63" name="肘形接點 119">
            <a:extLst>
              <a:ext uri="{FF2B5EF4-FFF2-40B4-BE49-F238E27FC236}">
                <a16:creationId xmlns:a16="http://schemas.microsoft.com/office/drawing/2014/main" id="{A83C83BA-5321-4E95-A150-E93A97625B72}"/>
              </a:ext>
            </a:extLst>
          </p:cNvPr>
          <p:cNvCxnSpPr>
            <a:stCxn id="55" idx="2"/>
            <a:endCxn id="22" idx="2"/>
          </p:cNvCxnSpPr>
          <p:nvPr/>
        </p:nvCxnSpPr>
        <p:spPr bwMode="auto">
          <a:xfrm rot="5400000" flipH="1">
            <a:off x="4390895" y="3253762"/>
            <a:ext cx="74784" cy="5897869"/>
          </a:xfrm>
          <a:prstGeom prst="bentConnector3">
            <a:avLst>
              <a:gd name="adj1" fmla="val -305680"/>
            </a:avLst>
          </a:prstGeom>
          <a:solidFill>
            <a:schemeClr val="accent1"/>
          </a:solidFill>
          <a:ln w="9525" cap="flat" cmpd="sng" algn="ctr">
            <a:solidFill>
              <a:schemeClr val="tx1"/>
            </a:solidFill>
            <a:prstDash val="dash"/>
            <a:round/>
            <a:headEnd type="none" w="med" len="med"/>
            <a:tailEnd type="arrow"/>
          </a:ln>
          <a:effectLst/>
        </p:spPr>
      </p:cxnSp>
      <p:sp>
        <p:nvSpPr>
          <p:cNvPr id="64" name="文字方塊 63">
            <a:extLst>
              <a:ext uri="{FF2B5EF4-FFF2-40B4-BE49-F238E27FC236}">
                <a16:creationId xmlns:a16="http://schemas.microsoft.com/office/drawing/2014/main" id="{E7ED0677-D9E8-4C8F-AAB0-F54BE6BF193D}"/>
              </a:ext>
            </a:extLst>
          </p:cNvPr>
          <p:cNvSpPr txBox="1"/>
          <p:nvPr/>
        </p:nvSpPr>
        <p:spPr>
          <a:xfrm>
            <a:off x="3307670" y="6455771"/>
            <a:ext cx="1826141" cy="261610"/>
          </a:xfrm>
          <a:prstGeom prst="rect">
            <a:avLst/>
          </a:prstGeom>
          <a:noFill/>
        </p:spPr>
        <p:txBody>
          <a:bodyPr wrap="none" rtlCol="0">
            <a:spAutoFit/>
          </a:bodyPr>
          <a:lstStyle/>
          <a:p>
            <a:r>
              <a:rPr lang="en-US" altLang="zh-TW" sz="1100" i="0" dirty="0">
                <a:latin typeface="+mn-ea"/>
                <a:ea typeface="+mn-ea"/>
              </a:rPr>
              <a:t>(</a:t>
            </a:r>
            <a:r>
              <a:rPr lang="zh-TW" altLang="en-US" sz="1100" i="0" dirty="0">
                <a:latin typeface="+mn-ea"/>
                <a:ea typeface="+mn-ea"/>
              </a:rPr>
              <a:t>視需要得要求說明或調整</a:t>
            </a:r>
            <a:r>
              <a:rPr lang="en-US" altLang="zh-TW" sz="1100" i="0" dirty="0">
                <a:latin typeface="+mn-ea"/>
                <a:ea typeface="+mn-ea"/>
              </a:rPr>
              <a:t>)</a:t>
            </a:r>
            <a:endParaRPr lang="zh-TW" altLang="en-US" sz="1100" i="0" dirty="0">
              <a:latin typeface="+mn-ea"/>
              <a:ea typeface="+mn-ea"/>
            </a:endParaRPr>
          </a:p>
        </p:txBody>
      </p:sp>
      <p:sp>
        <p:nvSpPr>
          <p:cNvPr id="65" name="文字方塊 64">
            <a:extLst>
              <a:ext uri="{FF2B5EF4-FFF2-40B4-BE49-F238E27FC236}">
                <a16:creationId xmlns:a16="http://schemas.microsoft.com/office/drawing/2014/main" id="{2427F830-A9A6-48EE-A202-E11591BB4FFA}"/>
              </a:ext>
            </a:extLst>
          </p:cNvPr>
          <p:cNvSpPr txBox="1"/>
          <p:nvPr/>
        </p:nvSpPr>
        <p:spPr>
          <a:xfrm>
            <a:off x="1606068" y="5327630"/>
            <a:ext cx="689612" cy="261610"/>
          </a:xfrm>
          <a:prstGeom prst="rect">
            <a:avLst/>
          </a:prstGeom>
          <a:noFill/>
        </p:spPr>
        <p:txBody>
          <a:bodyPr wrap="none" rtlCol="0">
            <a:spAutoFit/>
          </a:bodyPr>
          <a:lstStyle/>
          <a:p>
            <a:r>
              <a:rPr lang="en-US" altLang="zh-TW" sz="1100" i="0" dirty="0">
                <a:latin typeface="+mn-ea"/>
                <a:ea typeface="+mn-ea"/>
              </a:rPr>
              <a:t>1</a:t>
            </a:r>
            <a:r>
              <a:rPr lang="zh-TW" altLang="en-US" sz="1100" i="0" dirty="0">
                <a:latin typeface="+mn-ea"/>
                <a:ea typeface="+mn-ea"/>
              </a:rPr>
              <a:t>個月內</a:t>
            </a:r>
          </a:p>
        </p:txBody>
      </p:sp>
    </p:spTree>
    <p:extLst>
      <p:ext uri="{BB962C8B-B14F-4D97-AF65-F5344CB8AC3E}">
        <p14:creationId xmlns:p14="http://schemas.microsoft.com/office/powerpoint/2010/main" val="40026773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6"/>
          <p:cNvSpPr>
            <a:spLocks noGrp="1" noChangeArrowheads="1"/>
          </p:cNvSpPr>
          <p:nvPr>
            <p:ph type="title" idx="4294967295"/>
          </p:nvPr>
        </p:nvSpPr>
        <p:spPr>
          <a:xfrm>
            <a:off x="1115616" y="117028"/>
            <a:ext cx="7458831" cy="935708"/>
          </a:xfrm>
        </p:spPr>
        <p:txBody>
          <a:bodyPr/>
          <a:lstStyle/>
          <a:p>
            <a:r>
              <a:rPr lang="zh-TW" altLang="en-US" dirty="0"/>
              <a:t>課程學習目標</a:t>
            </a:r>
            <a:r>
              <a:rPr lang="en-US" altLang="zh-TW" dirty="0"/>
              <a:t>(1/3)</a:t>
            </a:r>
            <a:endParaRPr lang="zh-TW" altLang="en-US" dirty="0"/>
          </a:p>
        </p:txBody>
      </p:sp>
      <p:sp>
        <p:nvSpPr>
          <p:cNvPr id="7172" name="Rectangle 7"/>
          <p:cNvSpPr>
            <a:spLocks noGrp="1" noChangeArrowheads="1"/>
          </p:cNvSpPr>
          <p:nvPr>
            <p:ph type="body" idx="4294967295"/>
          </p:nvPr>
        </p:nvSpPr>
        <p:spPr>
          <a:xfrm>
            <a:off x="605185" y="1052736"/>
            <a:ext cx="8071271" cy="5229320"/>
          </a:xfrm>
        </p:spPr>
        <p:txBody>
          <a:bodyPr/>
          <a:lstStyle/>
          <a:p>
            <a:pPr algn="just">
              <a:defRPr/>
            </a:pPr>
            <a:r>
              <a:rPr lang="zh-TW" altLang="zh-TW" kern="1200" dirty="0"/>
              <a:t>本課程</a:t>
            </a:r>
            <a:r>
              <a:rPr lang="zh-TW" altLang="en-US" kern="1200" dirty="0"/>
              <a:t>的</a:t>
            </a:r>
            <a:r>
              <a:rPr lang="zh-TW" altLang="zh-TW" kern="1200" dirty="0"/>
              <a:t>目標</a:t>
            </a:r>
            <a:r>
              <a:rPr lang="zh-TW" altLang="en-US" kern="1200" dirty="0"/>
              <a:t>為</a:t>
            </a:r>
            <a:r>
              <a:rPr lang="zh-TW" altLang="zh-TW" kern="1200" dirty="0"/>
              <a:t>幫助學員建立</a:t>
            </a:r>
            <a:r>
              <a:rPr lang="zh-TW" altLang="en-US" kern="1200" dirty="0"/>
              <a:t>資通安全</a:t>
            </a:r>
            <a:r>
              <a:rPr lang="zh-TW" altLang="zh-TW" kern="1200" dirty="0"/>
              <a:t>領域的基礎背景，</a:t>
            </a:r>
            <a:r>
              <a:rPr lang="zh-TW" altLang="en-US" kern="1200" dirty="0"/>
              <a:t>使其</a:t>
            </a:r>
            <a:r>
              <a:rPr lang="zh-TW" altLang="zh-TW" kern="1200" dirty="0"/>
              <a:t>具備職務上所需要的資安知識與技能，同時為其他的資安相關教育訓練課程建立先備知識</a:t>
            </a:r>
            <a:r>
              <a:rPr lang="zh-TW" altLang="en-US" kern="1200" dirty="0"/>
              <a:t>，</a:t>
            </a:r>
            <a:r>
              <a:rPr lang="zh-TW" altLang="zh-TW" kern="1200" dirty="0"/>
              <a:t>課程</a:t>
            </a:r>
            <a:r>
              <a:rPr lang="zh-TW" altLang="en-US" kern="1200" dirty="0"/>
              <a:t>內容</a:t>
            </a:r>
            <a:r>
              <a:rPr lang="zh-TW" altLang="zh-TW" kern="1200" dirty="0"/>
              <a:t>以實用性為主軸，配合</a:t>
            </a:r>
            <a:r>
              <a:rPr lang="zh-TW" altLang="en-US" kern="1200" dirty="0"/>
              <a:t>資通安全</a:t>
            </a:r>
            <a:r>
              <a:rPr lang="zh-TW" altLang="zh-TW" kern="1200" dirty="0"/>
              <a:t>在</a:t>
            </a:r>
            <a:r>
              <a:rPr lang="zh-TW" altLang="en-US" kern="1200" dirty="0"/>
              <a:t>策略、</a:t>
            </a:r>
            <a:r>
              <a:rPr lang="zh-TW" altLang="zh-TW" kern="1200" dirty="0"/>
              <a:t>管理</a:t>
            </a:r>
            <a:r>
              <a:rPr lang="zh-TW" altLang="en-US" kern="1200" dirty="0"/>
              <a:t>及</a:t>
            </a:r>
            <a:r>
              <a:rPr lang="zh-TW" altLang="zh-TW" kern="1200" dirty="0"/>
              <a:t>技術層面，全面</a:t>
            </a:r>
            <a:r>
              <a:rPr lang="zh-TW" altLang="en-US" kern="1200" dirty="0"/>
              <a:t>性</a:t>
            </a:r>
            <a:r>
              <a:rPr lang="zh-TW" altLang="zh-TW" kern="1200" dirty="0"/>
              <a:t>涵蓋</a:t>
            </a:r>
            <a:r>
              <a:rPr lang="zh-TW" altLang="en-US" kern="1200" dirty="0"/>
              <a:t>資通安全之</a:t>
            </a:r>
            <a:r>
              <a:rPr lang="zh-TW" altLang="zh-TW" kern="1200" dirty="0"/>
              <a:t>相關領域，並配合淺顯易懂的介紹或實例說明，避免太理論與深入複雜的學理研究</a:t>
            </a:r>
            <a:endParaRPr lang="zh-TW" altLang="en-US" dirty="0"/>
          </a:p>
        </p:txBody>
      </p:sp>
    </p:spTree>
    <p:extLst>
      <p:ext uri="{BB962C8B-B14F-4D97-AF65-F5344CB8AC3E}">
        <p14:creationId xmlns:p14="http://schemas.microsoft.com/office/powerpoint/2010/main" val="31612302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767C2-899B-4BE6-9BCB-BDC5C12FDD8F}"/>
              </a:ext>
            </a:extLst>
          </p:cNvPr>
          <p:cNvSpPr>
            <a:spLocks noGrp="1"/>
          </p:cNvSpPr>
          <p:nvPr>
            <p:ph type="title"/>
          </p:nvPr>
        </p:nvSpPr>
        <p:spPr/>
        <p:txBody>
          <a:bodyPr/>
          <a:lstStyle/>
          <a:p>
            <a:r>
              <a:rPr lang="zh-TW" altLang="en-US" sz="3300" dirty="0"/>
              <a:t>特定非公務機關資安事件通報及應變流程</a:t>
            </a:r>
          </a:p>
        </p:txBody>
      </p:sp>
      <p:sp>
        <p:nvSpPr>
          <p:cNvPr id="4" name="文字方塊 3">
            <a:extLst>
              <a:ext uri="{FF2B5EF4-FFF2-40B4-BE49-F238E27FC236}">
                <a16:creationId xmlns:a16="http://schemas.microsoft.com/office/drawing/2014/main" id="{64214404-37AE-43FA-AE08-26E970DE4C82}"/>
              </a:ext>
            </a:extLst>
          </p:cNvPr>
          <p:cNvSpPr txBox="1"/>
          <p:nvPr/>
        </p:nvSpPr>
        <p:spPr>
          <a:xfrm>
            <a:off x="3307670" y="1253525"/>
            <a:ext cx="2492990" cy="369332"/>
          </a:xfrm>
          <a:prstGeom prst="rect">
            <a:avLst/>
          </a:prstGeom>
          <a:noFill/>
        </p:spPr>
        <p:txBody>
          <a:bodyPr wrap="none" rtlCol="0">
            <a:spAutoFit/>
          </a:bodyPr>
          <a:lstStyle/>
          <a:p>
            <a:r>
              <a:rPr lang="zh-TW" altLang="en-US" i="0" dirty="0">
                <a:latin typeface="+mn-ea"/>
                <a:ea typeface="+mn-ea"/>
              </a:rPr>
              <a:t>中央目的事業主管機關</a:t>
            </a:r>
          </a:p>
        </p:txBody>
      </p:sp>
      <p:sp>
        <p:nvSpPr>
          <p:cNvPr id="5" name="文字方塊 4">
            <a:extLst>
              <a:ext uri="{FF2B5EF4-FFF2-40B4-BE49-F238E27FC236}">
                <a16:creationId xmlns:a16="http://schemas.microsoft.com/office/drawing/2014/main" id="{EA3867CC-B23D-4AA3-A9BE-E2DDA3682666}"/>
              </a:ext>
            </a:extLst>
          </p:cNvPr>
          <p:cNvSpPr txBox="1"/>
          <p:nvPr/>
        </p:nvSpPr>
        <p:spPr>
          <a:xfrm>
            <a:off x="7020272" y="1253525"/>
            <a:ext cx="1107996" cy="369332"/>
          </a:xfrm>
          <a:prstGeom prst="rect">
            <a:avLst/>
          </a:prstGeom>
          <a:noFill/>
        </p:spPr>
        <p:txBody>
          <a:bodyPr wrap="none" rtlCol="0">
            <a:spAutoFit/>
          </a:bodyPr>
          <a:lstStyle/>
          <a:p>
            <a:r>
              <a:rPr lang="zh-TW" altLang="en-US" i="0" dirty="0">
                <a:latin typeface="+mn-ea"/>
                <a:ea typeface="+mn-ea"/>
              </a:rPr>
              <a:t>主管機關</a:t>
            </a:r>
          </a:p>
        </p:txBody>
      </p:sp>
      <p:cxnSp>
        <p:nvCxnSpPr>
          <p:cNvPr id="6" name="直線接點 5">
            <a:extLst>
              <a:ext uri="{FF2B5EF4-FFF2-40B4-BE49-F238E27FC236}">
                <a16:creationId xmlns:a16="http://schemas.microsoft.com/office/drawing/2014/main" id="{14F486F8-B68A-45CE-8866-07383115025A}"/>
              </a:ext>
            </a:extLst>
          </p:cNvPr>
          <p:cNvCxnSpPr/>
          <p:nvPr/>
        </p:nvCxnSpPr>
        <p:spPr bwMode="auto">
          <a:xfrm>
            <a:off x="2627784" y="1268760"/>
            <a:ext cx="0" cy="5400600"/>
          </a:xfrm>
          <a:prstGeom prst="line">
            <a:avLst/>
          </a:prstGeom>
          <a:solidFill>
            <a:schemeClr val="accent1"/>
          </a:solidFill>
          <a:ln w="57150" cap="flat" cmpd="sng" algn="ctr">
            <a:solidFill>
              <a:schemeClr val="tx1"/>
            </a:solidFill>
            <a:prstDash val="dash"/>
            <a:round/>
            <a:headEnd type="none" w="med" len="med"/>
            <a:tailEnd type="none" w="med" len="med"/>
          </a:ln>
          <a:effectLst/>
        </p:spPr>
      </p:cxnSp>
      <p:cxnSp>
        <p:nvCxnSpPr>
          <p:cNvPr id="7" name="直線接點 6">
            <a:extLst>
              <a:ext uri="{FF2B5EF4-FFF2-40B4-BE49-F238E27FC236}">
                <a16:creationId xmlns:a16="http://schemas.microsoft.com/office/drawing/2014/main" id="{C54B8453-FB00-48D5-B02D-F080EFC2D4C8}"/>
              </a:ext>
            </a:extLst>
          </p:cNvPr>
          <p:cNvCxnSpPr/>
          <p:nvPr/>
        </p:nvCxnSpPr>
        <p:spPr bwMode="auto">
          <a:xfrm>
            <a:off x="6444208" y="1268760"/>
            <a:ext cx="0" cy="5400600"/>
          </a:xfrm>
          <a:prstGeom prst="line">
            <a:avLst/>
          </a:prstGeom>
          <a:solidFill>
            <a:schemeClr val="accent1"/>
          </a:solidFill>
          <a:ln w="57150" cap="flat" cmpd="sng" algn="ctr">
            <a:solidFill>
              <a:schemeClr val="tx1"/>
            </a:solidFill>
            <a:prstDash val="dash"/>
            <a:round/>
            <a:headEnd type="none" w="med" len="med"/>
            <a:tailEnd type="none" w="med" len="med"/>
          </a:ln>
          <a:effectLst/>
        </p:spPr>
      </p:cxnSp>
      <p:sp>
        <p:nvSpPr>
          <p:cNvPr id="8" name="流程圖: 準備作業 7">
            <a:extLst>
              <a:ext uri="{FF2B5EF4-FFF2-40B4-BE49-F238E27FC236}">
                <a16:creationId xmlns:a16="http://schemas.microsoft.com/office/drawing/2014/main" id="{DB990263-F052-4185-A4AA-705CA3DF63D4}"/>
              </a:ext>
            </a:extLst>
          </p:cNvPr>
          <p:cNvSpPr/>
          <p:nvPr/>
        </p:nvSpPr>
        <p:spPr bwMode="auto">
          <a:xfrm>
            <a:off x="553593" y="1652614"/>
            <a:ext cx="1426119" cy="576064"/>
          </a:xfrm>
          <a:prstGeom prst="flowChartPreparati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9" name="文字方塊 8">
            <a:extLst>
              <a:ext uri="{FF2B5EF4-FFF2-40B4-BE49-F238E27FC236}">
                <a16:creationId xmlns:a16="http://schemas.microsoft.com/office/drawing/2014/main" id="{E70181B7-FDF4-47C4-B2DD-1951FBE39BDE}"/>
              </a:ext>
            </a:extLst>
          </p:cNvPr>
          <p:cNvSpPr txBox="1"/>
          <p:nvPr/>
        </p:nvSpPr>
        <p:spPr>
          <a:xfrm>
            <a:off x="712654" y="1802146"/>
            <a:ext cx="1107996" cy="276999"/>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知悉資安事件</a:t>
            </a:r>
          </a:p>
        </p:txBody>
      </p:sp>
      <p:cxnSp>
        <p:nvCxnSpPr>
          <p:cNvPr id="10" name="直線單箭頭接點 9">
            <a:extLst>
              <a:ext uri="{FF2B5EF4-FFF2-40B4-BE49-F238E27FC236}">
                <a16:creationId xmlns:a16="http://schemas.microsoft.com/office/drawing/2014/main" id="{A16E9191-EC9B-4A0E-A78A-C8C675F1C7BB}"/>
              </a:ext>
            </a:extLst>
          </p:cNvPr>
          <p:cNvCxnSpPr>
            <a:stCxn id="8" idx="2"/>
          </p:cNvCxnSpPr>
          <p:nvPr/>
        </p:nvCxnSpPr>
        <p:spPr bwMode="auto">
          <a:xfrm flipH="1">
            <a:off x="1266652" y="2228678"/>
            <a:ext cx="1"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矩形 10">
            <a:extLst>
              <a:ext uri="{FF2B5EF4-FFF2-40B4-BE49-F238E27FC236}">
                <a16:creationId xmlns:a16="http://schemas.microsoft.com/office/drawing/2014/main" id="{B1670C1B-F392-4F81-8FE6-E02F22BFCEDF}"/>
              </a:ext>
            </a:extLst>
          </p:cNvPr>
          <p:cNvSpPr/>
          <p:nvPr/>
        </p:nvSpPr>
        <p:spPr bwMode="auto">
          <a:xfrm>
            <a:off x="524755" y="2660726"/>
            <a:ext cx="1426119"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2" name="文字方塊 11">
            <a:extLst>
              <a:ext uri="{FF2B5EF4-FFF2-40B4-BE49-F238E27FC236}">
                <a16:creationId xmlns:a16="http://schemas.microsoft.com/office/drawing/2014/main" id="{E7C7B4AE-493A-46B2-A2E0-D125173B0F9B}"/>
              </a:ext>
            </a:extLst>
          </p:cNvPr>
          <p:cNvSpPr txBox="1"/>
          <p:nvPr/>
        </p:nvSpPr>
        <p:spPr>
          <a:xfrm>
            <a:off x="712654" y="2810258"/>
            <a:ext cx="1107996" cy="276999"/>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通報資安事件</a:t>
            </a:r>
          </a:p>
        </p:txBody>
      </p:sp>
      <p:cxnSp>
        <p:nvCxnSpPr>
          <p:cNvPr id="13" name="直線單箭頭接點 12">
            <a:extLst>
              <a:ext uri="{FF2B5EF4-FFF2-40B4-BE49-F238E27FC236}">
                <a16:creationId xmlns:a16="http://schemas.microsoft.com/office/drawing/2014/main" id="{C6389F9A-BEC4-4F51-8A2C-E405BF7EF83C}"/>
              </a:ext>
            </a:extLst>
          </p:cNvPr>
          <p:cNvCxnSpPr/>
          <p:nvPr/>
        </p:nvCxnSpPr>
        <p:spPr bwMode="auto">
          <a:xfrm flipH="1">
            <a:off x="1266651" y="3251191"/>
            <a:ext cx="1"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矩形 13">
            <a:extLst>
              <a:ext uri="{FF2B5EF4-FFF2-40B4-BE49-F238E27FC236}">
                <a16:creationId xmlns:a16="http://schemas.microsoft.com/office/drawing/2014/main" id="{11B65375-1EC1-46A7-B38D-356BACE87F9E}"/>
              </a:ext>
            </a:extLst>
          </p:cNvPr>
          <p:cNvSpPr/>
          <p:nvPr/>
        </p:nvSpPr>
        <p:spPr bwMode="auto">
          <a:xfrm>
            <a:off x="524754" y="3646457"/>
            <a:ext cx="1426119"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cxnSp>
        <p:nvCxnSpPr>
          <p:cNvPr id="16" name="直線單箭頭接點 15">
            <a:extLst>
              <a:ext uri="{FF2B5EF4-FFF2-40B4-BE49-F238E27FC236}">
                <a16:creationId xmlns:a16="http://schemas.microsoft.com/office/drawing/2014/main" id="{8854A443-3F40-4D56-9F0D-6B0931392257}"/>
              </a:ext>
            </a:extLst>
          </p:cNvPr>
          <p:cNvCxnSpPr/>
          <p:nvPr/>
        </p:nvCxnSpPr>
        <p:spPr bwMode="auto">
          <a:xfrm flipH="1">
            <a:off x="1258501" y="4229117"/>
            <a:ext cx="1"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矩形 16">
            <a:extLst>
              <a:ext uri="{FF2B5EF4-FFF2-40B4-BE49-F238E27FC236}">
                <a16:creationId xmlns:a16="http://schemas.microsoft.com/office/drawing/2014/main" id="{691A3C5B-7588-4FB7-B60D-5FE6FACECB4F}"/>
              </a:ext>
            </a:extLst>
          </p:cNvPr>
          <p:cNvSpPr/>
          <p:nvPr/>
        </p:nvSpPr>
        <p:spPr bwMode="auto">
          <a:xfrm>
            <a:off x="516604" y="4624383"/>
            <a:ext cx="1426119"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8" name="文字方塊 17">
            <a:extLst>
              <a:ext uri="{FF2B5EF4-FFF2-40B4-BE49-F238E27FC236}">
                <a16:creationId xmlns:a16="http://schemas.microsoft.com/office/drawing/2014/main" id="{483847DF-DB3F-4561-8C56-82B69AE415F9}"/>
              </a:ext>
            </a:extLst>
          </p:cNvPr>
          <p:cNvSpPr txBox="1"/>
          <p:nvPr/>
        </p:nvSpPr>
        <p:spPr>
          <a:xfrm>
            <a:off x="792075" y="4695527"/>
            <a:ext cx="899605" cy="461665"/>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完成處理</a:t>
            </a:r>
            <a:endParaRPr lang="en-US" altLang="zh-TW" sz="1200" i="0" dirty="0">
              <a:latin typeface="微軟正黑體" pitchFamily="34" charset="-120"/>
              <a:ea typeface="微軟正黑體" pitchFamily="34" charset="-120"/>
            </a:endParaRPr>
          </a:p>
          <a:p>
            <a:r>
              <a:rPr lang="en-US" altLang="zh-TW" sz="1200" i="0" dirty="0">
                <a:latin typeface="微軟正黑體" pitchFamily="34" charset="-120"/>
                <a:ea typeface="微軟正黑體" pitchFamily="34" charset="-120"/>
              </a:rPr>
              <a:t>(</a:t>
            </a:r>
            <a:r>
              <a:rPr lang="zh-TW" altLang="en-US" sz="1200" i="0" dirty="0">
                <a:latin typeface="微軟正黑體" pitchFamily="34" charset="-120"/>
                <a:ea typeface="微軟正黑體" pitchFamily="34" charset="-120"/>
              </a:rPr>
              <a:t>辦理通知</a:t>
            </a:r>
            <a:r>
              <a:rPr lang="en-US" altLang="zh-TW" sz="1200" i="0" dirty="0">
                <a:latin typeface="微軟正黑體" pitchFamily="34" charset="-120"/>
                <a:ea typeface="微軟正黑體" pitchFamily="34" charset="-120"/>
              </a:rPr>
              <a:t>)</a:t>
            </a:r>
            <a:endParaRPr lang="zh-TW" altLang="en-US" sz="1200" i="0" dirty="0">
              <a:latin typeface="微軟正黑體" pitchFamily="34" charset="-120"/>
              <a:ea typeface="微軟正黑體" pitchFamily="34" charset="-120"/>
            </a:endParaRPr>
          </a:p>
        </p:txBody>
      </p:sp>
      <p:cxnSp>
        <p:nvCxnSpPr>
          <p:cNvPr id="19" name="肘形接點 31">
            <a:extLst>
              <a:ext uri="{FF2B5EF4-FFF2-40B4-BE49-F238E27FC236}">
                <a16:creationId xmlns:a16="http://schemas.microsoft.com/office/drawing/2014/main" id="{7D70103C-CFF5-4ECD-BB6C-387848518697}"/>
              </a:ext>
            </a:extLst>
          </p:cNvPr>
          <p:cNvCxnSpPr>
            <a:stCxn id="17" idx="2"/>
            <a:endCxn id="20" idx="0"/>
          </p:cNvCxnSpPr>
          <p:nvPr/>
        </p:nvCxnSpPr>
        <p:spPr bwMode="auto">
          <a:xfrm rot="16200000" flipH="1">
            <a:off x="1160112" y="5269999"/>
            <a:ext cx="388793" cy="249688"/>
          </a:xfrm>
          <a:prstGeom prst="bentConnector3">
            <a:avLst/>
          </a:prstGeom>
          <a:solidFill>
            <a:schemeClr val="accent1"/>
          </a:solidFill>
          <a:ln w="9525" cap="flat" cmpd="sng" algn="ctr">
            <a:solidFill>
              <a:schemeClr val="tx1"/>
            </a:solidFill>
            <a:prstDash val="solid"/>
            <a:round/>
            <a:headEnd type="none" w="med" len="med"/>
            <a:tailEnd type="arrow"/>
          </a:ln>
          <a:effectLst/>
        </p:spPr>
      </p:cxnSp>
      <p:sp>
        <p:nvSpPr>
          <p:cNvPr id="20" name="流程圖: 準備作業 19">
            <a:extLst>
              <a:ext uri="{FF2B5EF4-FFF2-40B4-BE49-F238E27FC236}">
                <a16:creationId xmlns:a16="http://schemas.microsoft.com/office/drawing/2014/main" id="{1E521422-A1B6-49D8-BDD5-598CFFA10530}"/>
              </a:ext>
            </a:extLst>
          </p:cNvPr>
          <p:cNvSpPr/>
          <p:nvPr/>
        </p:nvSpPr>
        <p:spPr bwMode="auto">
          <a:xfrm>
            <a:off x="978992" y="5589240"/>
            <a:ext cx="1000720" cy="576064"/>
          </a:xfrm>
          <a:prstGeom prst="flowChartPreparati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1" name="文字方塊 20">
            <a:extLst>
              <a:ext uri="{FF2B5EF4-FFF2-40B4-BE49-F238E27FC236}">
                <a16:creationId xmlns:a16="http://schemas.microsoft.com/office/drawing/2014/main" id="{90BCA4E5-94ED-4B22-8101-95B623103E3E}"/>
              </a:ext>
            </a:extLst>
          </p:cNvPr>
          <p:cNvSpPr txBox="1"/>
          <p:nvPr/>
        </p:nvSpPr>
        <p:spPr>
          <a:xfrm>
            <a:off x="1043608" y="5661248"/>
            <a:ext cx="968361" cy="461665"/>
          </a:xfrm>
          <a:prstGeom prst="rect">
            <a:avLst/>
          </a:prstGeom>
          <a:noFill/>
        </p:spPr>
        <p:txBody>
          <a:bodyPr wrap="square" rtlCol="0">
            <a:spAutoFit/>
          </a:bodyPr>
          <a:lstStyle/>
          <a:p>
            <a:r>
              <a:rPr lang="zh-TW" altLang="en-US" sz="1200" i="0" dirty="0">
                <a:latin typeface="微軟正黑體" pitchFamily="34" charset="-120"/>
                <a:ea typeface="微軟正黑體" pitchFamily="34" charset="-120"/>
              </a:rPr>
              <a:t>調查、處理及改善報告</a:t>
            </a:r>
          </a:p>
        </p:txBody>
      </p:sp>
      <p:sp>
        <p:nvSpPr>
          <p:cNvPr id="22" name="矩形 21">
            <a:extLst>
              <a:ext uri="{FF2B5EF4-FFF2-40B4-BE49-F238E27FC236}">
                <a16:creationId xmlns:a16="http://schemas.microsoft.com/office/drawing/2014/main" id="{232462CC-FFC5-4800-889B-DD942BB9BD37}"/>
              </a:ext>
            </a:extLst>
          </p:cNvPr>
          <p:cNvSpPr/>
          <p:nvPr/>
        </p:nvSpPr>
        <p:spPr bwMode="auto">
          <a:xfrm>
            <a:off x="2843808" y="2388942"/>
            <a:ext cx="1426119" cy="3960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3" name="文字方塊 22">
            <a:extLst>
              <a:ext uri="{FF2B5EF4-FFF2-40B4-BE49-F238E27FC236}">
                <a16:creationId xmlns:a16="http://schemas.microsoft.com/office/drawing/2014/main" id="{14BCAA8C-A154-4C06-BE01-DF38F2119FA9}"/>
              </a:ext>
            </a:extLst>
          </p:cNvPr>
          <p:cNvSpPr txBox="1"/>
          <p:nvPr/>
        </p:nvSpPr>
        <p:spPr>
          <a:xfrm>
            <a:off x="3195717" y="2435979"/>
            <a:ext cx="800219" cy="276999"/>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接獲通報</a:t>
            </a:r>
          </a:p>
        </p:txBody>
      </p:sp>
      <p:sp>
        <p:nvSpPr>
          <p:cNvPr id="24" name="矩形 23">
            <a:extLst>
              <a:ext uri="{FF2B5EF4-FFF2-40B4-BE49-F238E27FC236}">
                <a16:creationId xmlns:a16="http://schemas.microsoft.com/office/drawing/2014/main" id="{C9CED169-3C5F-49C7-BB30-94F42EE0387A}"/>
              </a:ext>
            </a:extLst>
          </p:cNvPr>
          <p:cNvSpPr/>
          <p:nvPr/>
        </p:nvSpPr>
        <p:spPr bwMode="auto">
          <a:xfrm>
            <a:off x="2884890" y="3068960"/>
            <a:ext cx="1426119"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5" name="文字方塊 24">
            <a:extLst>
              <a:ext uri="{FF2B5EF4-FFF2-40B4-BE49-F238E27FC236}">
                <a16:creationId xmlns:a16="http://schemas.microsoft.com/office/drawing/2014/main" id="{BEEEB7CF-00A9-4A46-AFB2-41F976A7C6AB}"/>
              </a:ext>
            </a:extLst>
          </p:cNvPr>
          <p:cNvSpPr txBox="1"/>
          <p:nvPr/>
        </p:nvSpPr>
        <p:spPr>
          <a:xfrm>
            <a:off x="3195717" y="3115409"/>
            <a:ext cx="800219" cy="461665"/>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進行事件</a:t>
            </a:r>
            <a:endParaRPr lang="en-US" altLang="zh-TW" sz="1200" i="0" dirty="0">
              <a:latin typeface="微軟正黑體" pitchFamily="34" charset="-120"/>
              <a:ea typeface="微軟正黑體" pitchFamily="34" charset="-120"/>
            </a:endParaRPr>
          </a:p>
          <a:p>
            <a:r>
              <a:rPr lang="zh-TW" altLang="en-US" sz="1200" i="0" dirty="0">
                <a:latin typeface="微軟正黑體" pitchFamily="34" charset="-120"/>
                <a:ea typeface="微軟正黑體" pitchFamily="34" charset="-120"/>
              </a:rPr>
              <a:t>等級審核</a:t>
            </a:r>
          </a:p>
        </p:txBody>
      </p:sp>
      <p:sp>
        <p:nvSpPr>
          <p:cNvPr id="26" name="矩形 25">
            <a:extLst>
              <a:ext uri="{FF2B5EF4-FFF2-40B4-BE49-F238E27FC236}">
                <a16:creationId xmlns:a16="http://schemas.microsoft.com/office/drawing/2014/main" id="{84964D8F-756B-420F-B976-51437AA56020}"/>
              </a:ext>
            </a:extLst>
          </p:cNvPr>
          <p:cNvSpPr/>
          <p:nvPr/>
        </p:nvSpPr>
        <p:spPr bwMode="auto">
          <a:xfrm>
            <a:off x="7884368" y="3043948"/>
            <a:ext cx="1152128" cy="62608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7" name="文字方塊 26">
            <a:extLst>
              <a:ext uri="{FF2B5EF4-FFF2-40B4-BE49-F238E27FC236}">
                <a16:creationId xmlns:a16="http://schemas.microsoft.com/office/drawing/2014/main" id="{65614014-3D10-49BF-88D7-20C0D8AFD0F6}"/>
              </a:ext>
            </a:extLst>
          </p:cNvPr>
          <p:cNvSpPr txBox="1"/>
          <p:nvPr/>
        </p:nvSpPr>
        <p:spPr>
          <a:xfrm>
            <a:off x="7908487" y="3129976"/>
            <a:ext cx="1107996" cy="461665"/>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視情況辦理</a:t>
            </a:r>
            <a:endParaRPr lang="en-US" altLang="zh-TW" sz="1200" i="0" dirty="0">
              <a:latin typeface="微軟正黑體" pitchFamily="34" charset="-120"/>
              <a:ea typeface="微軟正黑體" pitchFamily="34" charset="-120"/>
            </a:endParaRPr>
          </a:p>
          <a:p>
            <a:pPr algn="ctr"/>
            <a:r>
              <a:rPr lang="zh-TW" altLang="en-US" sz="1200" i="0" dirty="0">
                <a:latin typeface="微軟正黑體" pitchFamily="34" charset="-120"/>
                <a:ea typeface="微軟正黑體" pitchFamily="34" charset="-120"/>
              </a:rPr>
              <a:t>資安防護會議</a:t>
            </a:r>
          </a:p>
        </p:txBody>
      </p:sp>
      <p:sp>
        <p:nvSpPr>
          <p:cNvPr id="28" name="矩形 27">
            <a:extLst>
              <a:ext uri="{FF2B5EF4-FFF2-40B4-BE49-F238E27FC236}">
                <a16:creationId xmlns:a16="http://schemas.microsoft.com/office/drawing/2014/main" id="{29837FBA-A3FC-43FB-A5F8-4F9606AAD339}"/>
              </a:ext>
            </a:extLst>
          </p:cNvPr>
          <p:cNvSpPr/>
          <p:nvPr/>
        </p:nvSpPr>
        <p:spPr bwMode="auto">
          <a:xfrm>
            <a:off x="6625499" y="3068960"/>
            <a:ext cx="990127" cy="5760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9" name="文字方塊 28">
            <a:extLst>
              <a:ext uri="{FF2B5EF4-FFF2-40B4-BE49-F238E27FC236}">
                <a16:creationId xmlns:a16="http://schemas.microsoft.com/office/drawing/2014/main" id="{40FA71D9-A88C-4FB7-BB3F-BFEAD58BED6C}"/>
              </a:ext>
            </a:extLst>
          </p:cNvPr>
          <p:cNvSpPr txBox="1"/>
          <p:nvPr/>
        </p:nvSpPr>
        <p:spPr>
          <a:xfrm>
            <a:off x="6751287" y="3126159"/>
            <a:ext cx="864339" cy="461665"/>
          </a:xfrm>
          <a:prstGeom prst="rect">
            <a:avLst/>
          </a:prstGeom>
          <a:noFill/>
        </p:spPr>
        <p:txBody>
          <a:bodyPr wrap="none" rtlCol="0">
            <a:spAutoFit/>
          </a:bodyPr>
          <a:lstStyle/>
          <a:p>
            <a:r>
              <a:rPr lang="zh-TW" altLang="en-US" sz="1200" i="0" dirty="0">
                <a:latin typeface="微軟正黑體" pitchFamily="34" charset="-120"/>
                <a:ea typeface="微軟正黑體" pitchFamily="34" charset="-120"/>
              </a:rPr>
              <a:t>接獲通報</a:t>
            </a:r>
          </a:p>
          <a:p>
            <a:pPr algn="ctr"/>
            <a:r>
              <a:rPr lang="zh-TW" altLang="en-US" sz="1200" i="0" dirty="0">
                <a:latin typeface="微軟正黑體" pitchFamily="34" charset="-120"/>
                <a:ea typeface="微軟正黑體" pitchFamily="34" charset="-120"/>
              </a:rPr>
              <a:t>覆核</a:t>
            </a:r>
            <a:r>
              <a:rPr lang="en-US" altLang="zh-TW" sz="1200" i="0" dirty="0">
                <a:latin typeface="微軟正黑體" pitchFamily="34" charset="-120"/>
                <a:ea typeface="微軟正黑體" pitchFamily="34" charset="-120"/>
              </a:rPr>
              <a:t>/</a:t>
            </a:r>
            <a:r>
              <a:rPr lang="zh-TW" altLang="en-US" sz="1200" i="0" dirty="0">
                <a:latin typeface="微軟正黑體" pitchFamily="34" charset="-120"/>
                <a:ea typeface="微軟正黑體" pitchFamily="34" charset="-120"/>
              </a:rPr>
              <a:t>審核</a:t>
            </a:r>
          </a:p>
        </p:txBody>
      </p:sp>
      <p:cxnSp>
        <p:nvCxnSpPr>
          <p:cNvPr id="30" name="肘形接點 71">
            <a:extLst>
              <a:ext uri="{FF2B5EF4-FFF2-40B4-BE49-F238E27FC236}">
                <a16:creationId xmlns:a16="http://schemas.microsoft.com/office/drawing/2014/main" id="{82D72074-B21B-43EA-B44F-C457AB8EBA97}"/>
              </a:ext>
            </a:extLst>
          </p:cNvPr>
          <p:cNvCxnSpPr>
            <a:stCxn id="11" idx="3"/>
            <a:endCxn id="22" idx="1"/>
          </p:cNvCxnSpPr>
          <p:nvPr/>
        </p:nvCxnSpPr>
        <p:spPr bwMode="auto">
          <a:xfrm flipV="1">
            <a:off x="1950874" y="2586964"/>
            <a:ext cx="892934" cy="361794"/>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31" name="直線單箭頭接點 30">
            <a:extLst>
              <a:ext uri="{FF2B5EF4-FFF2-40B4-BE49-F238E27FC236}">
                <a16:creationId xmlns:a16="http://schemas.microsoft.com/office/drawing/2014/main" id="{B8E1E636-00EA-48E7-877D-7741EE787C28}"/>
              </a:ext>
            </a:extLst>
          </p:cNvPr>
          <p:cNvCxnSpPr>
            <a:stCxn id="22" idx="2"/>
          </p:cNvCxnSpPr>
          <p:nvPr/>
        </p:nvCxnSpPr>
        <p:spPr bwMode="auto">
          <a:xfrm>
            <a:off x="3556868" y="2784986"/>
            <a:ext cx="7020" cy="2839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直線單箭頭接點 31">
            <a:extLst>
              <a:ext uri="{FF2B5EF4-FFF2-40B4-BE49-F238E27FC236}">
                <a16:creationId xmlns:a16="http://schemas.microsoft.com/office/drawing/2014/main" id="{48A90646-FF68-48DD-891D-31B6CBEBC685}"/>
              </a:ext>
            </a:extLst>
          </p:cNvPr>
          <p:cNvCxnSpPr>
            <a:stCxn id="24" idx="2"/>
          </p:cNvCxnSpPr>
          <p:nvPr/>
        </p:nvCxnSpPr>
        <p:spPr bwMode="auto">
          <a:xfrm>
            <a:off x="3597950" y="3645024"/>
            <a:ext cx="0" cy="324036"/>
          </a:xfrm>
          <a:prstGeom prst="straightConnector1">
            <a:avLst/>
          </a:prstGeom>
          <a:solidFill>
            <a:schemeClr val="accent1"/>
          </a:solidFill>
          <a:ln w="9525" cap="flat" cmpd="sng" algn="ctr">
            <a:solidFill>
              <a:schemeClr val="tx1"/>
            </a:solidFill>
            <a:prstDash val="dash"/>
            <a:round/>
            <a:headEnd type="none" w="med" len="med"/>
            <a:tailEnd type="none" w="med" len="med"/>
          </a:ln>
          <a:effectLst/>
        </p:spPr>
      </p:cxnSp>
      <p:cxnSp>
        <p:nvCxnSpPr>
          <p:cNvPr id="33" name="直線單箭頭接點 32">
            <a:extLst>
              <a:ext uri="{FF2B5EF4-FFF2-40B4-BE49-F238E27FC236}">
                <a16:creationId xmlns:a16="http://schemas.microsoft.com/office/drawing/2014/main" id="{E265A5FC-D80A-4C34-BAA4-0ACC4FE08A8A}"/>
              </a:ext>
            </a:extLst>
          </p:cNvPr>
          <p:cNvCxnSpPr>
            <a:stCxn id="24" idx="3"/>
            <a:endCxn id="28" idx="1"/>
          </p:cNvCxnSpPr>
          <p:nvPr/>
        </p:nvCxnSpPr>
        <p:spPr bwMode="auto">
          <a:xfrm>
            <a:off x="4311009" y="3356992"/>
            <a:ext cx="231449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肘形接點 122">
            <a:extLst>
              <a:ext uri="{FF2B5EF4-FFF2-40B4-BE49-F238E27FC236}">
                <a16:creationId xmlns:a16="http://schemas.microsoft.com/office/drawing/2014/main" id="{03C8EBF6-8B8A-49E3-A6A7-78F48625B3C2}"/>
              </a:ext>
            </a:extLst>
          </p:cNvPr>
          <p:cNvCxnSpPr>
            <a:stCxn id="28" idx="2"/>
            <a:endCxn id="14" idx="3"/>
          </p:cNvCxnSpPr>
          <p:nvPr/>
        </p:nvCxnSpPr>
        <p:spPr bwMode="auto">
          <a:xfrm rot="5400000">
            <a:off x="4390986" y="1204911"/>
            <a:ext cx="289465" cy="5169690"/>
          </a:xfrm>
          <a:prstGeom prst="bentConnector2">
            <a:avLst/>
          </a:prstGeom>
          <a:solidFill>
            <a:schemeClr val="accent1"/>
          </a:solidFill>
          <a:ln w="9525" cap="flat" cmpd="sng" algn="ctr">
            <a:solidFill>
              <a:schemeClr val="tx1"/>
            </a:solidFill>
            <a:prstDash val="dash"/>
            <a:round/>
            <a:headEnd type="none" w="med" len="med"/>
            <a:tailEnd type="arrow"/>
          </a:ln>
          <a:effectLst/>
        </p:spPr>
      </p:cxnSp>
      <p:sp>
        <p:nvSpPr>
          <p:cNvPr id="35" name="文字方塊 34">
            <a:extLst>
              <a:ext uri="{FF2B5EF4-FFF2-40B4-BE49-F238E27FC236}">
                <a16:creationId xmlns:a16="http://schemas.microsoft.com/office/drawing/2014/main" id="{2F5F91C9-B3F6-4C36-B32B-B69AE8EFD030}"/>
              </a:ext>
            </a:extLst>
          </p:cNvPr>
          <p:cNvSpPr txBox="1"/>
          <p:nvPr/>
        </p:nvSpPr>
        <p:spPr>
          <a:xfrm>
            <a:off x="1357991" y="2277893"/>
            <a:ext cx="689612" cy="261610"/>
          </a:xfrm>
          <a:prstGeom prst="rect">
            <a:avLst/>
          </a:prstGeom>
          <a:noFill/>
        </p:spPr>
        <p:txBody>
          <a:bodyPr wrap="none" rtlCol="0">
            <a:spAutoFit/>
          </a:bodyPr>
          <a:lstStyle/>
          <a:p>
            <a:r>
              <a:rPr lang="en-US" altLang="zh-TW" sz="1100" i="0" dirty="0">
                <a:latin typeface="+mn-ea"/>
                <a:ea typeface="+mn-ea"/>
              </a:rPr>
              <a:t>1</a:t>
            </a:r>
            <a:r>
              <a:rPr lang="zh-TW" altLang="en-US" sz="1100" i="0" dirty="0">
                <a:latin typeface="+mn-ea"/>
                <a:ea typeface="+mn-ea"/>
              </a:rPr>
              <a:t>小時內</a:t>
            </a:r>
          </a:p>
        </p:txBody>
      </p:sp>
      <p:sp>
        <p:nvSpPr>
          <p:cNvPr id="36" name="文字方塊 35">
            <a:extLst>
              <a:ext uri="{FF2B5EF4-FFF2-40B4-BE49-F238E27FC236}">
                <a16:creationId xmlns:a16="http://schemas.microsoft.com/office/drawing/2014/main" id="{B1FAAC9E-63BE-40E6-AB3B-13F456214E0E}"/>
              </a:ext>
            </a:extLst>
          </p:cNvPr>
          <p:cNvSpPr txBox="1"/>
          <p:nvPr/>
        </p:nvSpPr>
        <p:spPr>
          <a:xfrm>
            <a:off x="4572000" y="3043948"/>
            <a:ext cx="1476686" cy="261610"/>
          </a:xfrm>
          <a:prstGeom prst="rect">
            <a:avLst/>
          </a:prstGeom>
          <a:noFill/>
        </p:spPr>
        <p:txBody>
          <a:bodyPr wrap="none" rtlCol="0">
            <a:spAutoFit/>
          </a:bodyPr>
          <a:lstStyle/>
          <a:p>
            <a:r>
              <a:rPr lang="en-US" altLang="zh-TW" sz="1100" i="0" dirty="0">
                <a:latin typeface="+mn-ea"/>
                <a:ea typeface="+mn-ea"/>
              </a:rPr>
              <a:t>1</a:t>
            </a:r>
            <a:r>
              <a:rPr lang="zh-TW" altLang="en-US" sz="1100" i="0" dirty="0">
                <a:latin typeface="+mn-ea"/>
                <a:ea typeface="+mn-ea"/>
              </a:rPr>
              <a:t>、</a:t>
            </a:r>
            <a:r>
              <a:rPr lang="en-US" altLang="zh-TW" sz="1100" i="0" dirty="0">
                <a:latin typeface="+mn-ea"/>
                <a:ea typeface="+mn-ea"/>
              </a:rPr>
              <a:t>2</a:t>
            </a:r>
            <a:r>
              <a:rPr lang="zh-TW" altLang="en-US" sz="1100" i="0" dirty="0">
                <a:latin typeface="+mn-ea"/>
                <a:ea typeface="+mn-ea"/>
              </a:rPr>
              <a:t>級事件定期彙送</a:t>
            </a:r>
          </a:p>
        </p:txBody>
      </p:sp>
      <p:sp>
        <p:nvSpPr>
          <p:cNvPr id="37" name="文字方塊 36">
            <a:extLst>
              <a:ext uri="{FF2B5EF4-FFF2-40B4-BE49-F238E27FC236}">
                <a16:creationId xmlns:a16="http://schemas.microsoft.com/office/drawing/2014/main" id="{2713FACD-5028-4BE7-92AB-F74E6889ED65}"/>
              </a:ext>
            </a:extLst>
          </p:cNvPr>
          <p:cNvSpPr txBox="1"/>
          <p:nvPr/>
        </p:nvSpPr>
        <p:spPr>
          <a:xfrm>
            <a:off x="2843808" y="3942183"/>
            <a:ext cx="1826141" cy="261610"/>
          </a:xfrm>
          <a:prstGeom prst="rect">
            <a:avLst/>
          </a:prstGeom>
          <a:noFill/>
        </p:spPr>
        <p:txBody>
          <a:bodyPr wrap="none" rtlCol="0">
            <a:spAutoFit/>
          </a:bodyPr>
          <a:lstStyle/>
          <a:p>
            <a:r>
              <a:rPr lang="en-US" altLang="zh-TW" sz="1100" i="0" dirty="0">
                <a:latin typeface="+mn-ea"/>
                <a:ea typeface="+mn-ea"/>
              </a:rPr>
              <a:t>(</a:t>
            </a:r>
            <a:r>
              <a:rPr lang="zh-TW" altLang="en-US" sz="1100" i="0" dirty="0">
                <a:latin typeface="+mn-ea"/>
                <a:ea typeface="+mn-ea"/>
              </a:rPr>
              <a:t>視需要協助處理資安事件</a:t>
            </a:r>
            <a:r>
              <a:rPr lang="en-US" altLang="zh-TW" sz="1100" i="0" dirty="0">
                <a:latin typeface="+mn-ea"/>
                <a:ea typeface="+mn-ea"/>
              </a:rPr>
              <a:t>)</a:t>
            </a:r>
            <a:endParaRPr lang="zh-TW" altLang="en-US" sz="1100" i="0" dirty="0">
              <a:latin typeface="+mn-ea"/>
              <a:ea typeface="+mn-ea"/>
            </a:endParaRPr>
          </a:p>
        </p:txBody>
      </p:sp>
      <p:sp>
        <p:nvSpPr>
          <p:cNvPr id="38" name="文字方塊 37">
            <a:extLst>
              <a:ext uri="{FF2B5EF4-FFF2-40B4-BE49-F238E27FC236}">
                <a16:creationId xmlns:a16="http://schemas.microsoft.com/office/drawing/2014/main" id="{47487E67-9ADC-4D9B-A2A6-09A49A5E9D83}"/>
              </a:ext>
            </a:extLst>
          </p:cNvPr>
          <p:cNvSpPr txBox="1"/>
          <p:nvPr/>
        </p:nvSpPr>
        <p:spPr>
          <a:xfrm>
            <a:off x="266503" y="4191471"/>
            <a:ext cx="979755" cy="461665"/>
          </a:xfrm>
          <a:prstGeom prst="rect">
            <a:avLst/>
          </a:prstGeom>
          <a:noFill/>
        </p:spPr>
        <p:txBody>
          <a:bodyPr wrap="none" rtlCol="0">
            <a:spAutoFit/>
          </a:bodyPr>
          <a:lstStyle/>
          <a:p>
            <a:r>
              <a:rPr lang="en-US" altLang="zh-TW" sz="1200" i="0" dirty="0">
                <a:latin typeface="微軟正黑體" pitchFamily="34" charset="-120"/>
                <a:ea typeface="微軟正黑體" pitchFamily="34" charset="-120"/>
              </a:rPr>
              <a:t>1</a:t>
            </a:r>
            <a:r>
              <a:rPr lang="zh-TW" altLang="en-US" sz="1200" i="0" dirty="0">
                <a:latin typeface="微軟正黑體" pitchFamily="34" charset="-120"/>
                <a:ea typeface="微軟正黑體" pitchFamily="34" charset="-120"/>
              </a:rPr>
              <a:t>、</a:t>
            </a:r>
            <a:r>
              <a:rPr lang="en-US" altLang="zh-TW" sz="1200" i="0" dirty="0">
                <a:latin typeface="微軟正黑體" pitchFamily="34" charset="-120"/>
                <a:ea typeface="微軟正黑體" pitchFamily="34" charset="-120"/>
              </a:rPr>
              <a:t>2</a:t>
            </a:r>
            <a:r>
              <a:rPr lang="zh-TW" altLang="en-US" sz="1200" i="0" dirty="0">
                <a:latin typeface="微軟正黑體" pitchFamily="34" charset="-120"/>
                <a:ea typeface="微軟正黑體" pitchFamily="34" charset="-120"/>
              </a:rPr>
              <a:t>級事件</a:t>
            </a:r>
            <a:endParaRPr lang="en-US" altLang="zh-TW" sz="1200" i="0" dirty="0">
              <a:latin typeface="微軟正黑體" pitchFamily="34" charset="-120"/>
              <a:ea typeface="微軟正黑體" pitchFamily="34" charset="-120"/>
            </a:endParaRPr>
          </a:p>
          <a:p>
            <a:r>
              <a:rPr lang="en-US" altLang="zh-TW" sz="1200" i="0" dirty="0">
                <a:latin typeface="微軟正黑體" pitchFamily="34" charset="-120"/>
                <a:ea typeface="微軟正黑體" pitchFamily="34" charset="-120"/>
              </a:rPr>
              <a:t>72</a:t>
            </a:r>
            <a:r>
              <a:rPr lang="zh-TW" altLang="en-US" sz="1200" i="0" dirty="0">
                <a:latin typeface="微軟正黑體" pitchFamily="34" charset="-120"/>
                <a:ea typeface="微軟正黑體" pitchFamily="34" charset="-120"/>
              </a:rPr>
              <a:t>小時內</a:t>
            </a:r>
          </a:p>
        </p:txBody>
      </p:sp>
      <p:sp>
        <p:nvSpPr>
          <p:cNvPr id="39" name="文字方塊 38">
            <a:extLst>
              <a:ext uri="{FF2B5EF4-FFF2-40B4-BE49-F238E27FC236}">
                <a16:creationId xmlns:a16="http://schemas.microsoft.com/office/drawing/2014/main" id="{01A31764-BD11-4DEB-A6B2-D4C09D52EF92}"/>
              </a:ext>
            </a:extLst>
          </p:cNvPr>
          <p:cNvSpPr txBox="1"/>
          <p:nvPr/>
        </p:nvSpPr>
        <p:spPr>
          <a:xfrm>
            <a:off x="1287989" y="4191471"/>
            <a:ext cx="979755" cy="461665"/>
          </a:xfrm>
          <a:prstGeom prst="rect">
            <a:avLst/>
          </a:prstGeom>
          <a:noFill/>
        </p:spPr>
        <p:txBody>
          <a:bodyPr wrap="none" rtlCol="0">
            <a:spAutoFit/>
          </a:bodyPr>
          <a:lstStyle/>
          <a:p>
            <a:r>
              <a:rPr lang="en-US" altLang="zh-TW" sz="1200" i="0" dirty="0">
                <a:latin typeface="微軟正黑體" pitchFamily="34" charset="-120"/>
                <a:ea typeface="微軟正黑體" pitchFamily="34" charset="-120"/>
              </a:rPr>
              <a:t>3</a:t>
            </a:r>
            <a:r>
              <a:rPr lang="zh-TW" altLang="en-US" sz="1200" i="0" dirty="0">
                <a:latin typeface="微軟正黑體" pitchFamily="34" charset="-120"/>
                <a:ea typeface="微軟正黑體" pitchFamily="34" charset="-120"/>
              </a:rPr>
              <a:t>、</a:t>
            </a:r>
            <a:r>
              <a:rPr lang="en-US" altLang="zh-TW" sz="1200" i="0" dirty="0">
                <a:latin typeface="微軟正黑體" pitchFamily="34" charset="-120"/>
                <a:ea typeface="微軟正黑體" pitchFamily="34" charset="-120"/>
              </a:rPr>
              <a:t>4</a:t>
            </a:r>
            <a:r>
              <a:rPr lang="zh-TW" altLang="en-US" sz="1200" i="0" dirty="0">
                <a:latin typeface="微軟正黑體" pitchFamily="34" charset="-120"/>
                <a:ea typeface="微軟正黑體" pitchFamily="34" charset="-120"/>
              </a:rPr>
              <a:t>級事件</a:t>
            </a:r>
            <a:endParaRPr lang="en-US" altLang="zh-TW" sz="1200" i="0" dirty="0">
              <a:latin typeface="微軟正黑體" pitchFamily="34" charset="-120"/>
              <a:ea typeface="微軟正黑體" pitchFamily="34" charset="-120"/>
            </a:endParaRPr>
          </a:p>
          <a:p>
            <a:r>
              <a:rPr lang="en-US" altLang="zh-TW" sz="1200" i="0" dirty="0">
                <a:latin typeface="微軟正黑體" pitchFamily="34" charset="-120"/>
                <a:ea typeface="微軟正黑體" pitchFamily="34" charset="-120"/>
              </a:rPr>
              <a:t>36</a:t>
            </a:r>
            <a:r>
              <a:rPr lang="zh-TW" altLang="en-US" sz="1200" i="0" dirty="0">
                <a:latin typeface="微軟正黑體" pitchFamily="34" charset="-120"/>
                <a:ea typeface="微軟正黑體" pitchFamily="34" charset="-120"/>
              </a:rPr>
              <a:t>小時內</a:t>
            </a:r>
          </a:p>
        </p:txBody>
      </p:sp>
      <p:sp>
        <p:nvSpPr>
          <p:cNvPr id="40" name="矩形 39">
            <a:extLst>
              <a:ext uri="{FF2B5EF4-FFF2-40B4-BE49-F238E27FC236}">
                <a16:creationId xmlns:a16="http://schemas.microsoft.com/office/drawing/2014/main" id="{60B059A5-13D0-458D-A239-E477F66E6D2A}"/>
              </a:ext>
            </a:extLst>
          </p:cNvPr>
          <p:cNvSpPr/>
          <p:nvPr/>
        </p:nvSpPr>
        <p:spPr bwMode="auto">
          <a:xfrm>
            <a:off x="3923928" y="4746404"/>
            <a:ext cx="1426119" cy="33878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41" name="文字方塊 40">
            <a:extLst>
              <a:ext uri="{FF2B5EF4-FFF2-40B4-BE49-F238E27FC236}">
                <a16:creationId xmlns:a16="http://schemas.microsoft.com/office/drawing/2014/main" id="{05F2EDA7-8A41-472F-BDC8-57433D789335}"/>
              </a:ext>
            </a:extLst>
          </p:cNvPr>
          <p:cNvSpPr txBox="1"/>
          <p:nvPr/>
        </p:nvSpPr>
        <p:spPr>
          <a:xfrm>
            <a:off x="4198217" y="4776333"/>
            <a:ext cx="800219" cy="276999"/>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接獲通知</a:t>
            </a:r>
          </a:p>
        </p:txBody>
      </p:sp>
      <p:cxnSp>
        <p:nvCxnSpPr>
          <p:cNvPr id="42" name="直線單箭頭接點 41">
            <a:extLst>
              <a:ext uri="{FF2B5EF4-FFF2-40B4-BE49-F238E27FC236}">
                <a16:creationId xmlns:a16="http://schemas.microsoft.com/office/drawing/2014/main" id="{EC20674F-3839-4383-8CD9-549FD35A96DB}"/>
              </a:ext>
            </a:extLst>
          </p:cNvPr>
          <p:cNvCxnSpPr>
            <a:stCxn id="17" idx="3"/>
          </p:cNvCxnSpPr>
          <p:nvPr/>
        </p:nvCxnSpPr>
        <p:spPr bwMode="auto">
          <a:xfrm>
            <a:off x="1942723" y="4912415"/>
            <a:ext cx="198120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3" name="矩形 42">
            <a:extLst>
              <a:ext uri="{FF2B5EF4-FFF2-40B4-BE49-F238E27FC236}">
                <a16:creationId xmlns:a16="http://schemas.microsoft.com/office/drawing/2014/main" id="{33325A3D-AE17-41D4-ADB0-60F900FD6E5B}"/>
              </a:ext>
            </a:extLst>
          </p:cNvPr>
          <p:cNvSpPr/>
          <p:nvPr/>
        </p:nvSpPr>
        <p:spPr bwMode="auto">
          <a:xfrm>
            <a:off x="6818289" y="5736568"/>
            <a:ext cx="1426119" cy="3307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44" name="文字方塊 43">
            <a:extLst>
              <a:ext uri="{FF2B5EF4-FFF2-40B4-BE49-F238E27FC236}">
                <a16:creationId xmlns:a16="http://schemas.microsoft.com/office/drawing/2014/main" id="{46D087A5-A8CC-42E9-8EF7-3EBE8D316531}"/>
              </a:ext>
            </a:extLst>
          </p:cNvPr>
          <p:cNvSpPr txBox="1"/>
          <p:nvPr/>
        </p:nvSpPr>
        <p:spPr>
          <a:xfrm>
            <a:off x="7092578" y="5744289"/>
            <a:ext cx="800219" cy="276999"/>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接獲通知</a:t>
            </a:r>
          </a:p>
        </p:txBody>
      </p:sp>
      <p:sp>
        <p:nvSpPr>
          <p:cNvPr id="45" name="矩形 44">
            <a:extLst>
              <a:ext uri="{FF2B5EF4-FFF2-40B4-BE49-F238E27FC236}">
                <a16:creationId xmlns:a16="http://schemas.microsoft.com/office/drawing/2014/main" id="{0B270320-BD2C-4293-83BA-C5B80B9593D7}"/>
              </a:ext>
            </a:extLst>
          </p:cNvPr>
          <p:cNvSpPr/>
          <p:nvPr/>
        </p:nvSpPr>
        <p:spPr bwMode="auto">
          <a:xfrm>
            <a:off x="3923928" y="5733256"/>
            <a:ext cx="1426119" cy="33878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46" name="文字方塊 45">
            <a:extLst>
              <a:ext uri="{FF2B5EF4-FFF2-40B4-BE49-F238E27FC236}">
                <a16:creationId xmlns:a16="http://schemas.microsoft.com/office/drawing/2014/main" id="{BA9D6B25-2F74-4169-89CE-FBA04AEE2674}"/>
              </a:ext>
            </a:extLst>
          </p:cNvPr>
          <p:cNvSpPr txBox="1"/>
          <p:nvPr/>
        </p:nvSpPr>
        <p:spPr>
          <a:xfrm>
            <a:off x="4198217" y="5763185"/>
            <a:ext cx="800219" cy="276999"/>
          </a:xfrm>
          <a:prstGeom prst="rect">
            <a:avLst/>
          </a:prstGeom>
          <a:noFill/>
        </p:spPr>
        <p:txBody>
          <a:bodyPr wrap="none" rtlCol="0">
            <a:spAutoFit/>
          </a:bodyPr>
          <a:lstStyle/>
          <a:p>
            <a:pPr algn="ctr"/>
            <a:r>
              <a:rPr lang="zh-TW" altLang="en-US" sz="1200" i="0" dirty="0">
                <a:latin typeface="微軟正黑體" pitchFamily="34" charset="-120"/>
                <a:ea typeface="微軟正黑體" pitchFamily="34" charset="-120"/>
              </a:rPr>
              <a:t>接獲通知</a:t>
            </a:r>
          </a:p>
        </p:txBody>
      </p:sp>
      <p:cxnSp>
        <p:nvCxnSpPr>
          <p:cNvPr id="47" name="直線單箭頭接點 46">
            <a:extLst>
              <a:ext uri="{FF2B5EF4-FFF2-40B4-BE49-F238E27FC236}">
                <a16:creationId xmlns:a16="http://schemas.microsoft.com/office/drawing/2014/main" id="{3DBC4244-3A9F-4C45-B2A4-BE7311338E51}"/>
              </a:ext>
            </a:extLst>
          </p:cNvPr>
          <p:cNvCxnSpPr/>
          <p:nvPr/>
        </p:nvCxnSpPr>
        <p:spPr bwMode="auto">
          <a:xfrm>
            <a:off x="1979712" y="5877272"/>
            <a:ext cx="194421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直線單箭頭接點 47">
            <a:extLst>
              <a:ext uri="{FF2B5EF4-FFF2-40B4-BE49-F238E27FC236}">
                <a16:creationId xmlns:a16="http://schemas.microsoft.com/office/drawing/2014/main" id="{C4A01ECA-EDF0-4250-8E40-44F8026E9D2E}"/>
              </a:ext>
            </a:extLst>
          </p:cNvPr>
          <p:cNvCxnSpPr/>
          <p:nvPr/>
        </p:nvCxnSpPr>
        <p:spPr bwMode="auto">
          <a:xfrm>
            <a:off x="4621636" y="6063360"/>
            <a:ext cx="0" cy="317968"/>
          </a:xfrm>
          <a:prstGeom prst="straightConnector1">
            <a:avLst/>
          </a:prstGeom>
          <a:solidFill>
            <a:schemeClr val="accent1"/>
          </a:solidFill>
          <a:ln w="9525" cap="flat" cmpd="sng" algn="ctr">
            <a:solidFill>
              <a:schemeClr val="tx1"/>
            </a:solidFill>
            <a:prstDash val="dash"/>
            <a:round/>
            <a:headEnd type="none" w="med" len="med"/>
            <a:tailEnd type="arrow" w="med" len="med"/>
          </a:ln>
          <a:effectLst/>
        </p:spPr>
      </p:cxnSp>
      <p:cxnSp>
        <p:nvCxnSpPr>
          <p:cNvPr id="49" name="肘形接點 119">
            <a:extLst>
              <a:ext uri="{FF2B5EF4-FFF2-40B4-BE49-F238E27FC236}">
                <a16:creationId xmlns:a16="http://schemas.microsoft.com/office/drawing/2014/main" id="{E063DEC4-5F7D-4793-9E6B-E501FDC96BA8}"/>
              </a:ext>
            </a:extLst>
          </p:cNvPr>
          <p:cNvCxnSpPr>
            <a:stCxn id="43" idx="2"/>
            <a:endCxn id="20" idx="2"/>
          </p:cNvCxnSpPr>
          <p:nvPr/>
        </p:nvCxnSpPr>
        <p:spPr bwMode="auto">
          <a:xfrm rot="5400000">
            <a:off x="4456359" y="3090313"/>
            <a:ext cx="97985" cy="6051997"/>
          </a:xfrm>
          <a:prstGeom prst="bentConnector3">
            <a:avLst>
              <a:gd name="adj1" fmla="val 333301"/>
            </a:avLst>
          </a:prstGeom>
          <a:solidFill>
            <a:schemeClr val="accent1"/>
          </a:solidFill>
          <a:ln w="9525" cap="flat" cmpd="sng" algn="ctr">
            <a:solidFill>
              <a:schemeClr val="tx1"/>
            </a:solidFill>
            <a:prstDash val="dash"/>
            <a:round/>
            <a:headEnd type="none" w="med" len="med"/>
            <a:tailEnd type="arrow"/>
          </a:ln>
          <a:effectLst/>
        </p:spPr>
      </p:cxnSp>
      <p:sp>
        <p:nvSpPr>
          <p:cNvPr id="50" name="文字方塊 49">
            <a:extLst>
              <a:ext uri="{FF2B5EF4-FFF2-40B4-BE49-F238E27FC236}">
                <a16:creationId xmlns:a16="http://schemas.microsoft.com/office/drawing/2014/main" id="{FF19F57E-DD65-42F8-8FA1-F31FBA265314}"/>
              </a:ext>
            </a:extLst>
          </p:cNvPr>
          <p:cNvSpPr txBox="1"/>
          <p:nvPr/>
        </p:nvSpPr>
        <p:spPr>
          <a:xfrm>
            <a:off x="3307670" y="6455771"/>
            <a:ext cx="1826141" cy="261610"/>
          </a:xfrm>
          <a:prstGeom prst="rect">
            <a:avLst/>
          </a:prstGeom>
          <a:noFill/>
        </p:spPr>
        <p:txBody>
          <a:bodyPr wrap="none" rtlCol="0">
            <a:spAutoFit/>
          </a:bodyPr>
          <a:lstStyle/>
          <a:p>
            <a:r>
              <a:rPr lang="en-US" altLang="zh-TW" sz="1100" i="0" dirty="0">
                <a:latin typeface="+mn-ea"/>
                <a:ea typeface="+mn-ea"/>
              </a:rPr>
              <a:t>(</a:t>
            </a:r>
            <a:r>
              <a:rPr lang="zh-TW" altLang="en-US" sz="1100" i="0" dirty="0">
                <a:latin typeface="+mn-ea"/>
                <a:ea typeface="+mn-ea"/>
              </a:rPr>
              <a:t>視需要得要求說明或調整</a:t>
            </a:r>
            <a:r>
              <a:rPr lang="en-US" altLang="zh-TW" sz="1100" i="0" dirty="0">
                <a:latin typeface="+mn-ea"/>
                <a:ea typeface="+mn-ea"/>
              </a:rPr>
              <a:t>)</a:t>
            </a:r>
            <a:endParaRPr lang="zh-TW" altLang="en-US" sz="1100" i="0" dirty="0">
              <a:latin typeface="+mn-ea"/>
              <a:ea typeface="+mn-ea"/>
            </a:endParaRPr>
          </a:p>
        </p:txBody>
      </p:sp>
      <p:sp>
        <p:nvSpPr>
          <p:cNvPr id="51" name="文字方塊 50">
            <a:extLst>
              <a:ext uri="{FF2B5EF4-FFF2-40B4-BE49-F238E27FC236}">
                <a16:creationId xmlns:a16="http://schemas.microsoft.com/office/drawing/2014/main" id="{E94877CC-BFAB-4D48-8778-259A012F3344}"/>
              </a:ext>
            </a:extLst>
          </p:cNvPr>
          <p:cNvSpPr txBox="1"/>
          <p:nvPr/>
        </p:nvSpPr>
        <p:spPr>
          <a:xfrm>
            <a:off x="395243" y="1253525"/>
            <a:ext cx="1800493" cy="369332"/>
          </a:xfrm>
          <a:prstGeom prst="rect">
            <a:avLst/>
          </a:prstGeom>
          <a:noFill/>
        </p:spPr>
        <p:txBody>
          <a:bodyPr wrap="none" rtlCol="0">
            <a:spAutoFit/>
          </a:bodyPr>
          <a:lstStyle/>
          <a:p>
            <a:r>
              <a:rPr lang="zh-TW" altLang="en-US" i="0" dirty="0">
                <a:latin typeface="+mn-ea"/>
                <a:ea typeface="+mn-ea"/>
              </a:rPr>
              <a:t>特定非公務機關</a:t>
            </a:r>
          </a:p>
        </p:txBody>
      </p:sp>
      <p:cxnSp>
        <p:nvCxnSpPr>
          <p:cNvPr id="52" name="直線單箭頭接點 51">
            <a:extLst>
              <a:ext uri="{FF2B5EF4-FFF2-40B4-BE49-F238E27FC236}">
                <a16:creationId xmlns:a16="http://schemas.microsoft.com/office/drawing/2014/main" id="{C6EA3600-DC7F-44B1-8C85-980CB78AA856}"/>
              </a:ext>
            </a:extLst>
          </p:cNvPr>
          <p:cNvCxnSpPr>
            <a:stCxn id="29" idx="3"/>
            <a:endCxn id="26" idx="1"/>
          </p:cNvCxnSpPr>
          <p:nvPr/>
        </p:nvCxnSpPr>
        <p:spPr bwMode="auto">
          <a:xfrm>
            <a:off x="7615626" y="3356992"/>
            <a:ext cx="268742" cy="0"/>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53" name="文字方塊 52">
            <a:extLst>
              <a:ext uri="{FF2B5EF4-FFF2-40B4-BE49-F238E27FC236}">
                <a16:creationId xmlns:a16="http://schemas.microsoft.com/office/drawing/2014/main" id="{00FABB5B-5DE6-4C48-9C22-726A957AEADE}"/>
              </a:ext>
            </a:extLst>
          </p:cNvPr>
          <p:cNvSpPr txBox="1"/>
          <p:nvPr/>
        </p:nvSpPr>
        <p:spPr>
          <a:xfrm>
            <a:off x="1606068" y="5327630"/>
            <a:ext cx="689612" cy="261610"/>
          </a:xfrm>
          <a:prstGeom prst="rect">
            <a:avLst/>
          </a:prstGeom>
          <a:noFill/>
        </p:spPr>
        <p:txBody>
          <a:bodyPr wrap="none" rtlCol="0">
            <a:spAutoFit/>
          </a:bodyPr>
          <a:lstStyle/>
          <a:p>
            <a:r>
              <a:rPr lang="en-US" altLang="zh-TW" sz="1100" i="0" dirty="0">
                <a:latin typeface="+mn-ea"/>
                <a:ea typeface="+mn-ea"/>
              </a:rPr>
              <a:t>1</a:t>
            </a:r>
            <a:r>
              <a:rPr lang="zh-TW" altLang="en-US" sz="1100" i="0" dirty="0">
                <a:latin typeface="+mn-ea"/>
                <a:ea typeface="+mn-ea"/>
              </a:rPr>
              <a:t>個月內</a:t>
            </a:r>
          </a:p>
        </p:txBody>
      </p:sp>
      <p:cxnSp>
        <p:nvCxnSpPr>
          <p:cNvPr id="54" name="直線單箭頭接點 53">
            <a:extLst>
              <a:ext uri="{FF2B5EF4-FFF2-40B4-BE49-F238E27FC236}">
                <a16:creationId xmlns:a16="http://schemas.microsoft.com/office/drawing/2014/main" id="{23F48929-F548-49A2-AB3F-C9569BC7AE5B}"/>
              </a:ext>
            </a:extLst>
          </p:cNvPr>
          <p:cNvCxnSpPr>
            <a:stCxn id="45" idx="3"/>
            <a:endCxn id="43" idx="1"/>
          </p:cNvCxnSpPr>
          <p:nvPr/>
        </p:nvCxnSpPr>
        <p:spPr bwMode="auto">
          <a:xfrm flipV="1">
            <a:off x="5350047" y="5901944"/>
            <a:ext cx="1468242" cy="7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5" name="文字方塊 54">
            <a:extLst>
              <a:ext uri="{FF2B5EF4-FFF2-40B4-BE49-F238E27FC236}">
                <a16:creationId xmlns:a16="http://schemas.microsoft.com/office/drawing/2014/main" id="{33121F35-B41A-4B01-9736-DE157AAF460F}"/>
              </a:ext>
            </a:extLst>
          </p:cNvPr>
          <p:cNvSpPr txBox="1"/>
          <p:nvPr/>
        </p:nvSpPr>
        <p:spPr>
          <a:xfrm>
            <a:off x="5432283" y="5471776"/>
            <a:ext cx="1011925" cy="430887"/>
          </a:xfrm>
          <a:prstGeom prst="rect">
            <a:avLst/>
          </a:prstGeom>
          <a:noFill/>
        </p:spPr>
        <p:txBody>
          <a:bodyPr wrap="square" rtlCol="0">
            <a:spAutoFit/>
          </a:bodyPr>
          <a:lstStyle/>
          <a:p>
            <a:r>
              <a:rPr lang="en-US" altLang="zh-TW" sz="1100" i="0" dirty="0">
                <a:latin typeface="+mn-ea"/>
                <a:ea typeface="+mn-ea"/>
              </a:rPr>
              <a:t>3</a:t>
            </a:r>
            <a:r>
              <a:rPr lang="zh-TW" altLang="en-US" sz="1100" i="0" dirty="0">
                <a:latin typeface="+mn-ea"/>
                <a:ea typeface="+mn-ea"/>
              </a:rPr>
              <a:t>、</a:t>
            </a:r>
            <a:r>
              <a:rPr lang="en-US" altLang="zh-TW" sz="1100" i="0" dirty="0">
                <a:latin typeface="+mn-ea"/>
                <a:ea typeface="+mn-ea"/>
              </a:rPr>
              <a:t>4</a:t>
            </a:r>
            <a:r>
              <a:rPr lang="zh-TW" altLang="en-US" sz="1100" i="0" dirty="0">
                <a:latin typeface="+mn-ea"/>
                <a:ea typeface="+mn-ea"/>
              </a:rPr>
              <a:t>級事件報告審查後</a:t>
            </a:r>
          </a:p>
        </p:txBody>
      </p:sp>
      <p:sp>
        <p:nvSpPr>
          <p:cNvPr id="56" name="文字方塊 55">
            <a:extLst>
              <a:ext uri="{FF2B5EF4-FFF2-40B4-BE49-F238E27FC236}">
                <a16:creationId xmlns:a16="http://schemas.microsoft.com/office/drawing/2014/main" id="{BCD93100-B305-4A84-AA54-A0F051458931}"/>
              </a:ext>
            </a:extLst>
          </p:cNvPr>
          <p:cNvSpPr txBox="1"/>
          <p:nvPr/>
        </p:nvSpPr>
        <p:spPr>
          <a:xfrm>
            <a:off x="4572000" y="3446269"/>
            <a:ext cx="1840568" cy="261610"/>
          </a:xfrm>
          <a:prstGeom prst="rect">
            <a:avLst/>
          </a:prstGeom>
          <a:noFill/>
        </p:spPr>
        <p:txBody>
          <a:bodyPr wrap="none" rtlCol="0">
            <a:spAutoFit/>
          </a:bodyPr>
          <a:lstStyle/>
          <a:p>
            <a:r>
              <a:rPr lang="en-US" altLang="zh-TW" sz="1100" i="0" dirty="0">
                <a:latin typeface="+mn-ea"/>
                <a:ea typeface="+mn-ea"/>
              </a:rPr>
              <a:t>3</a:t>
            </a:r>
            <a:r>
              <a:rPr lang="zh-TW" altLang="en-US" sz="1100" i="0" dirty="0">
                <a:latin typeface="+mn-ea"/>
                <a:ea typeface="+mn-ea"/>
              </a:rPr>
              <a:t>、</a:t>
            </a:r>
            <a:r>
              <a:rPr lang="en-US" altLang="zh-TW" sz="1100" i="0" dirty="0">
                <a:latin typeface="+mn-ea"/>
                <a:ea typeface="+mn-ea"/>
              </a:rPr>
              <a:t>4</a:t>
            </a:r>
            <a:r>
              <a:rPr lang="zh-TW" altLang="en-US" sz="1100" i="0" dirty="0">
                <a:latin typeface="+mn-ea"/>
                <a:ea typeface="+mn-ea"/>
              </a:rPr>
              <a:t>級事件於</a:t>
            </a:r>
            <a:r>
              <a:rPr lang="en-US" altLang="zh-TW" sz="1100" i="0" dirty="0">
                <a:latin typeface="+mn-ea"/>
                <a:ea typeface="+mn-ea"/>
              </a:rPr>
              <a:t>1</a:t>
            </a:r>
            <a:r>
              <a:rPr lang="zh-TW" altLang="en-US" sz="1100" i="0" dirty="0">
                <a:latin typeface="+mn-ea"/>
                <a:ea typeface="+mn-ea"/>
              </a:rPr>
              <a:t>小時內通知</a:t>
            </a:r>
          </a:p>
        </p:txBody>
      </p:sp>
      <p:sp>
        <p:nvSpPr>
          <p:cNvPr id="57" name="文字方塊 56">
            <a:extLst>
              <a:ext uri="{FF2B5EF4-FFF2-40B4-BE49-F238E27FC236}">
                <a16:creationId xmlns:a16="http://schemas.microsoft.com/office/drawing/2014/main" id="{A5BD72CB-0C9B-4DD1-A932-11F74A22244F}"/>
              </a:ext>
            </a:extLst>
          </p:cNvPr>
          <p:cNvSpPr txBox="1"/>
          <p:nvPr/>
        </p:nvSpPr>
        <p:spPr>
          <a:xfrm>
            <a:off x="756087" y="3602394"/>
            <a:ext cx="1367641" cy="587574"/>
          </a:xfrm>
          <a:prstGeom prst="rect">
            <a:avLst/>
          </a:prstGeom>
          <a:noFill/>
        </p:spPr>
        <p:txBody>
          <a:bodyPr wrap="square" rtlCol="0">
            <a:spAutoFit/>
          </a:bodyPr>
          <a:lstStyle/>
          <a:p>
            <a:r>
              <a:rPr lang="zh-TW" altLang="en-US" sz="1200" i="0" dirty="0">
                <a:latin typeface="微軟正黑體" pitchFamily="34" charset="-120"/>
                <a:ea typeface="微軟正黑體" pitchFamily="34" charset="-120"/>
              </a:rPr>
              <a:t>處理資安事件</a:t>
            </a:r>
            <a:endParaRPr lang="en-US" altLang="zh-TW" sz="1200" i="0" dirty="0">
              <a:latin typeface="微軟正黑體" pitchFamily="34" charset="-120"/>
              <a:ea typeface="微軟正黑體" pitchFamily="34" charset="-120"/>
            </a:endParaRPr>
          </a:p>
          <a:p>
            <a:r>
              <a:rPr lang="en-US" altLang="zh-TW" sz="1200" i="0" dirty="0">
                <a:latin typeface="微軟正黑體" pitchFamily="34" charset="-120"/>
                <a:ea typeface="微軟正黑體" pitchFamily="34" charset="-120"/>
              </a:rPr>
              <a:t>(</a:t>
            </a:r>
            <a:r>
              <a:rPr lang="zh-TW" altLang="en-US" sz="1200" i="0" dirty="0">
                <a:latin typeface="微軟正黑體" pitchFamily="34" charset="-120"/>
                <a:ea typeface="微軟正黑體" pitchFamily="34" charset="-120"/>
              </a:rPr>
              <a:t>損害控制或</a:t>
            </a:r>
            <a:endParaRPr lang="en-US" altLang="zh-TW" sz="1200" i="0" dirty="0">
              <a:latin typeface="微軟正黑體" pitchFamily="34" charset="-120"/>
              <a:ea typeface="微軟正黑體" pitchFamily="34" charset="-120"/>
            </a:endParaRPr>
          </a:p>
          <a:p>
            <a:r>
              <a:rPr lang="zh-TW" altLang="en-US" sz="1200" i="0" dirty="0">
                <a:latin typeface="微軟正黑體" pitchFamily="34" charset="-120"/>
                <a:ea typeface="微軟正黑體" pitchFamily="34" charset="-120"/>
              </a:rPr>
              <a:t>復原作業</a:t>
            </a:r>
            <a:r>
              <a:rPr lang="en-US" altLang="zh-TW" sz="1200" i="0" dirty="0">
                <a:latin typeface="微軟正黑體" pitchFamily="34" charset="-120"/>
                <a:ea typeface="微軟正黑體" pitchFamily="34" charset="-120"/>
              </a:rPr>
              <a:t>)</a:t>
            </a:r>
            <a:endParaRPr lang="zh-TW" altLang="en-US" sz="1200" i="0" dirty="0">
              <a:latin typeface="微軟正黑體" pitchFamily="34" charset="-120"/>
              <a:ea typeface="微軟正黑體" pitchFamily="34" charset="-120"/>
            </a:endParaRPr>
          </a:p>
        </p:txBody>
      </p:sp>
    </p:spTree>
    <p:extLst>
      <p:ext uri="{BB962C8B-B14F-4D97-AF65-F5344CB8AC3E}">
        <p14:creationId xmlns:p14="http://schemas.microsoft.com/office/powerpoint/2010/main" val="5167125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F59036-7054-4618-A134-BB0139F73F7C}"/>
              </a:ext>
            </a:extLst>
          </p:cNvPr>
          <p:cNvSpPr>
            <a:spLocks noGrp="1"/>
          </p:cNvSpPr>
          <p:nvPr>
            <p:ph type="title"/>
          </p:nvPr>
        </p:nvSpPr>
        <p:spPr>
          <a:xfrm>
            <a:off x="1224000" y="260648"/>
            <a:ext cx="7740488" cy="936104"/>
          </a:xfrm>
        </p:spPr>
        <p:txBody>
          <a:bodyPr/>
          <a:lstStyle/>
          <a:p>
            <a:r>
              <a:rPr lang="zh-TW" altLang="zh-TW" sz="3200" dirty="0"/>
              <a:t>特定非公務機關資通安全維護計畫實施情形稽核辦法</a:t>
            </a:r>
            <a:r>
              <a:rPr lang="en-US" altLang="zh-TW" sz="3200" dirty="0"/>
              <a:t>-</a:t>
            </a:r>
            <a:r>
              <a:rPr lang="zh-TW" altLang="en-US" sz="3200" dirty="0"/>
              <a:t>條文摘要</a:t>
            </a:r>
          </a:p>
        </p:txBody>
      </p:sp>
      <p:sp>
        <p:nvSpPr>
          <p:cNvPr id="4" name="內容版面配置區 3">
            <a:extLst>
              <a:ext uri="{FF2B5EF4-FFF2-40B4-BE49-F238E27FC236}">
                <a16:creationId xmlns:a16="http://schemas.microsoft.com/office/drawing/2014/main" id="{DA777EB3-31BB-48E9-952F-B64DDE7BF5B5}"/>
              </a:ext>
            </a:extLst>
          </p:cNvPr>
          <p:cNvSpPr txBox="1">
            <a:spLocks/>
          </p:cNvSpPr>
          <p:nvPr/>
        </p:nvSpPr>
        <p:spPr>
          <a:xfrm>
            <a:off x="605256" y="2529041"/>
            <a:ext cx="8071200" cy="46791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a:t>受稽核機關、受稽核機關之中央目的事業主管機關之辦理事項</a:t>
            </a:r>
            <a:endParaRPr lang="zh-TW" altLang="en-US" sz="2000" i="0" kern="0" dirty="0"/>
          </a:p>
        </p:txBody>
      </p:sp>
      <p:sp>
        <p:nvSpPr>
          <p:cNvPr id="5" name="內容版面配置區 4">
            <a:extLst>
              <a:ext uri="{FF2B5EF4-FFF2-40B4-BE49-F238E27FC236}">
                <a16:creationId xmlns:a16="http://schemas.microsoft.com/office/drawing/2014/main" id="{388C7A1A-B5D9-4E70-96FD-24B1C93EFAFF}"/>
              </a:ext>
            </a:extLst>
          </p:cNvPr>
          <p:cNvSpPr txBox="1">
            <a:spLocks/>
          </p:cNvSpPr>
          <p:nvPr/>
        </p:nvSpPr>
        <p:spPr>
          <a:xfrm>
            <a:off x="605256" y="1664904"/>
            <a:ext cx="8071200" cy="46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a:t>稽核計畫內容、通知時效、受稽核機關選定條件</a:t>
            </a:r>
            <a:endParaRPr lang="zh-TW" altLang="en-US" sz="2000" i="0" kern="0" dirty="0"/>
          </a:p>
        </p:txBody>
      </p:sp>
      <p:sp>
        <p:nvSpPr>
          <p:cNvPr id="6" name="內容版面配置區 5">
            <a:extLst>
              <a:ext uri="{FF2B5EF4-FFF2-40B4-BE49-F238E27FC236}">
                <a16:creationId xmlns:a16="http://schemas.microsoft.com/office/drawing/2014/main" id="{B0C64EB8-26E2-43F7-804A-F4B0C9EEA233}"/>
              </a:ext>
            </a:extLst>
          </p:cNvPr>
          <p:cNvSpPr txBox="1">
            <a:spLocks/>
          </p:cNvSpPr>
          <p:nvPr/>
        </p:nvSpPr>
        <p:spPr>
          <a:xfrm>
            <a:off x="605256" y="3393136"/>
            <a:ext cx="8071200" cy="82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dirty="0"/>
              <a:t>行政院應提出稽核結果報告</a:t>
            </a:r>
            <a:endParaRPr lang="en-US" altLang="zh-TW" sz="2000" i="0" kern="0" dirty="0"/>
          </a:p>
          <a:p>
            <a:r>
              <a:rPr lang="zh-TW" altLang="en-US" sz="2000" i="0" kern="0" dirty="0"/>
              <a:t>受稽核機關應提出改善報告</a:t>
            </a:r>
          </a:p>
        </p:txBody>
      </p:sp>
      <p:sp>
        <p:nvSpPr>
          <p:cNvPr id="7" name="內容版面配置區 6">
            <a:extLst>
              <a:ext uri="{FF2B5EF4-FFF2-40B4-BE49-F238E27FC236}">
                <a16:creationId xmlns:a16="http://schemas.microsoft.com/office/drawing/2014/main" id="{294EB815-A175-4748-8AD3-4508B9F3AC22}"/>
              </a:ext>
            </a:extLst>
          </p:cNvPr>
          <p:cNvSpPr txBox="1">
            <a:spLocks/>
          </p:cNvSpPr>
          <p:nvPr/>
        </p:nvSpPr>
        <p:spPr>
          <a:xfrm>
            <a:off x="605256" y="1268760"/>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a:t>稽核內容</a:t>
            </a:r>
            <a:endParaRPr lang="zh-TW" altLang="en-US" sz="2000" b="1" i="0" kern="0" dirty="0"/>
          </a:p>
        </p:txBody>
      </p:sp>
      <p:sp>
        <p:nvSpPr>
          <p:cNvPr id="8" name="內容版面配置區 7">
            <a:extLst>
              <a:ext uri="{FF2B5EF4-FFF2-40B4-BE49-F238E27FC236}">
                <a16:creationId xmlns:a16="http://schemas.microsoft.com/office/drawing/2014/main" id="{BF607248-F69D-40FF-AD08-69761AFA5F27}"/>
              </a:ext>
            </a:extLst>
          </p:cNvPr>
          <p:cNvSpPr txBox="1">
            <a:spLocks/>
          </p:cNvSpPr>
          <p:nvPr/>
        </p:nvSpPr>
        <p:spPr>
          <a:xfrm>
            <a:off x="605256" y="2132856"/>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a:t>稽核時之配合事項</a:t>
            </a:r>
            <a:endParaRPr lang="zh-TW" altLang="en-US" sz="2000" b="1" i="0" kern="0" dirty="0"/>
          </a:p>
        </p:txBody>
      </p:sp>
      <p:sp>
        <p:nvSpPr>
          <p:cNvPr id="9" name="內容版面配置區 8">
            <a:extLst>
              <a:ext uri="{FF2B5EF4-FFF2-40B4-BE49-F238E27FC236}">
                <a16:creationId xmlns:a16="http://schemas.microsoft.com/office/drawing/2014/main" id="{54A7F2FD-3D2D-4F08-AD37-46365F5208A5}"/>
              </a:ext>
            </a:extLst>
          </p:cNvPr>
          <p:cNvSpPr txBox="1">
            <a:spLocks/>
          </p:cNvSpPr>
          <p:nvPr/>
        </p:nvSpPr>
        <p:spPr>
          <a:xfrm>
            <a:off x="605256" y="2996952"/>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a:t>稽核後之配合事項</a:t>
            </a:r>
            <a:endParaRPr lang="zh-TW" altLang="en-US" sz="2000" b="1" i="0" kern="0" dirty="0"/>
          </a:p>
        </p:txBody>
      </p:sp>
      <p:sp>
        <p:nvSpPr>
          <p:cNvPr id="10" name="內容版面配置區 5">
            <a:extLst>
              <a:ext uri="{FF2B5EF4-FFF2-40B4-BE49-F238E27FC236}">
                <a16:creationId xmlns:a16="http://schemas.microsoft.com/office/drawing/2014/main" id="{4A05505F-5AD7-4CFB-91F5-F812373A6A0A}"/>
              </a:ext>
            </a:extLst>
          </p:cNvPr>
          <p:cNvSpPr txBox="1">
            <a:spLocks/>
          </p:cNvSpPr>
          <p:nvPr/>
        </p:nvSpPr>
        <p:spPr bwMode="auto">
          <a:xfrm>
            <a:off x="605256" y="4671208"/>
            <a:ext cx="8071200" cy="41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dirty="0"/>
              <a:t>法源、書面定義、適用對象、稽核小組組成、施行日期</a:t>
            </a:r>
          </a:p>
        </p:txBody>
      </p:sp>
      <p:sp>
        <p:nvSpPr>
          <p:cNvPr id="11" name="內容版面配置區 8">
            <a:extLst>
              <a:ext uri="{FF2B5EF4-FFF2-40B4-BE49-F238E27FC236}">
                <a16:creationId xmlns:a16="http://schemas.microsoft.com/office/drawing/2014/main" id="{F360D2A8-58D4-420C-85A7-EF0C1FEB98BD}"/>
              </a:ext>
            </a:extLst>
          </p:cNvPr>
          <p:cNvSpPr txBox="1">
            <a:spLocks/>
          </p:cNvSpPr>
          <p:nvPr/>
        </p:nvSpPr>
        <p:spPr bwMode="auto">
          <a:xfrm>
            <a:off x="605256" y="4275024"/>
            <a:ext cx="80712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b="1" i="0" dirty="0"/>
              <a:t>其他注意規範</a:t>
            </a:r>
          </a:p>
        </p:txBody>
      </p:sp>
    </p:spTree>
    <p:extLst>
      <p:ext uri="{BB962C8B-B14F-4D97-AF65-F5344CB8AC3E}">
        <p14:creationId xmlns:p14="http://schemas.microsoft.com/office/powerpoint/2010/main" val="21939491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7426B0-D09B-4EB1-99AA-12EA01EFC3C3}"/>
              </a:ext>
            </a:extLst>
          </p:cNvPr>
          <p:cNvSpPr>
            <a:spLocks noGrp="1"/>
          </p:cNvSpPr>
          <p:nvPr>
            <p:ph type="title"/>
          </p:nvPr>
        </p:nvSpPr>
        <p:spPr/>
        <p:txBody>
          <a:bodyPr/>
          <a:lstStyle/>
          <a:p>
            <a:r>
              <a:rPr lang="zh-TW" altLang="zh-TW" dirty="0"/>
              <a:t>資通安全情資分享辦法</a:t>
            </a:r>
            <a:r>
              <a:rPr lang="en-US" altLang="zh-TW" dirty="0"/>
              <a:t>-</a:t>
            </a:r>
            <a:r>
              <a:rPr lang="zh-TW" altLang="en-US" dirty="0"/>
              <a:t>條文摘要</a:t>
            </a:r>
          </a:p>
        </p:txBody>
      </p:sp>
      <p:sp>
        <p:nvSpPr>
          <p:cNvPr id="5" name="內容版面配置區 4">
            <a:extLst>
              <a:ext uri="{FF2B5EF4-FFF2-40B4-BE49-F238E27FC236}">
                <a16:creationId xmlns:a16="http://schemas.microsoft.com/office/drawing/2014/main" id="{C7080B85-F882-48C2-AF1A-1C6AA3C9D756}"/>
              </a:ext>
            </a:extLst>
          </p:cNvPr>
          <p:cNvSpPr txBox="1">
            <a:spLocks/>
          </p:cNvSpPr>
          <p:nvPr/>
        </p:nvSpPr>
        <p:spPr>
          <a:xfrm>
            <a:off x="605256" y="1592896"/>
            <a:ext cx="8071200" cy="46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dirty="0"/>
              <a:t>國際合作</a:t>
            </a:r>
            <a:endParaRPr lang="en-US" altLang="zh-TW" sz="2000" i="0" kern="0" dirty="0"/>
          </a:p>
          <a:p>
            <a:r>
              <a:rPr lang="zh-TW" altLang="en-US" sz="2000" i="0" kern="0" dirty="0"/>
              <a:t>行政院與公務機關間</a:t>
            </a:r>
            <a:endParaRPr lang="en-US" altLang="zh-TW" sz="2000" i="0" kern="0" dirty="0"/>
          </a:p>
          <a:p>
            <a:r>
              <a:rPr lang="zh-TW" altLang="en-US" sz="2000" i="0" kern="0" dirty="0"/>
              <a:t>特定非公務機關與中央目的事業主管機關間</a:t>
            </a:r>
          </a:p>
        </p:txBody>
      </p:sp>
      <p:sp>
        <p:nvSpPr>
          <p:cNvPr id="6" name="內容版面配置區 5">
            <a:extLst>
              <a:ext uri="{FF2B5EF4-FFF2-40B4-BE49-F238E27FC236}">
                <a16:creationId xmlns:a16="http://schemas.microsoft.com/office/drawing/2014/main" id="{EB7F0EAC-8BBA-4038-B3E4-86B5F7983637}"/>
              </a:ext>
            </a:extLst>
          </p:cNvPr>
          <p:cNvSpPr txBox="1">
            <a:spLocks/>
          </p:cNvSpPr>
          <p:nvPr/>
        </p:nvSpPr>
        <p:spPr>
          <a:xfrm>
            <a:off x="605256" y="3284984"/>
            <a:ext cx="8071200" cy="82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dirty="0"/>
              <a:t>情資之分類、分享方式、不得分享、分享之安全措施及相關補充規定</a:t>
            </a:r>
          </a:p>
        </p:txBody>
      </p:sp>
      <p:sp>
        <p:nvSpPr>
          <p:cNvPr id="7" name="內容版面配置區 6">
            <a:extLst>
              <a:ext uri="{FF2B5EF4-FFF2-40B4-BE49-F238E27FC236}">
                <a16:creationId xmlns:a16="http://schemas.microsoft.com/office/drawing/2014/main" id="{46BEB4A7-2CD8-4D1D-A433-B0E7F8C91225}"/>
              </a:ext>
            </a:extLst>
          </p:cNvPr>
          <p:cNvSpPr txBox="1">
            <a:spLocks/>
          </p:cNvSpPr>
          <p:nvPr/>
        </p:nvSpPr>
        <p:spPr>
          <a:xfrm>
            <a:off x="605256" y="1196752"/>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dirty="0"/>
              <a:t>主管機關資通安全情資分享之對象</a:t>
            </a:r>
          </a:p>
        </p:txBody>
      </p:sp>
      <p:sp>
        <p:nvSpPr>
          <p:cNvPr id="8" name="內容版面配置區 7">
            <a:extLst>
              <a:ext uri="{FF2B5EF4-FFF2-40B4-BE49-F238E27FC236}">
                <a16:creationId xmlns:a16="http://schemas.microsoft.com/office/drawing/2014/main" id="{380E1F59-EC02-4E08-B452-0602B4F0172E}"/>
              </a:ext>
            </a:extLst>
          </p:cNvPr>
          <p:cNvSpPr txBox="1">
            <a:spLocks/>
          </p:cNvSpPr>
          <p:nvPr/>
        </p:nvSpPr>
        <p:spPr>
          <a:xfrm>
            <a:off x="605256" y="2852936"/>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dirty="0"/>
              <a:t>資通安全情資分享機制</a:t>
            </a:r>
          </a:p>
        </p:txBody>
      </p:sp>
      <p:sp>
        <p:nvSpPr>
          <p:cNvPr id="10" name="內容版面配置區 5">
            <a:extLst>
              <a:ext uri="{FF2B5EF4-FFF2-40B4-BE49-F238E27FC236}">
                <a16:creationId xmlns:a16="http://schemas.microsoft.com/office/drawing/2014/main" id="{A0617FB8-C3C7-4A09-9552-54763411653E}"/>
              </a:ext>
            </a:extLst>
          </p:cNvPr>
          <p:cNvSpPr txBox="1">
            <a:spLocks/>
          </p:cNvSpPr>
          <p:nvPr/>
        </p:nvSpPr>
        <p:spPr bwMode="auto">
          <a:xfrm>
            <a:off x="605256" y="4581128"/>
            <a:ext cx="8071200" cy="41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dirty="0"/>
              <a:t>法源、施行日期</a:t>
            </a:r>
            <a:endParaRPr lang="en-US" altLang="zh-TW" i="0" dirty="0"/>
          </a:p>
          <a:p>
            <a:r>
              <a:rPr lang="zh-TW" altLang="zh-TW" i="0" dirty="0"/>
              <a:t>非本法納管對象的情資分享</a:t>
            </a:r>
            <a:endParaRPr lang="zh-TW" altLang="en-US" i="0" dirty="0"/>
          </a:p>
        </p:txBody>
      </p:sp>
      <p:sp>
        <p:nvSpPr>
          <p:cNvPr id="11" name="內容版面配置區 8">
            <a:extLst>
              <a:ext uri="{FF2B5EF4-FFF2-40B4-BE49-F238E27FC236}">
                <a16:creationId xmlns:a16="http://schemas.microsoft.com/office/drawing/2014/main" id="{3B364CAB-6307-4846-A3FF-F5F2B5B22029}"/>
              </a:ext>
            </a:extLst>
          </p:cNvPr>
          <p:cNvSpPr txBox="1">
            <a:spLocks/>
          </p:cNvSpPr>
          <p:nvPr/>
        </p:nvSpPr>
        <p:spPr bwMode="auto">
          <a:xfrm>
            <a:off x="605256" y="4149080"/>
            <a:ext cx="80712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b="1" i="0" dirty="0"/>
              <a:t>其他注意規範</a:t>
            </a:r>
          </a:p>
        </p:txBody>
      </p:sp>
    </p:spTree>
    <p:extLst>
      <p:ext uri="{BB962C8B-B14F-4D97-AF65-F5344CB8AC3E}">
        <p14:creationId xmlns:p14="http://schemas.microsoft.com/office/powerpoint/2010/main" val="28385022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E08B5E-4F9A-4DED-9686-DB6ED8166719}"/>
              </a:ext>
            </a:extLst>
          </p:cNvPr>
          <p:cNvSpPr>
            <a:spLocks noGrp="1"/>
          </p:cNvSpPr>
          <p:nvPr>
            <p:ph type="title"/>
          </p:nvPr>
        </p:nvSpPr>
        <p:spPr>
          <a:xfrm>
            <a:off x="1224000" y="188640"/>
            <a:ext cx="7740488" cy="936104"/>
          </a:xfrm>
        </p:spPr>
        <p:txBody>
          <a:bodyPr/>
          <a:lstStyle/>
          <a:p>
            <a:r>
              <a:rPr lang="zh-TW" altLang="zh-TW" sz="3200" dirty="0"/>
              <a:t>公務機關所屬人員資通安全事項獎懲辦法</a:t>
            </a:r>
            <a:br>
              <a:rPr lang="en-US" altLang="zh-TW" sz="3200" dirty="0"/>
            </a:br>
            <a:r>
              <a:rPr lang="en-US" altLang="zh-TW" sz="3200" dirty="0"/>
              <a:t>-</a:t>
            </a:r>
            <a:r>
              <a:rPr lang="zh-TW" altLang="en-US" sz="3200" dirty="0"/>
              <a:t>條文摘要</a:t>
            </a:r>
          </a:p>
        </p:txBody>
      </p:sp>
      <p:sp>
        <p:nvSpPr>
          <p:cNvPr id="4" name="內容版面配置區 3">
            <a:extLst>
              <a:ext uri="{FF2B5EF4-FFF2-40B4-BE49-F238E27FC236}">
                <a16:creationId xmlns:a16="http://schemas.microsoft.com/office/drawing/2014/main" id="{C88C9B51-2EFF-49F5-8BE5-09287114E62C}"/>
              </a:ext>
            </a:extLst>
          </p:cNvPr>
          <p:cNvSpPr txBox="1">
            <a:spLocks/>
          </p:cNvSpPr>
          <p:nvPr/>
        </p:nvSpPr>
        <p:spPr>
          <a:xfrm>
            <a:off x="605256" y="2529041"/>
            <a:ext cx="8071200" cy="46791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a:t>獎勵事項</a:t>
            </a:r>
            <a:endParaRPr lang="en-US" altLang="zh-TW" sz="2000" i="0" kern="0"/>
          </a:p>
          <a:p>
            <a:r>
              <a:rPr lang="zh-TW" altLang="en-US" sz="2000" i="0" kern="0"/>
              <a:t>懲處事項</a:t>
            </a:r>
            <a:endParaRPr lang="en-US" altLang="zh-TW" sz="2000" i="0" kern="0"/>
          </a:p>
          <a:p>
            <a:r>
              <a:rPr lang="zh-TW" altLang="en-US" sz="2000" i="0" kern="0"/>
              <a:t>申辯機會</a:t>
            </a:r>
            <a:endParaRPr lang="zh-TW" altLang="en-US" sz="2000" i="0" kern="0" dirty="0"/>
          </a:p>
        </p:txBody>
      </p:sp>
      <p:sp>
        <p:nvSpPr>
          <p:cNvPr id="5" name="內容版面配置區 4">
            <a:extLst>
              <a:ext uri="{FF2B5EF4-FFF2-40B4-BE49-F238E27FC236}">
                <a16:creationId xmlns:a16="http://schemas.microsoft.com/office/drawing/2014/main" id="{E0A7133C-C5CF-4DD2-B5F8-043703629B3A}"/>
              </a:ext>
            </a:extLst>
          </p:cNvPr>
          <p:cNvSpPr txBox="1">
            <a:spLocks/>
          </p:cNvSpPr>
          <p:nvPr/>
        </p:nvSpPr>
        <p:spPr>
          <a:xfrm>
            <a:off x="605256" y="1592896"/>
            <a:ext cx="8071200" cy="46795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sz="2000" i="0" kern="0"/>
              <a:t>敘明原因、動機、經過、行為、影響等關鍵因素</a:t>
            </a:r>
            <a:endParaRPr lang="zh-TW" altLang="en-US" sz="2000" i="0" kern="0" dirty="0"/>
          </a:p>
        </p:txBody>
      </p:sp>
      <p:sp>
        <p:nvSpPr>
          <p:cNvPr id="6" name="內容版面配置區 6">
            <a:extLst>
              <a:ext uri="{FF2B5EF4-FFF2-40B4-BE49-F238E27FC236}">
                <a16:creationId xmlns:a16="http://schemas.microsoft.com/office/drawing/2014/main" id="{7CCB6114-0708-48C2-AB59-6A7626E5BFCF}"/>
              </a:ext>
            </a:extLst>
          </p:cNvPr>
          <p:cNvSpPr txBox="1">
            <a:spLocks/>
          </p:cNvSpPr>
          <p:nvPr/>
        </p:nvSpPr>
        <p:spPr>
          <a:xfrm>
            <a:off x="605256" y="1196752"/>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a:t>公務機關得自訂獎懲基準</a:t>
            </a:r>
            <a:endParaRPr lang="zh-TW" altLang="en-US" sz="2000" b="1" i="0" kern="0" dirty="0"/>
          </a:p>
        </p:txBody>
      </p:sp>
      <p:sp>
        <p:nvSpPr>
          <p:cNvPr id="7" name="內容版面配置區 7">
            <a:extLst>
              <a:ext uri="{FF2B5EF4-FFF2-40B4-BE49-F238E27FC236}">
                <a16:creationId xmlns:a16="http://schemas.microsoft.com/office/drawing/2014/main" id="{79C0AE56-8CD2-4BF8-8F3F-3D0FB29781A4}"/>
              </a:ext>
            </a:extLst>
          </p:cNvPr>
          <p:cNvSpPr txBox="1">
            <a:spLocks/>
          </p:cNvSpPr>
          <p:nvPr/>
        </p:nvSpPr>
        <p:spPr>
          <a:xfrm>
            <a:off x="605256" y="2132856"/>
            <a:ext cx="8071200" cy="360000"/>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Font typeface="Times New Roman" pitchFamily="18" charset="0"/>
              <a:buNone/>
            </a:pPr>
            <a:r>
              <a:rPr lang="zh-TW" altLang="en-US" sz="2000" b="1" i="0" kern="0"/>
              <a:t>資通安全事項應獎勵及懲處情形</a:t>
            </a:r>
            <a:endParaRPr lang="zh-TW" altLang="en-US" sz="2000" b="1" i="0" kern="0" dirty="0"/>
          </a:p>
        </p:txBody>
      </p:sp>
      <p:sp>
        <p:nvSpPr>
          <p:cNvPr id="8" name="內容版面配置區 5">
            <a:extLst>
              <a:ext uri="{FF2B5EF4-FFF2-40B4-BE49-F238E27FC236}">
                <a16:creationId xmlns:a16="http://schemas.microsoft.com/office/drawing/2014/main" id="{87FE5955-B53D-4A0C-8E77-E00E4A489950}"/>
              </a:ext>
            </a:extLst>
          </p:cNvPr>
          <p:cNvSpPr txBox="1">
            <a:spLocks/>
          </p:cNvSpPr>
          <p:nvPr/>
        </p:nvSpPr>
        <p:spPr bwMode="auto">
          <a:xfrm>
            <a:off x="605256" y="4257232"/>
            <a:ext cx="8071200" cy="41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r>
              <a:rPr lang="zh-TW" altLang="en-US" i="0" dirty="0"/>
              <a:t>法源、施行日期</a:t>
            </a:r>
          </a:p>
        </p:txBody>
      </p:sp>
      <p:sp>
        <p:nvSpPr>
          <p:cNvPr id="9" name="內容版面配置區 8">
            <a:extLst>
              <a:ext uri="{FF2B5EF4-FFF2-40B4-BE49-F238E27FC236}">
                <a16:creationId xmlns:a16="http://schemas.microsoft.com/office/drawing/2014/main" id="{4C741B0D-E06D-48A4-899F-7B69BAEF8DB7}"/>
              </a:ext>
            </a:extLst>
          </p:cNvPr>
          <p:cNvSpPr txBox="1">
            <a:spLocks/>
          </p:cNvSpPr>
          <p:nvPr/>
        </p:nvSpPr>
        <p:spPr bwMode="auto">
          <a:xfrm>
            <a:off x="605256" y="3861048"/>
            <a:ext cx="80712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0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18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16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sz="1400"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2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marL="0" indent="0">
              <a:buNone/>
            </a:pPr>
            <a:r>
              <a:rPr lang="zh-TW" altLang="en-US" b="1" i="0" dirty="0"/>
              <a:t>其他注意規範</a:t>
            </a:r>
          </a:p>
        </p:txBody>
      </p:sp>
    </p:spTree>
    <p:extLst>
      <p:ext uri="{BB962C8B-B14F-4D97-AF65-F5344CB8AC3E}">
        <p14:creationId xmlns:p14="http://schemas.microsoft.com/office/powerpoint/2010/main" val="6394968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r>
              <a:rPr lang="zh-TW" altLang="en-US" sz="3400" dirty="0"/>
              <a:t>國家機密保護法</a:t>
            </a:r>
            <a:r>
              <a:rPr lang="en-US" altLang="zh-TW" sz="3400" dirty="0"/>
              <a:t>-</a:t>
            </a:r>
            <a:r>
              <a:rPr lang="zh-TW" altLang="en-US" sz="3400" dirty="0"/>
              <a:t>國家機密之定義及範圍</a:t>
            </a:r>
            <a:endParaRPr lang="en-US" altLang="zh-TW" sz="3400" dirty="0"/>
          </a:p>
        </p:txBody>
      </p:sp>
      <p:sp>
        <p:nvSpPr>
          <p:cNvPr id="52228" name="Rectangle 3"/>
          <p:cNvSpPr>
            <a:spLocks noGrp="1" noChangeArrowheads="1"/>
          </p:cNvSpPr>
          <p:nvPr>
            <p:ph sz="quarter" idx="10"/>
          </p:nvPr>
        </p:nvSpPr>
        <p:spPr/>
        <p:txBody>
          <a:bodyPr/>
          <a:lstStyle/>
          <a:p>
            <a:pPr algn="just"/>
            <a:r>
              <a:rPr lang="en-US" altLang="zh-TW" sz="2400" dirty="0"/>
              <a:t>92/2/6</a:t>
            </a:r>
            <a:r>
              <a:rPr lang="zh-TW" altLang="en-US" sz="2400" dirty="0"/>
              <a:t>公布、</a:t>
            </a:r>
            <a:r>
              <a:rPr lang="en-US" altLang="zh-TW" sz="2400" dirty="0"/>
              <a:t> 92/10/1</a:t>
            </a:r>
            <a:r>
              <a:rPr lang="zh-TW" altLang="en-US" sz="2400" dirty="0"/>
              <a:t>施行、</a:t>
            </a:r>
            <a:r>
              <a:rPr lang="en-US" altLang="zh-TW" sz="2400" dirty="0"/>
              <a:t> 109/6/10</a:t>
            </a:r>
            <a:r>
              <a:rPr lang="zh-TW" altLang="en-US" sz="2400" dirty="0"/>
              <a:t>修正</a:t>
            </a:r>
          </a:p>
          <a:p>
            <a:pPr algn="just"/>
            <a:r>
              <a:rPr lang="zh-TW" altLang="en-US" sz="2400" dirty="0">
                <a:latin typeface="標楷體" panose="03000509000000000000" pitchFamily="65" charset="-120"/>
              </a:rPr>
              <a:t>國家機密之定義</a:t>
            </a:r>
            <a:endParaRPr lang="en-US" altLang="zh-TW" sz="2400" dirty="0">
              <a:latin typeface="標楷體" panose="03000509000000000000" pitchFamily="65" charset="-120"/>
            </a:endParaRPr>
          </a:p>
          <a:p>
            <a:pPr lvl="1" algn="just"/>
            <a:r>
              <a:rPr lang="zh-TW" altLang="en-US" sz="2200" dirty="0">
                <a:latin typeface="標楷體" panose="03000509000000000000" pitchFamily="65" charset="-120"/>
              </a:rPr>
              <a:t>為確保國家安全或利益而有保密之必要</a:t>
            </a:r>
          </a:p>
          <a:p>
            <a:pPr lvl="1" algn="just"/>
            <a:r>
              <a:rPr lang="zh-TW" altLang="en-US" sz="2200" dirty="0">
                <a:latin typeface="標楷體" panose="03000509000000000000" pitchFamily="65" charset="-120"/>
              </a:rPr>
              <a:t>對政府機關持有或保管之資訊，經依本法核定機密等級者</a:t>
            </a:r>
          </a:p>
          <a:p>
            <a:pPr algn="just"/>
            <a:r>
              <a:rPr lang="zh-TW" altLang="en-US" sz="2400" dirty="0">
                <a:latin typeface="標楷體" panose="03000509000000000000" pitchFamily="65" charset="-120"/>
              </a:rPr>
              <a:t>國家機密之範圍如下</a:t>
            </a:r>
            <a:endParaRPr lang="en-US" altLang="zh-TW" sz="2400" dirty="0">
              <a:latin typeface="標楷體" panose="03000509000000000000" pitchFamily="65" charset="-120"/>
            </a:endParaRPr>
          </a:p>
          <a:p>
            <a:pPr lvl="1" algn="just"/>
            <a:r>
              <a:rPr lang="zh-TW" altLang="en-US" sz="2200" dirty="0">
                <a:latin typeface="標楷體" panose="03000509000000000000" pitchFamily="65" charset="-120"/>
              </a:rPr>
              <a:t>軍事計畫、武器系統或軍事行動</a:t>
            </a:r>
          </a:p>
          <a:p>
            <a:pPr lvl="1" algn="just"/>
            <a:r>
              <a:rPr lang="zh-TW" altLang="en-US" sz="2200" dirty="0">
                <a:latin typeface="標楷體" panose="03000509000000000000" pitchFamily="65" charset="-120"/>
              </a:rPr>
              <a:t>外國政府之國防、政治或經濟資訊</a:t>
            </a:r>
          </a:p>
          <a:p>
            <a:pPr lvl="1" algn="just"/>
            <a:r>
              <a:rPr lang="zh-TW" altLang="en-US" sz="2200" dirty="0">
                <a:latin typeface="標楷體" panose="03000509000000000000" pitchFamily="65" charset="-120"/>
              </a:rPr>
              <a:t>情報組織與其活動</a:t>
            </a:r>
          </a:p>
          <a:p>
            <a:pPr lvl="1" algn="just"/>
            <a:r>
              <a:rPr lang="zh-TW" altLang="en-US" sz="2200" dirty="0">
                <a:latin typeface="標楷體" panose="03000509000000000000" pitchFamily="65" charset="-120"/>
              </a:rPr>
              <a:t>政府通信、資訊之保密技術、設備或設施</a:t>
            </a:r>
          </a:p>
          <a:p>
            <a:pPr lvl="1" algn="just"/>
            <a:r>
              <a:rPr lang="zh-TW" altLang="en-US" sz="2200" dirty="0">
                <a:latin typeface="標楷體" panose="03000509000000000000" pitchFamily="65" charset="-120"/>
              </a:rPr>
              <a:t>外交或大陸事務</a:t>
            </a:r>
          </a:p>
          <a:p>
            <a:pPr lvl="1" algn="just"/>
            <a:r>
              <a:rPr lang="zh-TW" altLang="en-US" sz="2200" dirty="0">
                <a:latin typeface="標楷體" panose="03000509000000000000" pitchFamily="65" charset="-120"/>
              </a:rPr>
              <a:t>科技或經濟事務</a:t>
            </a:r>
          </a:p>
          <a:p>
            <a:pPr lvl="1" algn="just"/>
            <a:r>
              <a:rPr lang="zh-TW" altLang="en-US" sz="2200" dirty="0">
                <a:latin typeface="標楷體" panose="03000509000000000000" pitchFamily="65" charset="-120"/>
              </a:rPr>
              <a:t>其他為確保國家安全或利益而有保密之必要者</a:t>
            </a:r>
          </a:p>
        </p:txBody>
      </p:sp>
    </p:spTree>
    <p:extLst>
      <p:ext uri="{BB962C8B-B14F-4D97-AF65-F5344CB8AC3E}">
        <p14:creationId xmlns:p14="http://schemas.microsoft.com/office/powerpoint/2010/main" val="22049305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zh-TW" altLang="en-US" dirty="0"/>
              <a:t>國家機密保護法</a:t>
            </a:r>
            <a:r>
              <a:rPr lang="en-US" altLang="zh-TW" dirty="0"/>
              <a:t>-</a:t>
            </a:r>
            <a:r>
              <a:rPr lang="zh-TW" altLang="en-US" dirty="0"/>
              <a:t>國家機密之核定</a:t>
            </a:r>
          </a:p>
        </p:txBody>
      </p:sp>
      <p:sp>
        <p:nvSpPr>
          <p:cNvPr id="54276" name="Rectangle 3"/>
          <p:cNvSpPr>
            <a:spLocks noGrp="1" noChangeArrowheads="1"/>
          </p:cNvSpPr>
          <p:nvPr>
            <p:ph sz="quarter" idx="10"/>
          </p:nvPr>
        </p:nvSpPr>
        <p:spPr>
          <a:xfrm>
            <a:off x="539552" y="1080000"/>
            <a:ext cx="8071200" cy="5778000"/>
          </a:xfrm>
        </p:spPr>
        <p:txBody>
          <a:bodyPr/>
          <a:lstStyle/>
          <a:p>
            <a:pPr algn="just"/>
            <a:r>
              <a:rPr lang="zh-TW" altLang="en-US" sz="2400" dirty="0"/>
              <a:t>國家機密等級區分為</a:t>
            </a:r>
          </a:p>
          <a:p>
            <a:pPr lvl="1" algn="just"/>
            <a:r>
              <a:rPr lang="zh-TW" altLang="en-US" sz="2000" dirty="0"/>
              <a:t>「</a:t>
            </a:r>
            <a:r>
              <a:rPr lang="zh-TW" altLang="en-US" sz="2000" dirty="0">
                <a:solidFill>
                  <a:srgbClr val="FF0000"/>
                </a:solidFill>
              </a:rPr>
              <a:t>絕對機密</a:t>
            </a:r>
            <a:r>
              <a:rPr lang="zh-TW" altLang="en-US" sz="2000" dirty="0"/>
              <a:t>」、「</a:t>
            </a:r>
            <a:r>
              <a:rPr lang="zh-TW" altLang="en-US" sz="2000" dirty="0">
                <a:solidFill>
                  <a:srgbClr val="FF0000"/>
                </a:solidFill>
              </a:rPr>
              <a:t>極機密</a:t>
            </a:r>
            <a:r>
              <a:rPr lang="zh-TW" altLang="en-US" sz="2000" dirty="0"/>
              <a:t>」及「</a:t>
            </a:r>
            <a:r>
              <a:rPr lang="zh-TW" altLang="en-US" sz="2000" dirty="0">
                <a:solidFill>
                  <a:srgbClr val="FF0000"/>
                </a:solidFill>
              </a:rPr>
              <a:t>機密</a:t>
            </a:r>
            <a:r>
              <a:rPr lang="zh-TW" altLang="en-US" sz="2000" dirty="0"/>
              <a:t>」三個等級</a:t>
            </a:r>
          </a:p>
          <a:p>
            <a:pPr algn="just"/>
            <a:r>
              <a:rPr lang="zh-TW" altLang="en-US" sz="2400" dirty="0"/>
              <a:t>國家機密之核定原則</a:t>
            </a:r>
          </a:p>
          <a:p>
            <a:pPr lvl="1" algn="just"/>
            <a:r>
              <a:rPr lang="zh-TW" altLang="en-US" sz="2000" dirty="0"/>
              <a:t>應在必要之「</a:t>
            </a:r>
            <a:r>
              <a:rPr lang="zh-TW" altLang="en-US" sz="2000" dirty="0">
                <a:solidFill>
                  <a:srgbClr val="FF0000"/>
                </a:solidFill>
              </a:rPr>
              <a:t>最小範圍內</a:t>
            </a:r>
            <a:r>
              <a:rPr lang="zh-TW" altLang="en-US" sz="2000" dirty="0"/>
              <a:t>」為之</a:t>
            </a:r>
          </a:p>
          <a:p>
            <a:pPr lvl="1" algn="just"/>
            <a:r>
              <a:rPr lang="zh-TW" altLang="en-US" sz="2000" dirty="0"/>
              <a:t>處理應屬國家機密之事項時，應按其機密程度擬訂等級，</a:t>
            </a:r>
            <a:r>
              <a:rPr lang="zh-TW" altLang="en-US" sz="2000" dirty="0">
                <a:solidFill>
                  <a:srgbClr val="FF0000"/>
                </a:solidFill>
              </a:rPr>
              <a:t>先行採取保密措施，並即報請核定</a:t>
            </a:r>
            <a:r>
              <a:rPr lang="zh-TW" altLang="en-US" sz="2000" dirty="0"/>
              <a:t>；有核定權責人員，應於</a:t>
            </a:r>
            <a:r>
              <a:rPr lang="zh-TW" altLang="en-US" sz="2000" dirty="0">
                <a:solidFill>
                  <a:srgbClr val="FF0000"/>
                </a:solidFill>
              </a:rPr>
              <a:t>接獲報請後</a:t>
            </a:r>
            <a:r>
              <a:rPr lang="en-US" altLang="zh-TW" sz="2000" dirty="0">
                <a:solidFill>
                  <a:srgbClr val="FF0000"/>
                </a:solidFill>
              </a:rPr>
              <a:t>30</a:t>
            </a:r>
            <a:r>
              <a:rPr lang="zh-TW" altLang="en-US" sz="2000" dirty="0">
                <a:solidFill>
                  <a:srgbClr val="FF0000"/>
                </a:solidFill>
              </a:rPr>
              <a:t>日內完成核定</a:t>
            </a:r>
            <a:endParaRPr lang="en-US" altLang="zh-TW" sz="2000" dirty="0">
              <a:solidFill>
                <a:srgbClr val="FF0000"/>
              </a:solidFill>
            </a:endParaRPr>
          </a:p>
          <a:p>
            <a:pPr lvl="1" algn="just"/>
            <a:r>
              <a:rPr lang="zh-TW" altLang="en-US" sz="2000" dirty="0"/>
              <a:t>核定國家機密等級時，應</a:t>
            </a:r>
            <a:r>
              <a:rPr lang="zh-TW" altLang="en-US" sz="2000" dirty="0">
                <a:solidFill>
                  <a:srgbClr val="FF0000"/>
                </a:solidFill>
              </a:rPr>
              <a:t>併予核定其保密期限或解除機密之條件</a:t>
            </a:r>
          </a:p>
          <a:p>
            <a:pPr algn="just"/>
            <a:r>
              <a:rPr lang="zh-TW" altLang="zh-TW" sz="2400" dirty="0"/>
              <a:t>國家機密之保密期限</a:t>
            </a:r>
            <a:endParaRPr lang="zh-TW" altLang="en-US" sz="2400" dirty="0"/>
          </a:p>
          <a:p>
            <a:pPr lvl="1" algn="just"/>
            <a:r>
              <a:rPr lang="zh-TW" altLang="en-US" sz="2000" dirty="0"/>
              <a:t>絕對機密：不得逾</a:t>
            </a:r>
            <a:r>
              <a:rPr lang="en-US" altLang="zh-TW" sz="2000" dirty="0">
                <a:solidFill>
                  <a:srgbClr val="FF0000"/>
                </a:solidFill>
              </a:rPr>
              <a:t>30</a:t>
            </a:r>
            <a:r>
              <a:rPr lang="zh-TW" altLang="en-US" sz="2000" dirty="0">
                <a:solidFill>
                  <a:srgbClr val="FF0000"/>
                </a:solidFill>
              </a:rPr>
              <a:t>年</a:t>
            </a:r>
            <a:r>
              <a:rPr lang="zh-TW" altLang="en-US" sz="2000" dirty="0"/>
              <a:t>；極機密：不得逾</a:t>
            </a:r>
            <a:r>
              <a:rPr lang="en-US" altLang="zh-TW" sz="2000" dirty="0">
                <a:solidFill>
                  <a:srgbClr val="FF0000"/>
                </a:solidFill>
              </a:rPr>
              <a:t>20</a:t>
            </a:r>
            <a:r>
              <a:rPr lang="zh-TW" altLang="en-US" sz="2000" dirty="0">
                <a:solidFill>
                  <a:srgbClr val="FF0000"/>
                </a:solidFill>
              </a:rPr>
              <a:t>年</a:t>
            </a:r>
            <a:r>
              <a:rPr lang="zh-TW" altLang="en-US" sz="2000" dirty="0"/>
              <a:t>；機密：不得逾</a:t>
            </a:r>
            <a:r>
              <a:rPr lang="en-US" altLang="zh-TW" sz="2000" dirty="0">
                <a:solidFill>
                  <a:srgbClr val="FF0000"/>
                </a:solidFill>
              </a:rPr>
              <a:t>10</a:t>
            </a:r>
            <a:r>
              <a:rPr lang="zh-TW" altLang="en-US" sz="2000" dirty="0">
                <a:solidFill>
                  <a:srgbClr val="FF0000"/>
                </a:solidFill>
              </a:rPr>
              <a:t>年</a:t>
            </a:r>
          </a:p>
          <a:p>
            <a:pPr lvl="1" algn="just"/>
            <a:r>
              <a:rPr lang="zh-TW" altLang="en-US" sz="2000" dirty="0"/>
              <a:t>涉及國家安全</a:t>
            </a:r>
            <a:r>
              <a:rPr lang="zh-TW" altLang="en-US" sz="2000" dirty="0">
                <a:solidFill>
                  <a:srgbClr val="FF0000"/>
                </a:solidFill>
              </a:rPr>
              <a:t>情報來源或管道</a:t>
            </a:r>
            <a:r>
              <a:rPr lang="zh-TW" altLang="en-US" sz="2000" dirty="0"/>
              <a:t>之國家機密應</a:t>
            </a:r>
            <a:r>
              <a:rPr lang="zh-TW" altLang="en-US" sz="2000" dirty="0">
                <a:solidFill>
                  <a:srgbClr val="FF0000"/>
                </a:solidFill>
              </a:rPr>
              <a:t>永久保密</a:t>
            </a:r>
          </a:p>
          <a:p>
            <a:pPr lvl="1" algn="just"/>
            <a:r>
              <a:rPr lang="zh-TW" altLang="en-US" sz="2000" dirty="0"/>
              <a:t>國家機密變更機密等級者，其</a:t>
            </a:r>
            <a:r>
              <a:rPr lang="zh-TW" altLang="en-US" sz="2000" dirty="0">
                <a:solidFill>
                  <a:srgbClr val="FF0000"/>
                </a:solidFill>
              </a:rPr>
              <a:t>保密期限仍自原核定日起</a:t>
            </a:r>
            <a:r>
              <a:rPr lang="zh-TW" altLang="en-US" sz="2000" dirty="0"/>
              <a:t>算</a:t>
            </a:r>
            <a:endParaRPr lang="en-US" altLang="zh-TW" sz="2000" dirty="0"/>
          </a:p>
        </p:txBody>
      </p:sp>
    </p:spTree>
    <p:extLst>
      <p:ext uri="{BB962C8B-B14F-4D97-AF65-F5344CB8AC3E}">
        <p14:creationId xmlns:p14="http://schemas.microsoft.com/office/powerpoint/2010/main" val="32535633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r>
              <a:rPr lang="zh-TW" altLang="en-US" sz="3400" dirty="0"/>
              <a:t>個人資料保護法</a:t>
            </a:r>
            <a:r>
              <a:rPr lang="en-US" altLang="zh-TW" sz="3400" dirty="0"/>
              <a:t>-</a:t>
            </a:r>
            <a:r>
              <a:rPr lang="zh-TW" altLang="en-US" sz="3400" dirty="0"/>
              <a:t>目的、限定及規範行為</a:t>
            </a:r>
            <a:endParaRPr lang="en-US" altLang="zh-TW" sz="3400" dirty="0"/>
          </a:p>
        </p:txBody>
      </p:sp>
      <p:sp>
        <p:nvSpPr>
          <p:cNvPr id="64516" name="Rectangle 3"/>
          <p:cNvSpPr>
            <a:spLocks noGrp="1" noChangeArrowheads="1"/>
          </p:cNvSpPr>
          <p:nvPr>
            <p:ph sz="quarter" idx="10"/>
          </p:nvPr>
        </p:nvSpPr>
        <p:spPr/>
        <p:txBody>
          <a:bodyPr/>
          <a:lstStyle/>
          <a:p>
            <a:pPr algn="just"/>
            <a:r>
              <a:rPr lang="en-US" altLang="zh-TW" sz="2000" dirty="0"/>
              <a:t>99/5/26</a:t>
            </a:r>
            <a:r>
              <a:rPr lang="zh-TW" altLang="zh-TW" sz="2000" dirty="0"/>
              <a:t>公布</a:t>
            </a:r>
            <a:r>
              <a:rPr lang="zh-TW" altLang="en-US" sz="2000" dirty="0"/>
              <a:t>，</a:t>
            </a:r>
            <a:r>
              <a:rPr lang="en-US" altLang="zh-TW" sz="2000" dirty="0"/>
              <a:t>101/10/1</a:t>
            </a:r>
            <a:r>
              <a:rPr lang="zh-TW" altLang="en-US" sz="2000" dirty="0"/>
              <a:t>施行，</a:t>
            </a:r>
            <a:r>
              <a:rPr lang="en-US" altLang="zh-TW" sz="2000" dirty="0"/>
              <a:t>104/12/30</a:t>
            </a:r>
            <a:r>
              <a:rPr lang="zh-TW" altLang="en-US" sz="2000" dirty="0"/>
              <a:t>修正</a:t>
            </a:r>
            <a:endParaRPr lang="en-US" altLang="zh-TW" sz="2000" dirty="0"/>
          </a:p>
          <a:p>
            <a:pPr algn="just"/>
            <a:r>
              <a:rPr lang="zh-TW" altLang="en-US" sz="2000" dirty="0"/>
              <a:t>目的</a:t>
            </a:r>
          </a:p>
          <a:p>
            <a:pPr lvl="1" algn="just"/>
            <a:r>
              <a:rPr lang="zh-TW" altLang="en-US" sz="1800" dirty="0"/>
              <a:t>為規範</a:t>
            </a:r>
            <a:r>
              <a:rPr lang="zh-TW" altLang="en-US" sz="1800" dirty="0">
                <a:solidFill>
                  <a:srgbClr val="FF0000"/>
                </a:solidFill>
              </a:rPr>
              <a:t>個人資料之蒐集、處理及利用</a:t>
            </a:r>
            <a:r>
              <a:rPr lang="zh-TW" altLang="en-US" sz="1800" dirty="0"/>
              <a:t>，以避免人格權受侵害，並促進個人資料之合理利用</a:t>
            </a:r>
          </a:p>
          <a:p>
            <a:pPr algn="just"/>
            <a:r>
              <a:rPr lang="zh-TW" altLang="en-US" sz="2000" dirty="0"/>
              <a:t>個人資料</a:t>
            </a:r>
            <a:r>
              <a:rPr lang="en-US" altLang="zh-TW" sz="2000" dirty="0"/>
              <a:t>(</a:t>
            </a:r>
            <a:r>
              <a:rPr lang="zh-TW" altLang="en-US" sz="2000" dirty="0"/>
              <a:t>限定於「自然人」</a:t>
            </a:r>
            <a:r>
              <a:rPr lang="en-US" altLang="zh-TW" sz="2000" dirty="0"/>
              <a:t>)</a:t>
            </a:r>
          </a:p>
          <a:p>
            <a:pPr lvl="1" algn="just"/>
            <a:r>
              <a:rPr lang="zh-TW" altLang="en-US" sz="1800" dirty="0">
                <a:solidFill>
                  <a:srgbClr val="FF0000"/>
                </a:solidFill>
              </a:rPr>
              <a:t>屬性資料</a:t>
            </a:r>
            <a:r>
              <a:rPr lang="zh-TW" altLang="en-US" sz="1800" dirty="0"/>
              <a:t>，例如：姓名、生日及身分證字號等</a:t>
            </a:r>
          </a:p>
          <a:p>
            <a:pPr lvl="1" algn="just"/>
            <a:r>
              <a:rPr lang="zh-TW" altLang="en-US" sz="1800" dirty="0">
                <a:solidFill>
                  <a:srgbClr val="FF0000"/>
                </a:solidFill>
              </a:rPr>
              <a:t>行為資料</a:t>
            </a:r>
            <a:r>
              <a:rPr lang="zh-TW" altLang="en-US" sz="1800" dirty="0"/>
              <a:t>，例如：健康檢查與犯罪前科等</a:t>
            </a:r>
          </a:p>
          <a:p>
            <a:pPr lvl="1" algn="just"/>
            <a:r>
              <a:rPr lang="zh-TW" altLang="en-US" sz="1800" dirty="0"/>
              <a:t>其他</a:t>
            </a:r>
            <a:r>
              <a:rPr lang="zh-TW" altLang="en-US" sz="1800" dirty="0">
                <a:solidFill>
                  <a:srgbClr val="FF0000"/>
                </a:solidFill>
              </a:rPr>
              <a:t>得以直接或間接方式識別該個人之資料</a:t>
            </a:r>
          </a:p>
          <a:p>
            <a:pPr algn="just"/>
            <a:r>
              <a:rPr lang="zh-TW" altLang="en-US" sz="2000" dirty="0"/>
              <a:t>規範行為</a:t>
            </a:r>
          </a:p>
          <a:p>
            <a:pPr lvl="1" algn="just"/>
            <a:r>
              <a:rPr lang="zh-TW" altLang="en-US" sz="1800" dirty="0"/>
              <a:t>當事人</a:t>
            </a:r>
            <a:r>
              <a:rPr lang="zh-TW" altLang="en-US" sz="1800" dirty="0">
                <a:solidFill>
                  <a:srgbClr val="FF0000"/>
                </a:solidFill>
              </a:rPr>
              <a:t>個人資料自主權利不得預先拋棄</a:t>
            </a:r>
          </a:p>
          <a:p>
            <a:pPr lvl="1" algn="just"/>
            <a:r>
              <a:rPr lang="zh-TW" altLang="en-US" sz="1800" dirty="0">
                <a:solidFill>
                  <a:srgbClr val="FF0000"/>
                </a:solidFill>
              </a:rPr>
              <a:t>特定目的</a:t>
            </a:r>
            <a:r>
              <a:rPr lang="zh-TW" altLang="en-US" sz="1800" dirty="0"/>
              <a:t>之蒐集、處理或利用</a:t>
            </a:r>
          </a:p>
          <a:p>
            <a:pPr lvl="1" algn="just"/>
            <a:r>
              <a:rPr lang="zh-TW" altLang="en-US" sz="1800" dirty="0">
                <a:solidFill>
                  <a:srgbClr val="FF0000"/>
                </a:solidFill>
              </a:rPr>
              <a:t>明確告知</a:t>
            </a:r>
            <a:r>
              <a:rPr lang="zh-TW" altLang="en-US" sz="1800" dirty="0"/>
              <a:t>蒐集之目的、個人資料類別、其使用範圍及</a:t>
            </a:r>
            <a:r>
              <a:rPr lang="zh-TW" altLang="en-US" sz="1800" dirty="0">
                <a:solidFill>
                  <a:srgbClr val="FF0000"/>
                </a:solidFill>
              </a:rPr>
              <a:t>資料來源</a:t>
            </a:r>
          </a:p>
          <a:p>
            <a:pPr lvl="1" algn="just"/>
            <a:r>
              <a:rPr lang="zh-TW" altLang="en-US" sz="1800" dirty="0"/>
              <a:t>保持正確與蒐集目的消失後刪除義務</a:t>
            </a:r>
          </a:p>
        </p:txBody>
      </p:sp>
    </p:spTree>
    <p:extLst>
      <p:ext uri="{BB962C8B-B14F-4D97-AF65-F5344CB8AC3E}">
        <p14:creationId xmlns:p14="http://schemas.microsoft.com/office/powerpoint/2010/main" val="2681805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24000" y="116632"/>
            <a:ext cx="7920000" cy="936104"/>
          </a:xfrm>
        </p:spPr>
        <p:txBody>
          <a:bodyPr/>
          <a:lstStyle/>
          <a:p>
            <a:r>
              <a:rPr lang="zh-TW" altLang="en-US" dirty="0"/>
              <a:t>販售與購買個資所違反之相關法規</a:t>
            </a:r>
          </a:p>
        </p:txBody>
      </p:sp>
      <p:sp>
        <p:nvSpPr>
          <p:cNvPr id="3" name="內容版面配置區 2"/>
          <p:cNvSpPr>
            <a:spLocks noGrp="1"/>
          </p:cNvSpPr>
          <p:nvPr>
            <p:ph sz="quarter" idx="10"/>
          </p:nvPr>
        </p:nvSpPr>
        <p:spPr/>
        <p:txBody>
          <a:bodyPr/>
          <a:lstStyle/>
          <a:p>
            <a:pPr algn="just"/>
            <a:r>
              <a:rPr lang="zh-TW" altLang="en-US" dirty="0"/>
              <a:t>公務人員涉及販售個資給不法集團</a:t>
            </a:r>
            <a:endParaRPr lang="en-US" altLang="zh-TW" dirty="0"/>
          </a:p>
          <a:p>
            <a:pPr lvl="1" algn="just"/>
            <a:r>
              <a:rPr lang="zh-TW" altLang="en-US" dirty="0"/>
              <a:t>販售的主嫌與購買者均違反</a:t>
            </a:r>
            <a:r>
              <a:rPr lang="en-US" altLang="zh-TW" b="1" dirty="0">
                <a:solidFill>
                  <a:srgbClr val="FF0000"/>
                </a:solidFill>
              </a:rPr>
              <a:t>《</a:t>
            </a:r>
            <a:r>
              <a:rPr lang="zh-TW" altLang="en-US" b="1" dirty="0">
                <a:solidFill>
                  <a:srgbClr val="FF0000"/>
                </a:solidFill>
              </a:rPr>
              <a:t>個資法</a:t>
            </a:r>
            <a:r>
              <a:rPr lang="en-US" altLang="zh-TW" b="1" dirty="0">
                <a:solidFill>
                  <a:srgbClr val="FF0000"/>
                </a:solidFill>
              </a:rPr>
              <a:t>》</a:t>
            </a:r>
            <a:r>
              <a:rPr lang="zh-TW" altLang="en-US" b="1" dirty="0">
                <a:solidFill>
                  <a:srgbClr val="FF0000"/>
                </a:solidFill>
              </a:rPr>
              <a:t>第</a:t>
            </a:r>
            <a:r>
              <a:rPr lang="en-US" altLang="zh-TW" b="1" dirty="0">
                <a:solidFill>
                  <a:srgbClr val="FF0000"/>
                </a:solidFill>
              </a:rPr>
              <a:t>19</a:t>
            </a:r>
            <a:r>
              <a:rPr lang="zh-TW" altLang="en-US" b="1" dirty="0">
                <a:solidFill>
                  <a:srgbClr val="FF0000"/>
                </a:solidFill>
              </a:rPr>
              <a:t>條</a:t>
            </a:r>
            <a:r>
              <a:rPr lang="zh-TW" altLang="en-US" dirty="0"/>
              <a:t>對非公務機關蒐集、處理及利用個資的規定，且又是為了意圖營利而蒐集使用，依</a:t>
            </a:r>
            <a:r>
              <a:rPr lang="en-US" altLang="zh-TW" b="1" dirty="0">
                <a:solidFill>
                  <a:srgbClr val="FF0000"/>
                </a:solidFill>
              </a:rPr>
              <a:t>《</a:t>
            </a:r>
            <a:r>
              <a:rPr lang="zh-TW" altLang="en-US" b="1" dirty="0">
                <a:solidFill>
                  <a:srgbClr val="FF0000"/>
                </a:solidFill>
              </a:rPr>
              <a:t>個資法</a:t>
            </a:r>
            <a:r>
              <a:rPr lang="en-US" altLang="zh-TW" b="1" dirty="0">
                <a:solidFill>
                  <a:srgbClr val="FF0000"/>
                </a:solidFill>
              </a:rPr>
              <a:t>》</a:t>
            </a:r>
            <a:r>
              <a:rPr lang="zh-TW" altLang="en-US" b="1" dirty="0">
                <a:solidFill>
                  <a:srgbClr val="FF0000"/>
                </a:solidFill>
              </a:rPr>
              <a:t>第</a:t>
            </a:r>
            <a:r>
              <a:rPr lang="en-US" altLang="zh-TW" b="1" dirty="0">
                <a:solidFill>
                  <a:srgbClr val="FF0000"/>
                </a:solidFill>
              </a:rPr>
              <a:t>41</a:t>
            </a:r>
            <a:r>
              <a:rPr lang="zh-TW" altLang="en-US" b="1" dirty="0">
                <a:solidFill>
                  <a:srgbClr val="FF0000"/>
                </a:solidFill>
              </a:rPr>
              <a:t>條</a:t>
            </a:r>
            <a:r>
              <a:rPr lang="zh-TW" altLang="en-US" dirty="0"/>
              <a:t>可判</a:t>
            </a:r>
            <a:r>
              <a:rPr lang="en-US" altLang="zh-TW" dirty="0"/>
              <a:t>5</a:t>
            </a:r>
            <a:r>
              <a:rPr lang="zh-TW" altLang="en-US" dirty="0"/>
              <a:t>年以下有期徒刑，得併科新臺幣</a:t>
            </a:r>
            <a:r>
              <a:rPr lang="en-US" altLang="zh-TW" dirty="0"/>
              <a:t>100</a:t>
            </a:r>
            <a:r>
              <a:rPr lang="zh-TW" altLang="en-US" dirty="0"/>
              <a:t>萬元以下罰金</a:t>
            </a:r>
            <a:endParaRPr lang="en-US" altLang="zh-TW" dirty="0"/>
          </a:p>
          <a:p>
            <a:pPr algn="just"/>
            <a:r>
              <a:rPr lang="zh-TW" altLang="en-US" dirty="0"/>
              <a:t>不法集團以惡意程式對公務機關攻擊</a:t>
            </a:r>
            <a:endParaRPr lang="en-US" altLang="zh-TW" dirty="0"/>
          </a:p>
          <a:p>
            <a:pPr lvl="1" algn="just"/>
            <a:r>
              <a:rPr lang="zh-TW" altLang="en-US" dirty="0"/>
              <a:t>觸犯</a:t>
            </a:r>
            <a:r>
              <a:rPr lang="en-US" altLang="zh-TW" b="1" dirty="0">
                <a:solidFill>
                  <a:srgbClr val="FF0000"/>
                </a:solidFill>
              </a:rPr>
              <a:t>《</a:t>
            </a:r>
            <a:r>
              <a:rPr lang="zh-TW" altLang="en-US" b="1" dirty="0">
                <a:solidFill>
                  <a:srgbClr val="FF0000"/>
                </a:solidFill>
              </a:rPr>
              <a:t>刑法</a:t>
            </a:r>
            <a:r>
              <a:rPr lang="en-US" altLang="zh-TW" b="1" dirty="0">
                <a:solidFill>
                  <a:srgbClr val="FF0000"/>
                </a:solidFill>
              </a:rPr>
              <a:t>》</a:t>
            </a:r>
            <a:r>
              <a:rPr lang="zh-TW" altLang="en-US" dirty="0"/>
              <a:t>妨害電腦使用罪，可處</a:t>
            </a:r>
            <a:r>
              <a:rPr lang="en-US" altLang="zh-TW" dirty="0"/>
              <a:t>3</a:t>
            </a:r>
            <a:r>
              <a:rPr lang="zh-TW" altLang="en-US" dirty="0"/>
              <a:t>年以下有期徒刑</a:t>
            </a:r>
            <a:endParaRPr lang="en-US" altLang="zh-TW" dirty="0"/>
          </a:p>
          <a:p>
            <a:pPr algn="just"/>
            <a:r>
              <a:rPr lang="zh-TW" altLang="en-US" dirty="0"/>
              <a:t>若公務員涉盜賣個資，且從中收受賄賂</a:t>
            </a:r>
            <a:endParaRPr lang="en-US" altLang="zh-TW" dirty="0"/>
          </a:p>
          <a:p>
            <a:pPr marL="745200" lvl="1" indent="-457200" algn="just"/>
            <a:r>
              <a:rPr lang="zh-TW" altLang="en-US" dirty="0"/>
              <a:t>觸犯</a:t>
            </a:r>
            <a:r>
              <a:rPr lang="en-US" altLang="zh-TW" b="1" dirty="0">
                <a:solidFill>
                  <a:srgbClr val="FF0000"/>
                </a:solidFill>
              </a:rPr>
              <a:t>《</a:t>
            </a:r>
            <a:r>
              <a:rPr lang="zh-TW" altLang="en-US" b="1" dirty="0">
                <a:solidFill>
                  <a:srgbClr val="FF0000"/>
                </a:solidFill>
              </a:rPr>
              <a:t>貪污罪</a:t>
            </a:r>
            <a:r>
              <a:rPr lang="en-US" altLang="zh-TW" b="1" dirty="0">
                <a:solidFill>
                  <a:srgbClr val="FF0000"/>
                </a:solidFill>
              </a:rPr>
              <a:t>》</a:t>
            </a:r>
            <a:r>
              <a:rPr lang="zh-TW" altLang="en-US" dirty="0"/>
              <a:t>可處</a:t>
            </a:r>
            <a:r>
              <a:rPr lang="en-US" altLang="zh-TW" dirty="0"/>
              <a:t>5</a:t>
            </a:r>
            <a:r>
              <a:rPr lang="zh-TW" altLang="en-US" dirty="0"/>
              <a:t>年以上有期徒刑，得併科</a:t>
            </a:r>
            <a:r>
              <a:rPr lang="en-US" altLang="zh-TW" dirty="0"/>
              <a:t>3</a:t>
            </a:r>
            <a:r>
              <a:rPr lang="zh-TW" altLang="en-US" dirty="0"/>
              <a:t>千萬元以下罰金</a:t>
            </a:r>
            <a:endParaRPr lang="en-US" altLang="zh-TW" dirty="0"/>
          </a:p>
          <a:p>
            <a:pPr lvl="1" algn="just"/>
            <a:endParaRPr lang="en-US" altLang="zh-TW" dirty="0"/>
          </a:p>
          <a:p>
            <a:pPr algn="just"/>
            <a:endParaRPr lang="en-US" altLang="zh-TW" dirty="0"/>
          </a:p>
          <a:p>
            <a:pPr algn="just"/>
            <a:endParaRPr lang="zh-TW" altLang="en-US" dirty="0"/>
          </a:p>
        </p:txBody>
      </p:sp>
    </p:spTree>
    <p:extLst>
      <p:ext uri="{BB962C8B-B14F-4D97-AF65-F5344CB8AC3E}">
        <p14:creationId xmlns:p14="http://schemas.microsoft.com/office/powerpoint/2010/main" val="14873882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24000" y="116632"/>
            <a:ext cx="7920000" cy="936104"/>
          </a:xfrm>
        </p:spPr>
        <p:txBody>
          <a:bodyPr/>
          <a:lstStyle/>
          <a:p>
            <a:r>
              <a:rPr lang="zh-TW" altLang="en-US" sz="3600" dirty="0"/>
              <a:t>資訊安全管理系統</a:t>
            </a:r>
            <a:r>
              <a:rPr lang="en-US" altLang="zh-TW" sz="3600" dirty="0"/>
              <a:t>(ISMS)-</a:t>
            </a:r>
            <a:r>
              <a:rPr lang="zh-TW" altLang="en-US" sz="3600" dirty="0"/>
              <a:t>內容架構</a:t>
            </a:r>
          </a:p>
        </p:txBody>
      </p:sp>
      <p:sp>
        <p:nvSpPr>
          <p:cNvPr id="3" name="內容版面配置區 2"/>
          <p:cNvSpPr>
            <a:spLocks noGrp="1"/>
          </p:cNvSpPr>
          <p:nvPr>
            <p:ph sz="quarter" idx="10"/>
          </p:nvPr>
        </p:nvSpPr>
        <p:spPr/>
        <p:txBody>
          <a:bodyPr/>
          <a:lstStyle/>
          <a:p>
            <a:pPr algn="just"/>
            <a:r>
              <a:rPr lang="zh-TW" altLang="en-US" sz="2600" kern="1200" dirty="0"/>
              <a:t>提供</a:t>
            </a:r>
            <a:r>
              <a:rPr lang="zh-TW" altLang="zh-TW" sz="2600" kern="1200" dirty="0">
                <a:solidFill>
                  <a:schemeClr val="tx1"/>
                </a:solidFill>
              </a:rPr>
              <a:t>用</a:t>
            </a:r>
            <a:r>
              <a:rPr lang="zh-TW" altLang="en-US" sz="2600" kern="1200" dirty="0">
                <a:solidFill>
                  <a:schemeClr val="tx1"/>
                </a:solidFill>
              </a:rPr>
              <a:t>來</a:t>
            </a:r>
            <a:r>
              <a:rPr lang="zh-TW" altLang="zh-TW" sz="2600" kern="1200" dirty="0">
                <a:solidFill>
                  <a:schemeClr val="tx1"/>
                </a:solidFill>
              </a:rPr>
              <a:t>建立、實作、維持及</a:t>
            </a:r>
            <a:r>
              <a:rPr lang="zh-TW" altLang="en-US" sz="2600" kern="1200" dirty="0">
                <a:solidFill>
                  <a:schemeClr val="tx1"/>
                </a:solidFill>
              </a:rPr>
              <a:t>持續</a:t>
            </a:r>
            <a:r>
              <a:rPr lang="zh-TW" altLang="zh-TW" sz="2600" kern="1200" dirty="0">
                <a:solidFill>
                  <a:schemeClr val="tx1"/>
                </a:solidFill>
              </a:rPr>
              <a:t>改進「</a:t>
            </a:r>
            <a:r>
              <a:rPr lang="zh-TW" altLang="en-US" sz="2600" kern="1200" dirty="0">
                <a:solidFill>
                  <a:schemeClr val="tx1"/>
                </a:solidFill>
              </a:rPr>
              <a:t>資通安全</a:t>
            </a:r>
            <a:r>
              <a:rPr lang="zh-TW" altLang="zh-TW" sz="2600" kern="1200" dirty="0">
                <a:solidFill>
                  <a:schemeClr val="tx1"/>
                </a:solidFill>
              </a:rPr>
              <a:t>管理系統」</a:t>
            </a:r>
            <a:r>
              <a:rPr lang="zh-TW" altLang="en-US" sz="2600" kern="1200" dirty="0">
                <a:solidFill>
                  <a:schemeClr val="tx1"/>
                </a:solidFill>
              </a:rPr>
              <a:t>之要求事項</a:t>
            </a:r>
            <a:endParaRPr lang="en-US" altLang="zh-TW" sz="2600" kern="1200" dirty="0">
              <a:solidFill>
                <a:schemeClr val="tx1"/>
              </a:solidFill>
            </a:endParaRPr>
          </a:p>
          <a:p>
            <a:pPr algn="just"/>
            <a:r>
              <a:rPr lang="zh-TW" altLang="en-US" sz="2600" kern="1200" dirty="0"/>
              <a:t>機關</a:t>
            </a:r>
            <a:r>
              <a:rPr lang="zh-TW" altLang="zh-TW" sz="2600" kern="1200" dirty="0"/>
              <a:t>的</a:t>
            </a:r>
            <a:r>
              <a:rPr lang="en-US" altLang="zh-TW" sz="2600" kern="1200" dirty="0"/>
              <a:t>ISMS</a:t>
            </a:r>
            <a:r>
              <a:rPr lang="zh-TW" altLang="zh-TW" sz="2600" kern="1200" dirty="0"/>
              <a:t>之設計與實作受其</a:t>
            </a:r>
            <a:r>
              <a:rPr lang="zh-TW" altLang="en-US" sz="2600" kern="1200" dirty="0"/>
              <a:t>特有的</a:t>
            </a:r>
            <a:r>
              <a:rPr lang="zh-TW" altLang="zh-TW" sz="2600" kern="1200" dirty="0"/>
              <a:t>需求與目標、安全</a:t>
            </a:r>
            <a:r>
              <a:rPr lang="zh-TW" altLang="en-US" sz="2600" kern="1200" dirty="0"/>
              <a:t>的</a:t>
            </a:r>
            <a:r>
              <a:rPr lang="zh-TW" altLang="zh-TW" sz="2600" kern="1200" dirty="0"/>
              <a:t>要求、所採用的過程，以及</a:t>
            </a:r>
            <a:r>
              <a:rPr lang="zh-TW" altLang="en-US" sz="2600" kern="1200" dirty="0"/>
              <a:t>機關的</a:t>
            </a:r>
            <a:r>
              <a:rPr lang="zh-TW" altLang="zh-TW" sz="2600" kern="1200" dirty="0"/>
              <a:t>規模與架構所影響</a:t>
            </a:r>
            <a:endParaRPr lang="en-US" altLang="zh-TW" sz="2400" dirty="0"/>
          </a:p>
          <a:p>
            <a:pPr lvl="1" algn="just"/>
            <a:endParaRPr lang="en-US" altLang="zh-TW" dirty="0"/>
          </a:p>
          <a:p>
            <a:pPr algn="just"/>
            <a:endParaRPr lang="en-US" altLang="zh-TW" dirty="0"/>
          </a:p>
          <a:p>
            <a:pPr algn="just"/>
            <a:endParaRPr lang="zh-TW" altLang="en-US" dirty="0"/>
          </a:p>
        </p:txBody>
      </p:sp>
      <p:sp>
        <p:nvSpPr>
          <p:cNvPr id="7" name="Rectangle 4"/>
          <p:cNvSpPr>
            <a:spLocks noChangeArrowheads="1"/>
          </p:cNvSpPr>
          <p:nvPr/>
        </p:nvSpPr>
        <p:spPr bwMode="auto">
          <a:xfrm>
            <a:off x="3061142" y="6165280"/>
            <a:ext cx="17988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i="0" baseline="30000" dirty="0">
                <a:latin typeface="微軟正黑體" panose="020B0604030504040204" pitchFamily="34" charset="-120"/>
                <a:ea typeface="微軟正黑體" panose="020B0604030504040204" pitchFamily="34" charset="-120"/>
              </a:rPr>
              <a:t>ISO/IEC27001</a:t>
            </a:r>
            <a:r>
              <a:rPr lang="en-US" altLang="en-US" i="0" baseline="30000" dirty="0">
                <a:latin typeface="微軟正黑體" panose="020B0604030504040204" pitchFamily="34" charset="-120"/>
                <a:ea typeface="微軟正黑體" panose="020B0604030504040204" pitchFamily="34" charset="-120"/>
              </a:rPr>
              <a:t>內容架構</a:t>
            </a:r>
            <a:endParaRPr lang="en-US" altLang="zh-TW" i="0" dirty="0">
              <a:latin typeface="微軟正黑體" panose="020B0604030504040204" pitchFamily="34" charset="-120"/>
              <a:ea typeface="微軟正黑體" panose="020B0604030504040204" pitchFamily="34" charset="-120"/>
            </a:endParaRPr>
          </a:p>
        </p:txBody>
      </p:sp>
      <p:graphicFrame>
        <p:nvGraphicFramePr>
          <p:cNvPr id="12" name="Table 8"/>
          <p:cNvGraphicFramePr>
            <a:graphicFrameLocks noGrp="1"/>
          </p:cNvGraphicFramePr>
          <p:nvPr>
            <p:extLst>
              <p:ext uri="{D42A27DB-BD31-4B8C-83A1-F6EECF244321}">
                <p14:modId xmlns:p14="http://schemas.microsoft.com/office/powerpoint/2010/main" val="3538711206"/>
              </p:ext>
            </p:extLst>
          </p:nvPr>
        </p:nvGraphicFramePr>
        <p:xfrm>
          <a:off x="2843064" y="3572892"/>
          <a:ext cx="2305050" cy="2420941"/>
        </p:xfrm>
        <a:graphic>
          <a:graphicData uri="http://schemas.openxmlformats.org/drawingml/2006/table">
            <a:tbl>
              <a:tblPr/>
              <a:tblGrid>
                <a:gridCol w="2305050">
                  <a:extLst>
                    <a:ext uri="{9D8B030D-6E8A-4147-A177-3AD203B41FA5}">
                      <a16:colId xmlns:a16="http://schemas.microsoft.com/office/drawing/2014/main" val="20000"/>
                    </a:ext>
                  </a:extLst>
                </a:gridCol>
              </a:tblGrid>
              <a:tr h="18290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0. Introduction</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18290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 Normative references</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18290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 Scope</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18290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 Terms and definition</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22227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4. Context of the organization</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4"/>
                  </a:ext>
                </a:extLst>
              </a:tr>
              <a:tr h="20957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5. Leadership</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r h="20957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6. Planning</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6"/>
                  </a:ext>
                </a:extLst>
              </a:tr>
              <a:tr h="20957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7. Support</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7"/>
                  </a:ext>
                </a:extLst>
              </a:tr>
              <a:tr h="20957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8. Operation</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8"/>
                  </a:ext>
                </a:extLst>
              </a:tr>
              <a:tr h="20957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9. Performance evaluation</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9"/>
                  </a:ext>
                </a:extLst>
              </a:tr>
              <a:tr h="20957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10. Improvement</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10"/>
                  </a:ext>
                </a:extLst>
              </a:tr>
              <a:tr h="20957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Annex A</a:t>
                      </a:r>
                    </a:p>
                  </a:txBody>
                  <a:tcPr marL="36012" marR="36012"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11"/>
                  </a:ext>
                </a:extLst>
              </a:tr>
            </a:tbl>
          </a:graphicData>
        </a:graphic>
      </p:graphicFrame>
      <p:sp>
        <p:nvSpPr>
          <p:cNvPr id="14" name="Rectangle 10"/>
          <p:cNvSpPr>
            <a:spLocks noChangeArrowheads="1"/>
          </p:cNvSpPr>
          <p:nvPr/>
        </p:nvSpPr>
        <p:spPr bwMode="auto">
          <a:xfrm>
            <a:off x="2843064" y="3356992"/>
            <a:ext cx="2016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i="0" baseline="30000" dirty="0">
                <a:latin typeface="微軟正黑體" panose="020B0604030504040204" pitchFamily="34" charset="-120"/>
                <a:ea typeface="微軟正黑體" panose="020B0604030504040204" pitchFamily="34" charset="-120"/>
              </a:rPr>
              <a:t>ISO/IEC27001</a:t>
            </a:r>
            <a:r>
              <a:rPr lang="en-US" altLang="en-US" i="0" baseline="30000" dirty="0">
                <a:latin typeface="微軟正黑體" panose="020B0604030504040204" pitchFamily="34" charset="-120"/>
                <a:ea typeface="微軟正黑體" panose="020B0604030504040204" pitchFamily="34" charset="-120"/>
              </a:rPr>
              <a:t>：</a:t>
            </a:r>
            <a:r>
              <a:rPr lang="en-US" altLang="zh-TW" i="0" baseline="30000" dirty="0">
                <a:latin typeface="微軟正黑體" panose="020B0604030504040204" pitchFamily="34" charset="-120"/>
                <a:ea typeface="微軟正黑體" panose="020B0604030504040204" pitchFamily="34" charset="-120"/>
              </a:rPr>
              <a:t>2013</a:t>
            </a:r>
            <a:endParaRPr lang="en-US" altLang="zh-TW" i="0" dirty="0"/>
          </a:p>
        </p:txBody>
      </p:sp>
      <p:sp>
        <p:nvSpPr>
          <p:cNvPr id="42" name="TextBox 61446"/>
          <p:cNvSpPr txBox="1">
            <a:spLocks noChangeArrowheads="1"/>
          </p:cNvSpPr>
          <p:nvPr/>
        </p:nvSpPr>
        <p:spPr bwMode="auto">
          <a:xfrm>
            <a:off x="5292576" y="4234880"/>
            <a:ext cx="3209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sz="1600" i="0" dirty="0">
                <a:solidFill>
                  <a:srgbClr val="FF0000"/>
                </a:solidFill>
              </a:rPr>
              <a:t>P</a:t>
            </a:r>
          </a:p>
        </p:txBody>
      </p:sp>
      <p:sp>
        <p:nvSpPr>
          <p:cNvPr id="43" name="Rectangle 61447"/>
          <p:cNvSpPr>
            <a:spLocks noChangeArrowheads="1"/>
          </p:cNvSpPr>
          <p:nvPr/>
        </p:nvSpPr>
        <p:spPr bwMode="auto">
          <a:xfrm>
            <a:off x="5292576" y="5087367"/>
            <a:ext cx="485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sz="1600" i="0" dirty="0">
                <a:solidFill>
                  <a:srgbClr val="008000"/>
                </a:solidFill>
              </a:rPr>
              <a:t>D</a:t>
            </a:r>
          </a:p>
        </p:txBody>
      </p:sp>
      <p:sp>
        <p:nvSpPr>
          <p:cNvPr id="44" name="Rectangle 61448"/>
          <p:cNvSpPr>
            <a:spLocks noChangeArrowheads="1"/>
          </p:cNvSpPr>
          <p:nvPr/>
        </p:nvSpPr>
        <p:spPr bwMode="auto">
          <a:xfrm>
            <a:off x="5292576" y="5482655"/>
            <a:ext cx="341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sz="1600" i="0" dirty="0"/>
              <a:t>A</a:t>
            </a:r>
          </a:p>
        </p:txBody>
      </p:sp>
      <p:sp>
        <p:nvSpPr>
          <p:cNvPr id="45" name="Rectangle 61449"/>
          <p:cNvSpPr/>
          <p:nvPr/>
        </p:nvSpPr>
        <p:spPr>
          <a:xfrm>
            <a:off x="5292576" y="5282630"/>
            <a:ext cx="331788" cy="338137"/>
          </a:xfrm>
          <a:prstGeom prst="rect">
            <a:avLst/>
          </a:prstGeom>
        </p:spPr>
        <p:txBody>
          <a:bodyPr wrap="none">
            <a:spAutoFit/>
          </a:bodyPr>
          <a:lstStyle/>
          <a:p>
            <a:pPr>
              <a:defRPr/>
            </a:pPr>
            <a:r>
              <a:rPr lang="en-US" sz="1600" i="0" dirty="0">
                <a:solidFill>
                  <a:schemeClr val="accent6"/>
                </a:solidFill>
                <a:latin typeface="Arial" charset="0"/>
                <a:ea typeface="新細明體" charset="0"/>
                <a:cs typeface="新細明體" charset="0"/>
              </a:rPr>
              <a:t>C</a:t>
            </a:r>
          </a:p>
        </p:txBody>
      </p:sp>
      <p:cxnSp>
        <p:nvCxnSpPr>
          <p:cNvPr id="46" name="Straight Arrow Connector 61451"/>
          <p:cNvCxnSpPr>
            <a:cxnSpLocks noChangeShapeType="1"/>
            <a:stCxn id="42" idx="1"/>
            <a:endCxn id="44" idx="1"/>
          </p:cNvCxnSpPr>
          <p:nvPr/>
        </p:nvCxnSpPr>
        <p:spPr bwMode="auto">
          <a:xfrm rot="10800000" flipV="1">
            <a:off x="5292576" y="4404156"/>
            <a:ext cx="12700" cy="1247567"/>
          </a:xfrm>
          <a:prstGeom prst="bent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7" name="Straight Arrow Connector 61451"/>
          <p:cNvCxnSpPr>
            <a:cxnSpLocks noChangeShapeType="1"/>
            <a:stCxn id="44" idx="3"/>
            <a:endCxn id="42" idx="3"/>
          </p:cNvCxnSpPr>
          <p:nvPr/>
        </p:nvCxnSpPr>
        <p:spPr bwMode="auto">
          <a:xfrm flipH="1" flipV="1">
            <a:off x="5613498" y="4404157"/>
            <a:ext cx="20391" cy="1247567"/>
          </a:xfrm>
          <a:prstGeom prst="bentConnector3">
            <a:avLst>
              <a:gd name="adj1" fmla="val -1121083"/>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258434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24000" y="116632"/>
            <a:ext cx="7740488" cy="936104"/>
          </a:xfrm>
        </p:spPr>
        <p:txBody>
          <a:bodyPr/>
          <a:lstStyle/>
          <a:p>
            <a:r>
              <a:rPr lang="en-US" altLang="zh-TW" sz="3600" dirty="0"/>
              <a:t>ISMS</a:t>
            </a:r>
            <a:r>
              <a:rPr lang="zh-TW" altLang="zh-TW" sz="3600" dirty="0"/>
              <a:t>導入</a:t>
            </a:r>
            <a:r>
              <a:rPr lang="zh-TW" altLang="en-US" sz="3600" dirty="0"/>
              <a:t>對</a:t>
            </a:r>
            <a:r>
              <a:rPr lang="zh-TW" altLang="zh-TW" sz="3600" dirty="0"/>
              <a:t>機</a:t>
            </a:r>
            <a:r>
              <a:rPr lang="zh-TW" altLang="en-US" sz="3600" dirty="0"/>
              <a:t>關</a:t>
            </a:r>
            <a:r>
              <a:rPr lang="zh-TW" altLang="zh-TW" sz="3600" dirty="0"/>
              <a:t>人員</a:t>
            </a:r>
            <a:r>
              <a:rPr lang="zh-TW" altLang="en-US" sz="3600" dirty="0"/>
              <a:t>之</a:t>
            </a:r>
            <a:r>
              <a:rPr lang="zh-TW" altLang="zh-TW" sz="3600" dirty="0"/>
              <a:t>影響</a:t>
            </a:r>
            <a:endParaRPr lang="zh-TW" altLang="en-US" sz="3600" dirty="0"/>
          </a:p>
        </p:txBody>
      </p:sp>
      <p:sp>
        <p:nvSpPr>
          <p:cNvPr id="3" name="內容版面配置區 2"/>
          <p:cNvSpPr>
            <a:spLocks noGrp="1"/>
          </p:cNvSpPr>
          <p:nvPr>
            <p:ph sz="quarter" idx="10"/>
          </p:nvPr>
        </p:nvSpPr>
        <p:spPr/>
        <p:txBody>
          <a:bodyPr/>
          <a:lstStyle/>
          <a:p>
            <a:pPr algn="just"/>
            <a:r>
              <a:rPr lang="zh-TW" altLang="en-US" dirty="0"/>
              <a:t>日常作業必須落實遵循法規</a:t>
            </a:r>
            <a:endParaRPr lang="en-US" altLang="zh-TW" dirty="0"/>
          </a:p>
          <a:p>
            <a:pPr algn="just"/>
            <a:r>
              <a:rPr lang="zh-TW" altLang="en-US" dirty="0"/>
              <a:t>為符合規範，日常作業有大量的文件需填寫、申請及簽核</a:t>
            </a:r>
            <a:endParaRPr lang="en-US" altLang="zh-TW" dirty="0"/>
          </a:p>
          <a:p>
            <a:pPr algn="just"/>
            <a:r>
              <a:rPr lang="zh-TW" altLang="en-US" dirty="0"/>
              <a:t>必須配合參加相關的教育訓練</a:t>
            </a:r>
            <a:endParaRPr lang="en-US" altLang="zh-TW" dirty="0"/>
          </a:p>
          <a:p>
            <a:pPr algn="just"/>
            <a:r>
              <a:rPr lang="zh-TW" altLang="en-US" dirty="0"/>
              <a:t>有明確的相關規定及要求，確保自己在工作職場的作為不會有觸法的情形發生</a:t>
            </a:r>
            <a:endParaRPr lang="en-US" altLang="zh-TW" dirty="0"/>
          </a:p>
        </p:txBody>
      </p:sp>
    </p:spTree>
    <p:extLst>
      <p:ext uri="{BB962C8B-B14F-4D97-AF65-F5344CB8AC3E}">
        <p14:creationId xmlns:p14="http://schemas.microsoft.com/office/powerpoint/2010/main" val="5461902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8"/>
          <p:cNvSpPr>
            <a:spLocks noGrp="1" noChangeArrowheads="1"/>
          </p:cNvSpPr>
          <p:nvPr>
            <p:ph type="title"/>
          </p:nvPr>
        </p:nvSpPr>
        <p:spPr>
          <a:xfrm>
            <a:off x="1115616" y="117028"/>
            <a:ext cx="7458831" cy="935708"/>
          </a:xfrm>
        </p:spPr>
        <p:txBody>
          <a:bodyPr/>
          <a:lstStyle/>
          <a:p>
            <a:r>
              <a:rPr lang="zh-TW" altLang="en-US" dirty="0"/>
              <a:t>課程學習目標</a:t>
            </a:r>
            <a:r>
              <a:rPr lang="en-US" altLang="zh-TW" dirty="0"/>
              <a:t>(2/3)</a:t>
            </a:r>
          </a:p>
        </p:txBody>
      </p:sp>
      <p:sp>
        <p:nvSpPr>
          <p:cNvPr id="4" name="Rectangle 9"/>
          <p:cNvSpPr txBox="1">
            <a:spLocks noChangeArrowheads="1"/>
          </p:cNvSpPr>
          <p:nvPr/>
        </p:nvSpPr>
        <p:spPr bwMode="auto">
          <a:xfrm>
            <a:off x="611560" y="1052736"/>
            <a:ext cx="8071271" cy="522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mn-ea"/>
                <a:ea typeface="+mn-ea"/>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n-ea"/>
                <a:ea typeface="+mn-ea"/>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ea"/>
                <a:ea typeface="+mn-ea"/>
                <a:cs typeface="SimSun-18030" pitchFamily="49" charset="-122"/>
              </a:defRPr>
            </a:lvl3pPr>
            <a:lvl4pPr marL="900000" indent="-180000" algn="l" rtl="0" eaLnBrk="1" fontAlgn="base" hangingPunct="1">
              <a:lnSpc>
                <a:spcPct val="120000"/>
              </a:lnSpc>
              <a:spcBef>
                <a:spcPts val="200"/>
              </a:spcBef>
              <a:spcAft>
                <a:spcPts val="200"/>
              </a:spcAft>
              <a:buFont typeface="Dotum" pitchFamily="34" charset="-127"/>
              <a:buChar char="♦"/>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algn="just"/>
            <a:r>
              <a:rPr lang="zh-TW" altLang="en-US" i="0" kern="0" dirty="0"/>
              <a:t>知識</a:t>
            </a:r>
            <a:r>
              <a:rPr lang="en-US" altLang="zh-TW" i="0" kern="0" dirty="0"/>
              <a:t>(</a:t>
            </a:r>
            <a:r>
              <a:rPr lang="en-US" altLang="zh-TW" sz="2600" i="0" kern="0" dirty="0"/>
              <a:t>Knowledge</a:t>
            </a:r>
            <a:r>
              <a:rPr lang="en-US" altLang="zh-TW" i="0" kern="0" dirty="0"/>
              <a:t>)</a:t>
            </a:r>
            <a:r>
              <a:rPr lang="zh-TW" altLang="en-US" i="0" kern="0" dirty="0"/>
              <a:t>方面的學習目標</a:t>
            </a:r>
          </a:p>
          <a:p>
            <a:pPr lvl="1" algn="just"/>
            <a:r>
              <a:rPr lang="en-US" altLang="zh-TW" i="0" kern="0" dirty="0"/>
              <a:t>K1 </a:t>
            </a:r>
            <a:r>
              <a:rPr lang="zh-TW" altLang="en-US" i="0" kern="0" dirty="0"/>
              <a:t>了解資通安全基本觀念與資通安全相關法規</a:t>
            </a:r>
          </a:p>
          <a:p>
            <a:pPr lvl="1" algn="just"/>
            <a:r>
              <a:rPr lang="en-US" altLang="zh-TW" i="0" kern="0" dirty="0"/>
              <a:t>K2 </a:t>
            </a:r>
            <a:r>
              <a:rPr lang="zh-TW" altLang="en-US" i="0" kern="0" dirty="0"/>
              <a:t>了解資通安全風險管理與業務持續運作管理</a:t>
            </a:r>
          </a:p>
          <a:p>
            <a:pPr lvl="1" algn="just"/>
            <a:r>
              <a:rPr lang="en-US" altLang="zh-TW" i="0" kern="0" dirty="0"/>
              <a:t>K3 </a:t>
            </a:r>
            <a:r>
              <a:rPr lang="zh-TW" altLang="en-US" i="0" kern="0" dirty="0"/>
              <a:t>了解日常作業中安全維護之工作與責任</a:t>
            </a:r>
          </a:p>
          <a:p>
            <a:pPr lvl="1" algn="just"/>
            <a:r>
              <a:rPr lang="en-US" altLang="zh-TW" i="0" kern="0" dirty="0"/>
              <a:t>K4 </a:t>
            </a:r>
            <a:r>
              <a:rPr lang="zh-TW" altLang="en-US" i="0" kern="0" dirty="0"/>
              <a:t>了解身分鑑別與存取控制方法</a:t>
            </a:r>
          </a:p>
          <a:p>
            <a:pPr lvl="1" algn="just"/>
            <a:r>
              <a:rPr lang="en-US" altLang="zh-TW" i="0" kern="0" dirty="0"/>
              <a:t>K5 </a:t>
            </a:r>
            <a:r>
              <a:rPr lang="zh-TW" altLang="en-US" i="0" kern="0" dirty="0"/>
              <a:t>了解加解密與數位簽章之概念與應用</a:t>
            </a:r>
          </a:p>
          <a:p>
            <a:pPr lvl="1" algn="just"/>
            <a:r>
              <a:rPr lang="en-US" altLang="zh-TW" i="0" kern="0" dirty="0"/>
              <a:t>K6 </a:t>
            </a:r>
            <a:r>
              <a:rPr lang="zh-TW" altLang="en-US" i="0" kern="0" dirty="0"/>
              <a:t>了解網路安全與實體安全防護方法</a:t>
            </a:r>
          </a:p>
          <a:p>
            <a:pPr lvl="1" algn="just"/>
            <a:r>
              <a:rPr lang="en-US" altLang="zh-TW" i="0" kern="0" dirty="0"/>
              <a:t>K7 </a:t>
            </a:r>
            <a:r>
              <a:rPr lang="zh-TW" altLang="en-US" i="0" kern="0" dirty="0"/>
              <a:t>了解應用程式開發生命週期安全</a:t>
            </a:r>
          </a:p>
          <a:p>
            <a:pPr lvl="1" algn="just"/>
            <a:r>
              <a:rPr lang="en-US" altLang="zh-TW" i="0" kern="0" dirty="0"/>
              <a:t>K8 </a:t>
            </a:r>
            <a:r>
              <a:rPr lang="zh-TW" altLang="en-US" i="0" kern="0" dirty="0"/>
              <a:t>了解資通安全健診流程</a:t>
            </a:r>
          </a:p>
          <a:p>
            <a:pPr lvl="1" algn="just"/>
            <a:r>
              <a:rPr lang="en-US" altLang="zh-TW" i="0" kern="0" dirty="0"/>
              <a:t>K9 </a:t>
            </a:r>
            <a:r>
              <a:rPr lang="zh-TW" altLang="en-US" i="0" kern="0" dirty="0"/>
              <a:t>了解資通安全事件通報及應變流程</a:t>
            </a:r>
          </a:p>
        </p:txBody>
      </p:sp>
    </p:spTree>
    <p:extLst>
      <p:ext uri="{BB962C8B-B14F-4D97-AF65-F5344CB8AC3E}">
        <p14:creationId xmlns:p14="http://schemas.microsoft.com/office/powerpoint/2010/main" val="2298403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ISMS</a:t>
            </a:r>
            <a:r>
              <a:rPr lang="zh-TW" altLang="en-US" dirty="0"/>
              <a:t>導入</a:t>
            </a:r>
            <a:r>
              <a:rPr lang="zh-TW" altLang="zh-TW" dirty="0"/>
              <a:t>後對</a:t>
            </a:r>
            <a:r>
              <a:rPr lang="zh-TW" altLang="en-US" dirty="0"/>
              <a:t>機關之</a:t>
            </a:r>
            <a:r>
              <a:rPr lang="zh-TW" altLang="zh-TW" dirty="0"/>
              <a:t>影響</a:t>
            </a:r>
            <a:endParaRPr lang="zh-TW" altLang="en-US" dirty="0"/>
          </a:p>
        </p:txBody>
      </p:sp>
      <p:sp>
        <p:nvSpPr>
          <p:cNvPr id="3" name="內容版面配置區 2"/>
          <p:cNvSpPr>
            <a:spLocks noGrp="1"/>
          </p:cNvSpPr>
          <p:nvPr>
            <p:ph sz="quarter" idx="10"/>
          </p:nvPr>
        </p:nvSpPr>
        <p:spPr/>
        <p:txBody>
          <a:bodyPr/>
          <a:lstStyle/>
          <a:p>
            <a:pPr algn="just"/>
            <a:r>
              <a:rPr lang="zh-TW" altLang="en-US" dirty="0"/>
              <a:t>建立符合國際標準之資訊安全管理制度</a:t>
            </a:r>
          </a:p>
          <a:p>
            <a:pPr algn="just"/>
            <a:r>
              <a:rPr lang="zh-TW" altLang="en-US" dirty="0"/>
              <a:t>通過 </a:t>
            </a:r>
            <a:r>
              <a:rPr lang="en-US" altLang="zh-TW" dirty="0"/>
              <a:t>CNS27001</a:t>
            </a:r>
            <a:r>
              <a:rPr lang="zh-TW" altLang="en-US" dirty="0"/>
              <a:t> 標準驗證並取得證書</a:t>
            </a:r>
          </a:p>
          <a:p>
            <a:pPr algn="just"/>
            <a:r>
              <a:rPr lang="zh-TW" altLang="en-US" dirty="0"/>
              <a:t>強化及改善整體資通安全管理之能力</a:t>
            </a:r>
          </a:p>
          <a:p>
            <a:pPr algn="just"/>
            <a:r>
              <a:rPr lang="zh-TW" altLang="en-US" dirty="0"/>
              <a:t>落實資通安全與個人資料保護</a:t>
            </a:r>
            <a:endParaRPr lang="en-US" altLang="zh-TW" dirty="0"/>
          </a:p>
          <a:p>
            <a:pPr algn="just"/>
            <a:r>
              <a:rPr lang="zh-TW" altLang="en-US" dirty="0"/>
              <a:t>建立機關好的聲譽</a:t>
            </a:r>
            <a:endParaRPr lang="en-US" altLang="zh-TW" dirty="0"/>
          </a:p>
        </p:txBody>
      </p:sp>
    </p:spTree>
    <p:extLst>
      <p:ext uri="{BB962C8B-B14F-4D97-AF65-F5344CB8AC3E}">
        <p14:creationId xmlns:p14="http://schemas.microsoft.com/office/powerpoint/2010/main" val="42300021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15616" y="116632"/>
            <a:ext cx="7458831" cy="935708"/>
          </a:xfrm>
        </p:spPr>
        <p:txBody>
          <a:bodyPr/>
          <a:lstStyle/>
          <a:p>
            <a:r>
              <a:rPr lang="en-US" altLang="zh-TW" dirty="0"/>
              <a:t>ISMS</a:t>
            </a:r>
            <a:r>
              <a:rPr lang="zh-TW" altLang="en-US" dirty="0"/>
              <a:t>建置流程</a:t>
            </a:r>
          </a:p>
        </p:txBody>
      </p:sp>
      <p:sp>
        <p:nvSpPr>
          <p:cNvPr id="4" name="矩形 3"/>
          <p:cNvSpPr/>
          <p:nvPr/>
        </p:nvSpPr>
        <p:spPr>
          <a:xfrm>
            <a:off x="827584" y="1055375"/>
            <a:ext cx="5958408" cy="561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獲得管理階層支持</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定義</a:t>
            </a:r>
            <a:r>
              <a:rPr lang="en-US" altLang="zh-TW" sz="1600" i="0" dirty="0">
                <a:solidFill>
                  <a:srgbClr val="333399"/>
                </a:solidFill>
                <a:latin typeface="+mn-ea"/>
                <a:ea typeface="+mn-ea"/>
              </a:rPr>
              <a:t>ISMS</a:t>
            </a:r>
            <a:r>
              <a:rPr lang="zh-TW" altLang="zh-TW" sz="1600" i="0" dirty="0">
                <a:solidFill>
                  <a:srgbClr val="333399"/>
                </a:solidFill>
                <a:latin typeface="+mn-ea"/>
                <a:ea typeface="+mn-ea"/>
              </a:rPr>
              <a:t>適用範圍</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盤點資訊資產</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定義風險評鑑方法</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執行資</a:t>
            </a:r>
            <a:r>
              <a:rPr lang="zh-TW" altLang="en-US" sz="1600" i="0" dirty="0">
                <a:solidFill>
                  <a:srgbClr val="333399"/>
                </a:solidFill>
                <a:latin typeface="+mn-ea"/>
                <a:ea typeface="+mn-ea"/>
              </a:rPr>
              <a:t>通</a:t>
            </a:r>
            <a:r>
              <a:rPr lang="zh-TW" altLang="zh-TW" sz="1600" i="0" dirty="0">
                <a:solidFill>
                  <a:srgbClr val="333399"/>
                </a:solidFill>
                <a:latin typeface="+mn-ea"/>
                <a:ea typeface="+mn-ea"/>
              </a:rPr>
              <a:t>安全風險評鑑</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準備適用性聲明書</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準備風險處理計畫</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發展</a:t>
            </a:r>
            <a:r>
              <a:rPr lang="en-US" altLang="zh-TW" sz="1600" i="0" dirty="0">
                <a:solidFill>
                  <a:srgbClr val="333399"/>
                </a:solidFill>
                <a:latin typeface="+mn-ea"/>
                <a:ea typeface="+mn-ea"/>
              </a:rPr>
              <a:t>ISMS</a:t>
            </a:r>
            <a:r>
              <a:rPr lang="zh-TW" altLang="zh-TW" sz="1600" i="0" dirty="0">
                <a:solidFill>
                  <a:srgbClr val="333399"/>
                </a:solidFill>
                <a:latin typeface="+mn-ea"/>
                <a:ea typeface="+mn-ea"/>
              </a:rPr>
              <a:t>建置計畫</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執行</a:t>
            </a:r>
            <a:r>
              <a:rPr lang="en-US" altLang="zh-TW" sz="1600" i="0" dirty="0">
                <a:solidFill>
                  <a:srgbClr val="333399"/>
                </a:solidFill>
                <a:latin typeface="+mn-ea"/>
                <a:ea typeface="+mn-ea"/>
              </a:rPr>
              <a:t>ISMS</a:t>
            </a:r>
            <a:r>
              <a:rPr lang="zh-TW" altLang="zh-TW" sz="1600" i="0" dirty="0">
                <a:solidFill>
                  <a:srgbClr val="333399"/>
                </a:solidFill>
                <a:latin typeface="+mn-ea"/>
                <a:ea typeface="+mn-ea"/>
              </a:rPr>
              <a:t>建置計畫</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完成</a:t>
            </a:r>
            <a:r>
              <a:rPr lang="en-US" altLang="zh-TW" sz="1600" i="0" dirty="0">
                <a:solidFill>
                  <a:srgbClr val="333399"/>
                </a:solidFill>
                <a:latin typeface="+mn-ea"/>
                <a:ea typeface="+mn-ea"/>
              </a:rPr>
              <a:t>ISMS</a:t>
            </a:r>
            <a:r>
              <a:rPr lang="zh-TW" altLang="zh-TW" sz="1600" i="0" dirty="0">
                <a:solidFill>
                  <a:srgbClr val="333399"/>
                </a:solidFill>
                <a:latin typeface="+mn-ea"/>
                <a:ea typeface="+mn-ea"/>
              </a:rPr>
              <a:t>建置計畫</a:t>
            </a:r>
          </a:p>
          <a:p>
            <a:pPr marL="288000" indent="-288000" algn="just" defTabSz="0">
              <a:lnSpc>
                <a:spcPct val="120000"/>
              </a:lnSpc>
              <a:spcBef>
                <a:spcPts val="200"/>
              </a:spcBef>
              <a:spcAft>
                <a:spcPts val="200"/>
              </a:spcAft>
              <a:buFont typeface="Times New Roman" pitchFamily="18" charset="0"/>
              <a:buChar char="●"/>
              <a:tabLst>
                <a:tab pos="0" algn="l"/>
              </a:tabLst>
            </a:pPr>
            <a:r>
              <a:rPr lang="en-US" altLang="zh-TW" sz="1600" i="0" dirty="0">
                <a:solidFill>
                  <a:srgbClr val="333399"/>
                </a:solidFill>
                <a:latin typeface="+mn-ea"/>
                <a:ea typeface="+mn-ea"/>
              </a:rPr>
              <a:t>ISMS</a:t>
            </a:r>
            <a:r>
              <a:rPr lang="zh-TW" altLang="zh-TW" sz="1600" i="0" dirty="0">
                <a:solidFill>
                  <a:srgbClr val="333399"/>
                </a:solidFill>
                <a:latin typeface="+mn-ea"/>
                <a:ea typeface="+mn-ea"/>
              </a:rPr>
              <a:t>活動產出</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遵循性檢視</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矯正行動</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預評</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驗證稽核</a:t>
            </a:r>
          </a:p>
          <a:p>
            <a:pPr marL="288000" indent="-288000" algn="just" defTabSz="0">
              <a:lnSpc>
                <a:spcPct val="120000"/>
              </a:lnSpc>
              <a:spcBef>
                <a:spcPts val="200"/>
              </a:spcBef>
              <a:spcAft>
                <a:spcPts val="200"/>
              </a:spcAft>
              <a:buFont typeface="Times New Roman" pitchFamily="18" charset="0"/>
              <a:buChar char="●"/>
              <a:tabLst>
                <a:tab pos="0" algn="l"/>
              </a:tabLst>
            </a:pPr>
            <a:r>
              <a:rPr lang="zh-TW" altLang="zh-TW" sz="1600" i="0" dirty="0">
                <a:solidFill>
                  <a:srgbClr val="333399"/>
                </a:solidFill>
                <a:latin typeface="+mn-ea"/>
                <a:ea typeface="+mn-ea"/>
              </a:rPr>
              <a:t>通過驗證</a:t>
            </a:r>
          </a:p>
        </p:txBody>
      </p:sp>
    </p:spTree>
    <p:extLst>
      <p:ext uri="{BB962C8B-B14F-4D97-AF65-F5344CB8AC3E}">
        <p14:creationId xmlns:p14="http://schemas.microsoft.com/office/powerpoint/2010/main" val="29577296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23999" y="117028"/>
            <a:ext cx="8244545" cy="935708"/>
          </a:xfrm>
        </p:spPr>
        <p:txBody>
          <a:bodyPr/>
          <a:lstStyle/>
          <a:p>
            <a:r>
              <a:rPr lang="zh-TW" altLang="en-US" sz="3600" dirty="0"/>
              <a:t>問答式討論</a:t>
            </a:r>
            <a:r>
              <a:rPr lang="en-US" altLang="zh-TW" sz="3600" dirty="0"/>
              <a:t>-</a:t>
            </a:r>
            <a:r>
              <a:rPr lang="zh-TW" altLang="en-US" sz="3600" dirty="0"/>
              <a:t>資通安全管理法</a:t>
            </a:r>
            <a:r>
              <a:rPr lang="en-US" altLang="zh-TW" sz="3600" dirty="0"/>
              <a:t>FAQ</a:t>
            </a:r>
            <a:endParaRPr lang="zh-TW" altLang="en-US" sz="3600" dirty="0"/>
          </a:p>
        </p:txBody>
      </p:sp>
      <p:sp>
        <p:nvSpPr>
          <p:cNvPr id="3" name="內容版面配置區 2"/>
          <p:cNvSpPr>
            <a:spLocks noGrp="1"/>
          </p:cNvSpPr>
          <p:nvPr>
            <p:ph idx="1"/>
          </p:nvPr>
        </p:nvSpPr>
        <p:spPr>
          <a:xfrm>
            <a:off x="539552" y="1080000"/>
            <a:ext cx="8071271" cy="3717152"/>
          </a:xfrm>
        </p:spPr>
        <p:txBody>
          <a:bodyPr/>
          <a:lstStyle/>
          <a:p>
            <a:r>
              <a:rPr lang="zh-TW" altLang="en-US" dirty="0"/>
              <a:t>資通安全管理法之納管對象為何</a:t>
            </a:r>
            <a:endParaRPr lang="en-US" altLang="zh-TW" dirty="0"/>
          </a:p>
          <a:p>
            <a:r>
              <a:rPr lang="zh-TW" altLang="en-US" dirty="0"/>
              <a:t>地方政府捐助之財團法人是否為資安法納管對象</a:t>
            </a:r>
          </a:p>
          <a:p>
            <a:r>
              <a:rPr lang="zh-TW" altLang="en-US" dirty="0"/>
              <a:t>	公務機關兼具公營事業性質，其納管方式為何 </a:t>
            </a:r>
            <a:endParaRPr lang="en-US" altLang="zh-TW" dirty="0"/>
          </a:p>
          <a:p>
            <a:r>
              <a:rPr lang="zh-TW" altLang="en-US" dirty="0"/>
              <a:t>所有公務機關是否都應置資通安全長</a:t>
            </a:r>
            <a:endParaRPr lang="en-US" altLang="zh-TW" dirty="0"/>
          </a:p>
          <a:p>
            <a:r>
              <a:rPr lang="zh-TW" altLang="en-US" dirty="0"/>
              <a:t>資通安全長由誰來擔任</a:t>
            </a:r>
            <a:r>
              <a:rPr lang="en-US" altLang="zh-TW" b="1" dirty="0"/>
              <a:t> </a:t>
            </a:r>
            <a:endParaRPr lang="zh-TW" altLang="en-US" dirty="0"/>
          </a:p>
          <a:p>
            <a:r>
              <a:rPr lang="zh-TW" altLang="en-US" dirty="0"/>
              <a:t>	資安專職人員之職務內容為何	</a:t>
            </a:r>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1033764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剪去單一角落矩形 2"/>
          <p:cNvSpPr/>
          <p:nvPr/>
        </p:nvSpPr>
        <p:spPr bwMode="auto">
          <a:xfrm>
            <a:off x="827584" y="2319338"/>
            <a:ext cx="7630616" cy="2333798"/>
          </a:xfrm>
          <a:prstGeom prst="snip1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zh-TW" altLang="en-US" sz="4400" b="1" i="0" kern="0" dirty="0">
                <a:solidFill>
                  <a:srgbClr val="333399"/>
                </a:solidFill>
                <a:latin typeface="微軟正黑體"/>
                <a:ea typeface="微軟正黑體"/>
              </a:rPr>
              <a:t>第</a:t>
            </a:r>
            <a:r>
              <a:rPr kumimoji="0" lang="en-US" altLang="zh-TW" sz="4400" b="1" i="0" kern="0" dirty="0">
                <a:solidFill>
                  <a:srgbClr val="333399"/>
                </a:solidFill>
                <a:latin typeface="微軟正黑體"/>
                <a:ea typeface="微軟正黑體"/>
              </a:rPr>
              <a:t>3</a:t>
            </a:r>
            <a:r>
              <a:rPr kumimoji="0" lang="zh-TW" altLang="en-US" sz="4400" b="1" i="0" kern="0" dirty="0">
                <a:solidFill>
                  <a:srgbClr val="333399"/>
                </a:solidFill>
                <a:latin typeface="微軟正黑體"/>
                <a:ea typeface="微軟正黑體"/>
              </a:rPr>
              <a:t>單元</a:t>
            </a:r>
            <a:br>
              <a:rPr kumimoji="0" lang="zh-TW" altLang="en-US" sz="4400" b="1" i="0" kern="0" dirty="0">
                <a:solidFill>
                  <a:srgbClr val="333399"/>
                </a:solidFill>
                <a:latin typeface="微軟正黑體"/>
                <a:ea typeface="微軟正黑體"/>
              </a:rPr>
            </a:br>
            <a:r>
              <a:rPr kumimoji="0" lang="zh-TW" altLang="en-US" sz="4400" b="1" i="0" kern="0" dirty="0">
                <a:solidFill>
                  <a:srgbClr val="333399"/>
                </a:solidFill>
                <a:latin typeface="微軟正黑體"/>
                <a:ea typeface="微軟正黑體"/>
              </a:rPr>
              <a:t>資通安全風險管理與</a:t>
            </a:r>
          </a:p>
          <a:p>
            <a:pPr algn="ctr"/>
            <a:r>
              <a:rPr kumimoji="0" lang="zh-TW" altLang="en-US" sz="4400" b="1" i="0" kern="0" dirty="0">
                <a:solidFill>
                  <a:srgbClr val="333399"/>
                </a:solidFill>
                <a:latin typeface="微軟正黑體"/>
                <a:ea typeface="微軟正黑體"/>
              </a:rPr>
              <a:t>業務持續運作管理</a:t>
            </a:r>
          </a:p>
          <a:p>
            <a:pPr algn="ctr"/>
            <a:endParaRPr lang="zh-TW" altLang="en-US" sz="4400" dirty="0"/>
          </a:p>
        </p:txBody>
      </p:sp>
    </p:spTree>
    <p:extLst>
      <p:ext uri="{BB962C8B-B14F-4D97-AF65-F5344CB8AC3E}">
        <p14:creationId xmlns:p14="http://schemas.microsoft.com/office/powerpoint/2010/main" val="23656117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a:xfrm>
            <a:off x="1115616" y="117028"/>
            <a:ext cx="7458831" cy="935708"/>
          </a:xfrm>
        </p:spPr>
        <p:txBody>
          <a:bodyPr/>
          <a:lstStyle/>
          <a:p>
            <a:r>
              <a:rPr lang="zh-TW" altLang="en-US"/>
              <a:t>單元學習目標</a:t>
            </a:r>
            <a:endParaRPr lang="zh-TW" altLang="en-US" dirty="0"/>
          </a:p>
        </p:txBody>
      </p:sp>
      <p:sp>
        <p:nvSpPr>
          <p:cNvPr id="110596" name="Rectangle 3"/>
          <p:cNvSpPr>
            <a:spLocks noGrp="1" noChangeArrowheads="1"/>
          </p:cNvSpPr>
          <p:nvPr>
            <p:ph type="body" idx="1"/>
          </p:nvPr>
        </p:nvSpPr>
        <p:spPr>
          <a:xfrm>
            <a:off x="611559" y="1052736"/>
            <a:ext cx="8071271" cy="5229320"/>
          </a:xfrm>
        </p:spPr>
        <p:txBody>
          <a:bodyPr/>
          <a:lstStyle/>
          <a:p>
            <a:pPr algn="just"/>
            <a:r>
              <a:rPr lang="zh-TW" altLang="en-US" dirty="0"/>
              <a:t>了解資通安全風險管理的流程</a:t>
            </a:r>
          </a:p>
          <a:p>
            <a:pPr algn="just"/>
            <a:r>
              <a:rPr lang="zh-TW" altLang="en-US" dirty="0"/>
              <a:t>了解資通安全風險評鑑的方法</a:t>
            </a:r>
            <a:endParaRPr lang="en-US" altLang="zh-TW" dirty="0"/>
          </a:p>
          <a:p>
            <a:pPr algn="just"/>
            <a:r>
              <a:rPr lang="zh-TW" altLang="en-US" dirty="0"/>
              <a:t>了解風險處理的方法</a:t>
            </a:r>
            <a:endParaRPr lang="en-US" altLang="zh-TW" dirty="0"/>
          </a:p>
          <a:p>
            <a:pPr algn="just"/>
            <a:r>
              <a:rPr lang="zh-TW" altLang="en-US" dirty="0"/>
              <a:t>了解業務持續運作管理程序</a:t>
            </a:r>
          </a:p>
          <a:p>
            <a:pPr algn="just"/>
            <a:r>
              <a:rPr lang="zh-TW" altLang="en-US" dirty="0"/>
              <a:t>了解營運衝擊分析之步驟</a:t>
            </a:r>
            <a:endParaRPr lang="en-US" altLang="zh-TW" dirty="0"/>
          </a:p>
          <a:p>
            <a:pPr algn="just"/>
            <a:r>
              <a:rPr lang="zh-TW" altLang="en-US" dirty="0"/>
              <a:t>了解各項復原策略，包含：業務處理、場所、供應、技術、使用者環境及資料復原</a:t>
            </a:r>
          </a:p>
          <a:p>
            <a:pPr algn="just"/>
            <a:r>
              <a:rPr lang="zh-TW" altLang="en-US" dirty="0"/>
              <a:t>了解營運持續計畫中應包含的內容</a:t>
            </a:r>
          </a:p>
          <a:p>
            <a:pPr algn="just"/>
            <a:r>
              <a:rPr lang="zh-TW" altLang="en-US" dirty="0"/>
              <a:t>了解營運持續計畫之測試、演練及維護</a:t>
            </a:r>
          </a:p>
          <a:p>
            <a:pPr marL="0" indent="0" algn="just">
              <a:buNone/>
            </a:pPr>
            <a:endParaRPr lang="zh-TW" altLang="en-US" dirty="0"/>
          </a:p>
          <a:p>
            <a:pPr algn="just"/>
            <a:endParaRPr lang="zh-TW" altLang="en-US" dirty="0"/>
          </a:p>
        </p:txBody>
      </p:sp>
    </p:spTree>
    <p:extLst>
      <p:ext uri="{BB962C8B-B14F-4D97-AF65-F5344CB8AC3E}">
        <p14:creationId xmlns:p14="http://schemas.microsoft.com/office/powerpoint/2010/main" val="37168673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a:xfrm>
            <a:off x="395536" y="1052736"/>
            <a:ext cx="8435975" cy="5400675"/>
          </a:xfrm>
        </p:spPr>
        <p:txBody>
          <a:bodyPr/>
          <a:lstStyle/>
          <a:p>
            <a:pPr algn="just"/>
            <a:r>
              <a:rPr lang="zh-TW" altLang="en-US" sz="2400" dirty="0"/>
              <a:t>「風險」是指「威脅」利用其相對應「脆弱性」造成組織或政府機關「資訊資產」受到「衝擊」的「可能性」</a:t>
            </a:r>
          </a:p>
          <a:p>
            <a:pPr algn="just"/>
            <a:endParaRPr lang="zh-TW" altLang="en-US" sz="2000" dirty="0"/>
          </a:p>
          <a:p>
            <a:pPr algn="just"/>
            <a:endParaRPr lang="zh-TW" altLang="en-US" sz="2000" dirty="0"/>
          </a:p>
          <a:p>
            <a:pPr algn="just"/>
            <a:endParaRPr lang="zh-TW" altLang="en-US" sz="2000" dirty="0"/>
          </a:p>
          <a:p>
            <a:pPr algn="just"/>
            <a:endParaRPr lang="zh-TW" altLang="en-US" sz="2000" dirty="0"/>
          </a:p>
          <a:p>
            <a:pPr algn="just"/>
            <a:endParaRPr lang="zh-TW" altLang="en-US" sz="1400" dirty="0"/>
          </a:p>
          <a:p>
            <a:pPr algn="just"/>
            <a:endParaRPr lang="en-US" altLang="zh-TW" sz="2400" dirty="0"/>
          </a:p>
          <a:p>
            <a:pPr algn="just"/>
            <a:r>
              <a:rPr lang="zh-TW" altLang="en-US" sz="2400" dirty="0"/>
              <a:t>風險透過「</a:t>
            </a:r>
            <a:r>
              <a:rPr lang="zh-TW" altLang="en-US" sz="2400" dirty="0">
                <a:solidFill>
                  <a:srgbClr val="FF0000"/>
                </a:solidFill>
              </a:rPr>
              <a:t>衝擊</a:t>
            </a:r>
            <a:r>
              <a:rPr lang="zh-TW" altLang="en-US" sz="2400" dirty="0"/>
              <a:t>」與其「</a:t>
            </a:r>
            <a:r>
              <a:rPr lang="zh-TW" altLang="en-US" sz="2400" dirty="0">
                <a:solidFill>
                  <a:srgbClr val="FF0000"/>
                </a:solidFill>
              </a:rPr>
              <a:t>可能性</a:t>
            </a:r>
            <a:r>
              <a:rPr lang="zh-TW" altLang="en-US" sz="2400" dirty="0"/>
              <a:t>」兩個因素的結合來定義其</a:t>
            </a:r>
            <a:r>
              <a:rPr lang="zh-TW" altLang="en-US" sz="2400" dirty="0">
                <a:solidFill>
                  <a:srgbClr val="FF0000"/>
                </a:solidFill>
              </a:rPr>
              <a:t>影響程度或損害程度</a:t>
            </a:r>
          </a:p>
          <a:p>
            <a:pPr algn="just"/>
            <a:r>
              <a:rPr lang="zh-TW" altLang="en-US" sz="2400" dirty="0"/>
              <a:t>風險管理的目標</a:t>
            </a:r>
          </a:p>
          <a:p>
            <a:pPr lvl="1" algn="just"/>
            <a:r>
              <a:rPr lang="zh-TW" altLang="en-US" sz="2000" dirty="0"/>
              <a:t>在</a:t>
            </a:r>
            <a:r>
              <a:rPr lang="zh-TW" altLang="en-US" sz="2000" dirty="0">
                <a:solidFill>
                  <a:srgbClr val="FF0000"/>
                </a:solidFill>
              </a:rPr>
              <a:t>最低的防護成本投入下獲得最優化的安全性</a:t>
            </a:r>
            <a:r>
              <a:rPr lang="en-US" altLang="zh-TW" sz="2000" dirty="0"/>
              <a:t>(</a:t>
            </a:r>
            <a:r>
              <a:rPr lang="zh-TW" altLang="en-US" sz="2000" dirty="0"/>
              <a:t>最優化非最強固，而是最合適</a:t>
            </a:r>
            <a:r>
              <a:rPr lang="en-US" altLang="zh-TW" sz="2000" dirty="0"/>
              <a:t>)</a:t>
            </a:r>
          </a:p>
        </p:txBody>
      </p:sp>
      <p:sp>
        <p:nvSpPr>
          <p:cNvPr id="112644" name="Rectangle 2"/>
          <p:cNvSpPr>
            <a:spLocks noGrp="1" noChangeArrowheads="1"/>
          </p:cNvSpPr>
          <p:nvPr>
            <p:ph type="title"/>
          </p:nvPr>
        </p:nvSpPr>
        <p:spPr>
          <a:xfrm>
            <a:off x="1115616" y="117028"/>
            <a:ext cx="7458831" cy="935708"/>
          </a:xfrm>
        </p:spPr>
        <p:txBody>
          <a:bodyPr/>
          <a:lstStyle/>
          <a:p>
            <a:r>
              <a:rPr lang="zh-TW" altLang="en-US" dirty="0"/>
              <a:t>風險的定義及目標</a:t>
            </a:r>
          </a:p>
        </p:txBody>
      </p:sp>
      <p:grpSp>
        <p:nvGrpSpPr>
          <p:cNvPr id="112645" name="Group 24"/>
          <p:cNvGrpSpPr>
            <a:grpSpLocks/>
          </p:cNvGrpSpPr>
          <p:nvPr/>
        </p:nvGrpSpPr>
        <p:grpSpPr bwMode="auto">
          <a:xfrm>
            <a:off x="1258888" y="2420888"/>
            <a:ext cx="6505575" cy="1873250"/>
            <a:chOff x="959" y="1434"/>
            <a:chExt cx="4098" cy="1180"/>
          </a:xfrm>
        </p:grpSpPr>
        <p:sp>
          <p:nvSpPr>
            <p:cNvPr id="112646" name="Rectangle 19"/>
            <p:cNvSpPr>
              <a:spLocks noChangeArrowheads="1"/>
            </p:cNvSpPr>
            <p:nvPr/>
          </p:nvSpPr>
          <p:spPr bwMode="auto">
            <a:xfrm>
              <a:off x="2290" y="1480"/>
              <a:ext cx="2767" cy="1134"/>
            </a:xfrm>
            <a:prstGeom prst="rect">
              <a:avLst/>
            </a:prstGeom>
            <a:solidFill>
              <a:srgbClr val="FFFF99"/>
            </a:solidFill>
            <a:ln w="12700"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i="0">
                <a:latin typeface="+mn-ea"/>
                <a:ea typeface="+mn-ea"/>
              </a:endParaRPr>
            </a:p>
          </p:txBody>
        </p:sp>
        <p:sp>
          <p:nvSpPr>
            <p:cNvPr id="112647" name="Oval 4"/>
            <p:cNvSpPr>
              <a:spLocks noChangeArrowheads="1"/>
            </p:cNvSpPr>
            <p:nvPr/>
          </p:nvSpPr>
          <p:spPr bwMode="auto">
            <a:xfrm>
              <a:off x="1065" y="1751"/>
              <a:ext cx="590" cy="545"/>
            </a:xfrm>
            <a:prstGeom prst="ellipse">
              <a:avLst/>
            </a:prstGeom>
            <a:solidFill>
              <a:srgbClr val="99CCFF"/>
            </a:solidFill>
            <a:ln w="12700"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2400" b="0" i="0" dirty="0">
                  <a:latin typeface="+mn-ea"/>
                  <a:ea typeface="+mn-ea"/>
                </a:rPr>
                <a:t>威脅</a:t>
              </a:r>
            </a:p>
          </p:txBody>
        </p:sp>
        <p:sp>
          <p:nvSpPr>
            <p:cNvPr id="112648" name="Oval 5"/>
            <p:cNvSpPr>
              <a:spLocks noChangeArrowheads="1"/>
            </p:cNvSpPr>
            <p:nvPr/>
          </p:nvSpPr>
          <p:spPr bwMode="auto">
            <a:xfrm>
              <a:off x="2154" y="1751"/>
              <a:ext cx="590" cy="545"/>
            </a:xfrm>
            <a:prstGeom prst="ellipse">
              <a:avLst/>
            </a:prstGeom>
            <a:solidFill>
              <a:srgbClr val="99CCFF"/>
            </a:solidFill>
            <a:ln w="12700"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2400" b="0" i="0" dirty="0">
                  <a:latin typeface="+mn-ea"/>
                  <a:ea typeface="+mn-ea"/>
                </a:rPr>
                <a:t>脆弱性</a:t>
              </a:r>
            </a:p>
          </p:txBody>
        </p:sp>
        <p:cxnSp>
          <p:nvCxnSpPr>
            <p:cNvPr id="112649" name="AutoShape 6"/>
            <p:cNvCxnSpPr>
              <a:cxnSpLocks noChangeShapeType="1"/>
              <a:stCxn id="112647" idx="6"/>
              <a:endCxn id="112648" idx="2"/>
            </p:cNvCxnSpPr>
            <p:nvPr/>
          </p:nvCxnSpPr>
          <p:spPr bwMode="auto">
            <a:xfrm>
              <a:off x="1655" y="2024"/>
              <a:ext cx="499" cy="0"/>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112650" name="Oval 7"/>
            <p:cNvSpPr>
              <a:spLocks noChangeArrowheads="1"/>
            </p:cNvSpPr>
            <p:nvPr/>
          </p:nvSpPr>
          <p:spPr bwMode="auto">
            <a:xfrm>
              <a:off x="3242" y="1751"/>
              <a:ext cx="590" cy="545"/>
            </a:xfrm>
            <a:prstGeom prst="ellipse">
              <a:avLst/>
            </a:prstGeom>
            <a:solidFill>
              <a:schemeClr val="bg1"/>
            </a:solidFill>
            <a:ln w="38100" algn="ctr">
              <a:solidFill>
                <a:srgbClr val="0000FF"/>
              </a:solidFill>
              <a:prstDash val="sysDot"/>
              <a:round/>
              <a:headEnd/>
              <a:tailEnd/>
            </a:ln>
            <a:effectLst/>
            <a:extLs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2400" b="0" i="0">
                  <a:latin typeface="+mn-ea"/>
                  <a:ea typeface="+mn-ea"/>
                </a:rPr>
                <a:t>衝擊</a:t>
              </a:r>
            </a:p>
          </p:txBody>
        </p:sp>
        <p:cxnSp>
          <p:nvCxnSpPr>
            <p:cNvPr id="112651" name="AutoShape 8"/>
            <p:cNvCxnSpPr>
              <a:cxnSpLocks noChangeShapeType="1"/>
              <a:stCxn id="112648" idx="6"/>
              <a:endCxn id="112650" idx="2"/>
            </p:cNvCxnSpPr>
            <p:nvPr/>
          </p:nvCxnSpPr>
          <p:spPr bwMode="auto">
            <a:xfrm>
              <a:off x="2744" y="2024"/>
              <a:ext cx="486" cy="0"/>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444425" name="Text Box 9"/>
            <p:cNvSpPr txBox="1">
              <a:spLocks noChangeArrowheads="1"/>
            </p:cNvSpPr>
            <p:nvPr/>
          </p:nvSpPr>
          <p:spPr bwMode="auto">
            <a:xfrm>
              <a:off x="1656" y="1797"/>
              <a:ext cx="407" cy="233"/>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1800" b="0" i="0" dirty="0">
                  <a:latin typeface="+mn-ea"/>
                  <a:ea typeface="+mn-ea"/>
                </a:rPr>
                <a:t>利用</a:t>
              </a:r>
            </a:p>
          </p:txBody>
        </p:sp>
        <p:sp>
          <p:nvSpPr>
            <p:cNvPr id="444426" name="Text Box 10"/>
            <p:cNvSpPr txBox="1">
              <a:spLocks noChangeArrowheads="1"/>
            </p:cNvSpPr>
            <p:nvPr/>
          </p:nvSpPr>
          <p:spPr bwMode="auto">
            <a:xfrm>
              <a:off x="2793" y="1797"/>
              <a:ext cx="404" cy="231"/>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1800" b="0" i="0">
                  <a:latin typeface="+mn-ea"/>
                  <a:ea typeface="+mn-ea"/>
                </a:rPr>
                <a:t>產生</a:t>
              </a:r>
            </a:p>
          </p:txBody>
        </p:sp>
        <p:sp>
          <p:nvSpPr>
            <p:cNvPr id="112654" name="Oval 11"/>
            <p:cNvSpPr>
              <a:spLocks noChangeArrowheads="1"/>
            </p:cNvSpPr>
            <p:nvPr/>
          </p:nvSpPr>
          <p:spPr bwMode="auto">
            <a:xfrm>
              <a:off x="959" y="1549"/>
              <a:ext cx="1905" cy="952"/>
            </a:xfrm>
            <a:prstGeom prst="ellipse">
              <a:avLst/>
            </a:prstGeom>
            <a:noFill/>
            <a:ln w="38100" algn="ctr">
              <a:solidFill>
                <a:schemeClr val="hlink"/>
              </a:solidFill>
              <a:prstDash val="sysDot"/>
              <a:round/>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i="0">
                <a:latin typeface="+mn-ea"/>
                <a:ea typeface="+mn-ea"/>
              </a:endParaRPr>
            </a:p>
          </p:txBody>
        </p:sp>
        <p:cxnSp>
          <p:nvCxnSpPr>
            <p:cNvPr id="112656" name="AutoShape 14"/>
            <p:cNvCxnSpPr>
              <a:cxnSpLocks noChangeShapeType="1"/>
              <a:stCxn id="112650" idx="6"/>
              <a:endCxn id="112660" idx="1"/>
            </p:cNvCxnSpPr>
            <p:nvPr/>
          </p:nvCxnSpPr>
          <p:spPr bwMode="auto">
            <a:xfrm>
              <a:off x="3844" y="2024"/>
              <a:ext cx="305" cy="114"/>
            </a:xfrm>
            <a:prstGeom prst="curvedConnector3">
              <a:avLst>
                <a:gd name="adj1" fmla="val 47870"/>
              </a:avLst>
            </a:prstGeom>
            <a:noFill/>
            <a:ln w="38100">
              <a:solidFill>
                <a:srgbClr val="0000FF"/>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cxnSp>
        <p:sp>
          <p:nvSpPr>
            <p:cNvPr id="112657" name="Text Box 16"/>
            <p:cNvSpPr txBox="1">
              <a:spLocks noChangeArrowheads="1"/>
            </p:cNvSpPr>
            <p:nvPr/>
          </p:nvSpPr>
          <p:spPr bwMode="auto">
            <a:xfrm>
              <a:off x="3914" y="1797"/>
              <a:ext cx="167" cy="271"/>
            </a:xfrm>
            <a:prstGeom prst="rect">
              <a:avLst/>
            </a:prstGeom>
            <a:noFill/>
            <a:ln>
              <a:noFill/>
            </a:ln>
            <a:effectLst>
              <a:prstShdw prst="shdw17" dist="17961" dir="13500000">
                <a:srgbClr val="5C5C99">
                  <a:alpha val="50000"/>
                </a:srgbClr>
              </a:prstShdw>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0" tIns="0" rIns="0" bIns="0">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i="0">
                  <a:solidFill>
                    <a:schemeClr val="hlink"/>
                  </a:solidFill>
                  <a:latin typeface="+mn-ea"/>
                  <a:ea typeface="+mn-ea"/>
                </a:rPr>
                <a:t>+</a:t>
              </a:r>
            </a:p>
          </p:txBody>
        </p:sp>
        <p:sp>
          <p:nvSpPr>
            <p:cNvPr id="112658" name="Text Box 17"/>
            <p:cNvSpPr txBox="1">
              <a:spLocks noChangeArrowheads="1"/>
            </p:cNvSpPr>
            <p:nvPr/>
          </p:nvSpPr>
          <p:spPr bwMode="auto">
            <a:xfrm>
              <a:off x="3676" y="2254"/>
              <a:ext cx="167" cy="271"/>
            </a:xfrm>
            <a:prstGeom prst="rect">
              <a:avLst/>
            </a:prstGeom>
            <a:noFill/>
            <a:ln>
              <a:noFill/>
            </a:ln>
            <a:effectLst>
              <a:prstShdw prst="shdw17" dist="17961" dir="13500000">
                <a:srgbClr val="5C5C99">
                  <a:alpha val="50000"/>
                </a:srgbClr>
              </a:prstShdw>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0" tIns="0" rIns="0" bIns="0">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i="0" dirty="0">
                  <a:solidFill>
                    <a:schemeClr val="hlink"/>
                  </a:solidFill>
                  <a:latin typeface="+mn-ea"/>
                  <a:ea typeface="+mn-ea"/>
                </a:rPr>
                <a:t>+</a:t>
              </a:r>
            </a:p>
          </p:txBody>
        </p:sp>
        <p:sp>
          <p:nvSpPr>
            <p:cNvPr id="444436" name="Text Box 20"/>
            <p:cNvSpPr txBox="1">
              <a:spLocks noChangeArrowheads="1"/>
            </p:cNvSpPr>
            <p:nvPr/>
          </p:nvSpPr>
          <p:spPr bwMode="auto">
            <a:xfrm>
              <a:off x="3379" y="1434"/>
              <a:ext cx="500" cy="288"/>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400" b="0" i="0">
                  <a:latin typeface="+mn-ea"/>
                  <a:ea typeface="+mn-ea"/>
                </a:rPr>
                <a:t>資產</a:t>
              </a:r>
            </a:p>
          </p:txBody>
        </p:sp>
        <p:sp>
          <p:nvSpPr>
            <p:cNvPr id="112660" name="AutoShape 21"/>
            <p:cNvSpPr>
              <a:spLocks noChangeArrowheads="1"/>
            </p:cNvSpPr>
            <p:nvPr/>
          </p:nvSpPr>
          <p:spPr bwMode="auto">
            <a:xfrm>
              <a:off x="4149" y="1570"/>
              <a:ext cx="863" cy="953"/>
            </a:xfrm>
            <a:prstGeom prst="irregularSeal2">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2400" b="0" i="0">
                  <a:solidFill>
                    <a:schemeClr val="bg1"/>
                  </a:solidFill>
                  <a:latin typeface="+mn-ea"/>
                  <a:ea typeface="+mn-ea"/>
                </a:rPr>
                <a:t>風險</a:t>
              </a:r>
            </a:p>
          </p:txBody>
        </p:sp>
        <p:sp>
          <p:nvSpPr>
            <p:cNvPr id="112661" name="Freeform 23"/>
            <p:cNvSpPr>
              <a:spLocks/>
            </p:cNvSpPr>
            <p:nvPr/>
          </p:nvSpPr>
          <p:spPr bwMode="auto">
            <a:xfrm>
              <a:off x="2744" y="2251"/>
              <a:ext cx="1451" cy="242"/>
            </a:xfrm>
            <a:custGeom>
              <a:avLst/>
              <a:gdLst>
                <a:gd name="T0" fmla="*/ 0 w 1451"/>
                <a:gd name="T1" fmla="*/ 0 h 242"/>
                <a:gd name="T2" fmla="*/ 771 w 1451"/>
                <a:gd name="T3" fmla="*/ 227 h 242"/>
                <a:gd name="T4" fmla="*/ 1451 w 1451"/>
                <a:gd name="T5" fmla="*/ 90 h 242"/>
                <a:gd name="T6" fmla="*/ 0 60000 65536"/>
                <a:gd name="T7" fmla="*/ 0 60000 65536"/>
                <a:gd name="T8" fmla="*/ 0 60000 65536"/>
              </a:gdLst>
              <a:ahLst/>
              <a:cxnLst>
                <a:cxn ang="T6">
                  <a:pos x="T0" y="T1"/>
                </a:cxn>
                <a:cxn ang="T7">
                  <a:pos x="T2" y="T3"/>
                </a:cxn>
                <a:cxn ang="T8">
                  <a:pos x="T4" y="T5"/>
                </a:cxn>
              </a:cxnLst>
              <a:rect l="0" t="0" r="r" b="b"/>
              <a:pathLst>
                <a:path w="1451" h="242">
                  <a:moveTo>
                    <a:pt x="0" y="0"/>
                  </a:moveTo>
                  <a:cubicBezTo>
                    <a:pt x="264" y="106"/>
                    <a:pt x="529" y="212"/>
                    <a:pt x="771" y="227"/>
                  </a:cubicBezTo>
                  <a:cubicBezTo>
                    <a:pt x="1013" y="242"/>
                    <a:pt x="1232" y="166"/>
                    <a:pt x="1451" y="90"/>
                  </a:cubicBezTo>
                </a:path>
              </a:pathLst>
            </a:custGeom>
            <a:noFill/>
            <a:ln w="38100" cap="flat" cmpd="sng">
              <a:solidFill>
                <a:srgbClr val="0000FF"/>
              </a:solidFill>
              <a:prstDash val="sysDot"/>
              <a:round/>
              <a:headEnd type="none" w="med" len="me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latin typeface="+mn-ea"/>
                <a:ea typeface="+mn-ea"/>
              </a:endParaRPr>
            </a:p>
          </p:txBody>
        </p:sp>
      </p:grpSp>
      <p:sp>
        <p:nvSpPr>
          <p:cNvPr id="21" name="Text Box 12"/>
          <p:cNvSpPr txBox="1">
            <a:spLocks noChangeArrowheads="1"/>
          </p:cNvSpPr>
          <p:nvPr/>
        </p:nvSpPr>
        <p:spPr bwMode="auto">
          <a:xfrm>
            <a:off x="2123728" y="4077072"/>
            <a:ext cx="1024639" cy="36933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800" b="0" i="0" dirty="0">
                <a:solidFill>
                  <a:schemeClr val="hlink"/>
                </a:solidFill>
                <a:latin typeface="+mn-ea"/>
                <a:ea typeface="+mn-ea"/>
              </a:rPr>
              <a:t>(</a:t>
            </a:r>
            <a:r>
              <a:rPr lang="zh-TW" altLang="en-US" sz="1800" b="0" i="0" dirty="0">
                <a:solidFill>
                  <a:schemeClr val="hlink"/>
                </a:solidFill>
                <a:latin typeface="+mn-ea"/>
                <a:ea typeface="+mn-ea"/>
              </a:rPr>
              <a:t>可能性</a:t>
            </a:r>
            <a:r>
              <a:rPr lang="en-US" altLang="zh-TW" sz="1800" b="0" i="0" dirty="0">
                <a:solidFill>
                  <a:schemeClr val="hlink"/>
                </a:solidFill>
                <a:latin typeface="+mn-ea"/>
                <a:ea typeface="+mn-ea"/>
              </a:rPr>
              <a:t>)</a:t>
            </a:r>
          </a:p>
        </p:txBody>
      </p:sp>
    </p:spTree>
    <p:extLst>
      <p:ext uri="{BB962C8B-B14F-4D97-AF65-F5344CB8AC3E}">
        <p14:creationId xmlns:p14="http://schemas.microsoft.com/office/powerpoint/2010/main" val="21813377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itle 1"/>
          <p:cNvSpPr>
            <a:spLocks noGrp="1"/>
          </p:cNvSpPr>
          <p:nvPr>
            <p:ph type="title"/>
          </p:nvPr>
        </p:nvSpPr>
        <p:spPr>
          <a:xfrm>
            <a:off x="1223962" y="115888"/>
            <a:ext cx="7920037" cy="936625"/>
          </a:xfrm>
        </p:spPr>
        <p:txBody>
          <a:bodyPr/>
          <a:lstStyle/>
          <a:p>
            <a:r>
              <a:rPr lang="en-US" altLang="en-US" dirty="0" err="1"/>
              <a:t>風險</a:t>
            </a:r>
            <a:r>
              <a:rPr lang="zh-TW" altLang="en-US" dirty="0"/>
              <a:t>管理流程</a:t>
            </a:r>
            <a:endParaRPr lang="en-US" altLang="zh-TW" dirty="0"/>
          </a:p>
        </p:txBody>
      </p:sp>
      <p:grpSp>
        <p:nvGrpSpPr>
          <p:cNvPr id="72710" name="Group 20"/>
          <p:cNvGrpSpPr>
            <a:grpSpLocks/>
          </p:cNvGrpSpPr>
          <p:nvPr/>
        </p:nvGrpSpPr>
        <p:grpSpPr bwMode="auto">
          <a:xfrm>
            <a:off x="1331292" y="1920037"/>
            <a:ext cx="6210613" cy="5347505"/>
            <a:chOff x="4349726" y="2701924"/>
            <a:chExt cx="4372024" cy="4087997"/>
          </a:xfrm>
        </p:grpSpPr>
        <p:sp>
          <p:nvSpPr>
            <p:cNvPr id="72715" name="Rectangle 6"/>
            <p:cNvSpPr>
              <a:spLocks noChangeArrowheads="1"/>
            </p:cNvSpPr>
            <p:nvPr/>
          </p:nvSpPr>
          <p:spPr bwMode="auto">
            <a:xfrm>
              <a:off x="5600700" y="3068638"/>
              <a:ext cx="1871663" cy="1512887"/>
            </a:xfrm>
            <a:prstGeom prst="rect">
              <a:avLst/>
            </a:prstGeom>
            <a:solidFill>
              <a:srgbClr val="FFFFFF"/>
            </a:solidFill>
            <a:ln w="9525">
              <a:solidFill>
                <a:srgbClr val="000000"/>
              </a:solidFill>
              <a:prstDash val="dash"/>
              <a:miter lim="800000"/>
              <a:headEnd/>
              <a:tailEnd/>
            </a:ln>
          </p:spPr>
          <p:txBody>
            <a:bodyPr lIns="0" tIns="0" rIns="0" bIns="0"/>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zh-TW" altLang="en-US" sz="1600" i="0">
                  <a:latin typeface="微軟正黑體" panose="020B0604030504040204" pitchFamily="34" charset="-120"/>
                  <a:ea typeface="微軟正黑體" panose="020B0604030504040204" pitchFamily="34" charset="-120"/>
                </a:rPr>
                <a:t>風險評鑑</a:t>
              </a:r>
            </a:p>
          </p:txBody>
        </p:sp>
        <p:sp>
          <p:nvSpPr>
            <p:cNvPr id="72716" name="Text Box 8"/>
            <p:cNvSpPr txBox="1">
              <a:spLocks noChangeArrowheads="1"/>
            </p:cNvSpPr>
            <p:nvPr/>
          </p:nvSpPr>
          <p:spPr bwMode="auto">
            <a:xfrm>
              <a:off x="4756150" y="2708274"/>
              <a:ext cx="412750" cy="3168042"/>
            </a:xfrm>
            <a:prstGeom prst="rect">
              <a:avLst/>
            </a:prstGeom>
            <a:solidFill>
              <a:srgbClr val="3A9E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ct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kumimoji="0" lang="zh-TW" altLang="en-US" sz="1600" i="0">
                  <a:solidFill>
                    <a:schemeClr val="bg1"/>
                  </a:solidFill>
                  <a:latin typeface="微軟正黑體" panose="020B0604030504040204" pitchFamily="34" charset="-120"/>
                  <a:ea typeface="微軟正黑體" panose="020B0604030504040204" pitchFamily="34" charset="-120"/>
                </a:rPr>
                <a:t>風險溝通</a:t>
              </a:r>
              <a:r>
                <a:rPr kumimoji="0" lang="zh-CN" altLang="en-US" sz="1600" i="0">
                  <a:solidFill>
                    <a:schemeClr val="bg1"/>
                  </a:solidFill>
                  <a:latin typeface="微軟正黑體" panose="020B0604030504040204" pitchFamily="34" charset="-120"/>
                  <a:ea typeface="微軟正黑體" panose="020B0604030504040204" pitchFamily="34" charset="-120"/>
                </a:rPr>
                <a:t>及諮詢</a:t>
              </a:r>
              <a:endParaRPr kumimoji="0" lang="zh-TW" altLang="en-US" sz="1600" i="0">
                <a:solidFill>
                  <a:schemeClr val="bg1"/>
                </a:solidFill>
                <a:latin typeface="微軟正黑體" panose="020B0604030504040204" pitchFamily="34" charset="-120"/>
                <a:ea typeface="微軟正黑體" panose="020B0604030504040204" pitchFamily="34" charset="-120"/>
              </a:endParaRPr>
            </a:p>
          </p:txBody>
        </p:sp>
        <p:sp>
          <p:nvSpPr>
            <p:cNvPr id="72717" name="Text Box 9"/>
            <p:cNvSpPr txBox="1">
              <a:spLocks noChangeArrowheads="1"/>
            </p:cNvSpPr>
            <p:nvPr/>
          </p:nvSpPr>
          <p:spPr bwMode="auto">
            <a:xfrm>
              <a:off x="8099425" y="2708275"/>
              <a:ext cx="412750" cy="3168650"/>
            </a:xfrm>
            <a:prstGeom prst="rect">
              <a:avLst/>
            </a:prstGeom>
            <a:solidFill>
              <a:srgbClr val="3A9E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ct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kumimoji="0" lang="zh-TW" altLang="en-US" sz="1600" i="0" dirty="0">
                  <a:solidFill>
                    <a:schemeClr val="bg1"/>
                  </a:solidFill>
                  <a:latin typeface="微軟正黑體" panose="020B0604030504040204" pitchFamily="34" charset="-120"/>
                  <a:ea typeface="微軟正黑體" panose="020B0604030504040204" pitchFamily="34" charset="-120"/>
                </a:rPr>
                <a:t>風險監控與審查</a:t>
              </a:r>
            </a:p>
          </p:txBody>
        </p:sp>
        <p:sp>
          <p:nvSpPr>
            <p:cNvPr id="72718" name="AutoShape 11"/>
            <p:cNvSpPr>
              <a:spLocks noChangeArrowheads="1"/>
            </p:cNvSpPr>
            <p:nvPr/>
          </p:nvSpPr>
          <p:spPr bwMode="auto">
            <a:xfrm>
              <a:off x="6348413" y="5517609"/>
              <a:ext cx="412750" cy="193638"/>
            </a:xfrm>
            <a:prstGeom prst="flowChartDecision">
              <a:avLst/>
            </a:prstGeom>
            <a:solidFill>
              <a:srgbClr val="E6E6E6"/>
            </a:solidFill>
            <a:ln w="9525">
              <a:solidFill>
                <a:schemeClr val="tx1"/>
              </a:solidFill>
              <a:round/>
              <a:headEnd/>
              <a:tailEnd/>
            </a:ln>
          </p:spPr>
          <p:txBody>
            <a:bodyP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sz="1600" i="0">
                <a:latin typeface="微軟正黑體" panose="020B0604030504040204" pitchFamily="34" charset="-120"/>
                <a:ea typeface="微軟正黑體" panose="020B0604030504040204" pitchFamily="34" charset="-120"/>
              </a:endParaRPr>
            </a:p>
          </p:txBody>
        </p:sp>
        <p:sp>
          <p:nvSpPr>
            <p:cNvPr id="72719" name="Line 21"/>
            <p:cNvSpPr>
              <a:spLocks noChangeShapeType="1"/>
            </p:cNvSpPr>
            <p:nvPr/>
          </p:nvSpPr>
          <p:spPr bwMode="auto">
            <a:xfrm>
              <a:off x="6453188" y="3059113"/>
              <a:ext cx="0" cy="3873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sz="1600" i="0"/>
            </a:p>
          </p:txBody>
        </p:sp>
        <p:sp>
          <p:nvSpPr>
            <p:cNvPr id="72720" name="Rectangle 50"/>
            <p:cNvSpPr>
              <a:spLocks noChangeArrowheads="1"/>
            </p:cNvSpPr>
            <p:nvPr/>
          </p:nvSpPr>
          <p:spPr bwMode="auto">
            <a:xfrm>
              <a:off x="5732463" y="5876925"/>
              <a:ext cx="1646237" cy="288925"/>
            </a:xfrm>
            <a:prstGeom prst="rect">
              <a:avLst/>
            </a:prstGeom>
            <a:solidFill>
              <a:srgbClr val="3A9E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kumimoji="0" lang="zh-TW" altLang="en-US" sz="1600" i="0" dirty="0">
                  <a:solidFill>
                    <a:schemeClr val="bg1"/>
                  </a:solidFill>
                  <a:latin typeface="微軟正黑體" panose="020B0604030504040204" pitchFamily="34" charset="-120"/>
                  <a:ea typeface="微軟正黑體" panose="020B0604030504040204" pitchFamily="34" charset="-120"/>
                </a:rPr>
                <a:t>風險接受</a:t>
              </a:r>
            </a:p>
          </p:txBody>
        </p:sp>
        <p:sp>
          <p:nvSpPr>
            <p:cNvPr id="72721" name="Rectangle 51"/>
            <p:cNvSpPr>
              <a:spLocks noChangeArrowheads="1"/>
            </p:cNvSpPr>
            <p:nvPr/>
          </p:nvSpPr>
          <p:spPr bwMode="auto">
            <a:xfrm>
              <a:off x="5732463" y="5045075"/>
              <a:ext cx="1646237" cy="287338"/>
            </a:xfrm>
            <a:prstGeom prst="rect">
              <a:avLst/>
            </a:prstGeom>
            <a:solidFill>
              <a:srgbClr val="3A9E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kumimoji="0" lang="zh-TW" altLang="en-US" sz="1600" i="0" dirty="0">
                  <a:solidFill>
                    <a:schemeClr val="bg1"/>
                  </a:solidFill>
                  <a:latin typeface="微軟正黑體" panose="020B0604030504040204" pitchFamily="34" charset="-120"/>
                  <a:ea typeface="微軟正黑體" panose="020B0604030504040204" pitchFamily="34" charset="-120"/>
                </a:rPr>
                <a:t>風險處理</a:t>
              </a:r>
            </a:p>
          </p:txBody>
        </p:sp>
        <p:sp>
          <p:nvSpPr>
            <p:cNvPr id="72722" name="Rectangle 52"/>
            <p:cNvSpPr>
              <a:spLocks noChangeArrowheads="1"/>
            </p:cNvSpPr>
            <p:nvPr/>
          </p:nvSpPr>
          <p:spPr bwMode="auto">
            <a:xfrm>
              <a:off x="5732463" y="4203700"/>
              <a:ext cx="1646237" cy="288925"/>
            </a:xfrm>
            <a:prstGeom prst="rect">
              <a:avLst/>
            </a:prstGeom>
            <a:solidFill>
              <a:srgbClr val="3A9E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kumimoji="0" lang="zh-TW" altLang="en-US" sz="1600" i="0">
                  <a:solidFill>
                    <a:schemeClr val="bg1"/>
                  </a:solidFill>
                  <a:latin typeface="微軟正黑體" panose="020B0604030504040204" pitchFamily="34" charset="-120"/>
                  <a:ea typeface="微軟正黑體" panose="020B0604030504040204" pitchFamily="34" charset="-120"/>
                </a:rPr>
                <a:t>風險評估</a:t>
              </a:r>
            </a:p>
          </p:txBody>
        </p:sp>
        <p:sp>
          <p:nvSpPr>
            <p:cNvPr id="72723" name="Rectangle 53"/>
            <p:cNvSpPr>
              <a:spLocks noChangeArrowheads="1"/>
            </p:cNvSpPr>
            <p:nvPr/>
          </p:nvSpPr>
          <p:spPr bwMode="auto">
            <a:xfrm>
              <a:off x="5732463" y="3779838"/>
              <a:ext cx="1646237" cy="288925"/>
            </a:xfrm>
            <a:prstGeom prst="rect">
              <a:avLst/>
            </a:prstGeom>
            <a:solidFill>
              <a:srgbClr val="3A9E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kumimoji="0" lang="zh-TW" altLang="en-US" sz="1600" i="0">
                  <a:solidFill>
                    <a:schemeClr val="bg1"/>
                  </a:solidFill>
                  <a:latin typeface="微軟正黑體" panose="020B0604030504040204" pitchFamily="34" charset="-120"/>
                  <a:ea typeface="微軟正黑體" panose="020B0604030504040204" pitchFamily="34" charset="-120"/>
                </a:rPr>
                <a:t>風險</a:t>
              </a:r>
              <a:r>
                <a:rPr kumimoji="0" lang="zh-CN" altLang="en-US" sz="1600" i="0">
                  <a:solidFill>
                    <a:schemeClr val="bg1"/>
                  </a:solidFill>
                  <a:latin typeface="微軟正黑體" panose="020B0604030504040204" pitchFamily="34" charset="-120"/>
                  <a:ea typeface="微軟正黑體" panose="020B0604030504040204" pitchFamily="34" charset="-120"/>
                </a:rPr>
                <a:t>分析</a:t>
              </a:r>
              <a:endParaRPr kumimoji="0" lang="zh-TW" altLang="en-US" sz="1600" i="0">
                <a:solidFill>
                  <a:schemeClr val="bg1"/>
                </a:solidFill>
                <a:latin typeface="微軟正黑體" panose="020B0604030504040204" pitchFamily="34" charset="-120"/>
                <a:ea typeface="微軟正黑體" panose="020B0604030504040204" pitchFamily="34" charset="-120"/>
              </a:endParaRPr>
            </a:p>
          </p:txBody>
        </p:sp>
        <p:sp>
          <p:nvSpPr>
            <p:cNvPr id="72724" name="Rectangle 54"/>
            <p:cNvSpPr>
              <a:spLocks noChangeArrowheads="1"/>
            </p:cNvSpPr>
            <p:nvPr/>
          </p:nvSpPr>
          <p:spPr bwMode="auto">
            <a:xfrm>
              <a:off x="5732463" y="3355975"/>
              <a:ext cx="1646237" cy="288925"/>
            </a:xfrm>
            <a:prstGeom prst="rect">
              <a:avLst/>
            </a:prstGeom>
            <a:solidFill>
              <a:srgbClr val="3A9E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kumimoji="0" lang="zh-TW" altLang="en-US" sz="1600" i="0">
                  <a:solidFill>
                    <a:schemeClr val="bg1"/>
                  </a:solidFill>
                  <a:latin typeface="微軟正黑體" panose="020B0604030504040204" pitchFamily="34" charset="-120"/>
                  <a:ea typeface="微軟正黑體" panose="020B0604030504040204" pitchFamily="34" charset="-120"/>
                </a:rPr>
                <a:t>風險識別</a:t>
              </a:r>
            </a:p>
          </p:txBody>
        </p:sp>
        <p:sp>
          <p:nvSpPr>
            <p:cNvPr id="72725" name="Rectangle 55"/>
            <p:cNvSpPr>
              <a:spLocks noChangeArrowheads="1"/>
            </p:cNvSpPr>
            <p:nvPr/>
          </p:nvSpPr>
          <p:spPr bwMode="auto">
            <a:xfrm>
              <a:off x="5732463" y="2708275"/>
              <a:ext cx="1646237" cy="287338"/>
            </a:xfrm>
            <a:prstGeom prst="rect">
              <a:avLst/>
            </a:prstGeom>
            <a:solidFill>
              <a:srgbClr val="3A9E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kumimoji="0" lang="zh-TW" altLang="en-US" sz="1600" i="0" dirty="0">
                  <a:solidFill>
                    <a:schemeClr val="bg1"/>
                  </a:solidFill>
                  <a:latin typeface="微軟正黑體" panose="020B0604030504040204" pitchFamily="34" charset="-120"/>
                  <a:ea typeface="微軟正黑體" panose="020B0604030504040204" pitchFamily="34" charset="-120"/>
                </a:rPr>
                <a:t>全景</a:t>
              </a:r>
              <a:r>
                <a:rPr kumimoji="0" lang="zh-CN" altLang="en-US" sz="1600" i="0" dirty="0">
                  <a:solidFill>
                    <a:schemeClr val="bg1"/>
                  </a:solidFill>
                  <a:latin typeface="微軟正黑體" panose="020B0604030504040204" pitchFamily="34" charset="-120"/>
                  <a:ea typeface="微軟正黑體" panose="020B0604030504040204" pitchFamily="34" charset="-120"/>
                </a:rPr>
                <a:t>建立</a:t>
              </a:r>
              <a:endParaRPr kumimoji="0" lang="zh-TW" altLang="en-US" sz="1600" i="0" dirty="0">
                <a:solidFill>
                  <a:schemeClr val="bg1"/>
                </a:solidFill>
                <a:latin typeface="微軟正黑體" panose="020B0604030504040204" pitchFamily="34" charset="-120"/>
                <a:ea typeface="微軟正黑體" panose="020B0604030504040204" pitchFamily="34" charset="-120"/>
              </a:endParaRPr>
            </a:p>
          </p:txBody>
        </p:sp>
        <p:sp>
          <p:nvSpPr>
            <p:cNvPr id="54" name="Text Box 56"/>
            <p:cNvSpPr txBox="1">
              <a:spLocks noChangeArrowheads="1"/>
            </p:cNvSpPr>
            <p:nvPr/>
          </p:nvSpPr>
          <p:spPr bwMode="auto">
            <a:xfrm>
              <a:off x="7058422" y="4551099"/>
              <a:ext cx="301625" cy="285069"/>
            </a:xfrm>
            <a:prstGeom prst="rect">
              <a:avLst/>
            </a:prstGeom>
            <a:noFill/>
            <a:ln>
              <a:noFill/>
            </a:ln>
            <a:effectLst>
              <a:prstShdw prst="shdw17" dist="17961" dir="135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defRPr/>
              </a:pPr>
              <a:r>
                <a:rPr kumimoji="0" lang="zh-TW" altLang="en-US" sz="1400" i="0" dirty="0">
                  <a:latin typeface="微軟正黑體"/>
                  <a:ea typeface="微軟正黑體"/>
                  <a:cs typeface="微軟正黑體"/>
                </a:rPr>
                <a:t>否</a:t>
              </a:r>
            </a:p>
          </p:txBody>
        </p:sp>
        <p:sp>
          <p:nvSpPr>
            <p:cNvPr id="55" name="Text Box 57"/>
            <p:cNvSpPr txBox="1">
              <a:spLocks noChangeArrowheads="1"/>
            </p:cNvSpPr>
            <p:nvPr/>
          </p:nvSpPr>
          <p:spPr bwMode="auto">
            <a:xfrm>
              <a:off x="7058422" y="5369729"/>
              <a:ext cx="301625" cy="285069"/>
            </a:xfrm>
            <a:prstGeom prst="rect">
              <a:avLst/>
            </a:prstGeom>
            <a:noFill/>
            <a:ln>
              <a:noFill/>
            </a:ln>
            <a:effectLst>
              <a:prstShdw prst="shdw17" dist="17961" dir="135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defRPr/>
              </a:pPr>
              <a:r>
                <a:rPr kumimoji="0" lang="zh-TW" altLang="en-US" sz="1400" i="0" dirty="0">
                  <a:latin typeface="微軟正黑體"/>
                  <a:ea typeface="微軟正黑體"/>
                  <a:cs typeface="微軟正黑體"/>
                </a:rPr>
                <a:t>否</a:t>
              </a:r>
            </a:p>
          </p:txBody>
        </p:sp>
        <p:sp>
          <p:nvSpPr>
            <p:cNvPr id="56" name="Text Box 58"/>
            <p:cNvSpPr txBox="1">
              <a:spLocks noChangeArrowheads="1"/>
            </p:cNvSpPr>
            <p:nvPr/>
          </p:nvSpPr>
          <p:spPr bwMode="auto">
            <a:xfrm>
              <a:off x="6535738" y="4817880"/>
              <a:ext cx="301625" cy="285069"/>
            </a:xfrm>
            <a:prstGeom prst="rect">
              <a:avLst/>
            </a:prstGeom>
            <a:noFill/>
            <a:ln>
              <a:noFill/>
            </a:ln>
            <a:effectLst>
              <a:prstShdw prst="shdw17" dist="17961" dir="135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defRPr/>
              </a:pPr>
              <a:r>
                <a:rPr kumimoji="0" lang="zh-TW" altLang="en-US" sz="1400" i="0" dirty="0">
                  <a:latin typeface="微軟正黑體"/>
                  <a:ea typeface="微軟正黑體"/>
                  <a:cs typeface="微軟正黑體"/>
                </a:rPr>
                <a:t>是</a:t>
              </a:r>
            </a:p>
          </p:txBody>
        </p:sp>
        <p:sp>
          <p:nvSpPr>
            <p:cNvPr id="57" name="Text Box 59"/>
            <p:cNvSpPr txBox="1">
              <a:spLocks noChangeArrowheads="1"/>
            </p:cNvSpPr>
            <p:nvPr/>
          </p:nvSpPr>
          <p:spPr bwMode="auto">
            <a:xfrm>
              <a:off x="6567959" y="5636509"/>
              <a:ext cx="301625" cy="285069"/>
            </a:xfrm>
            <a:prstGeom prst="rect">
              <a:avLst/>
            </a:prstGeom>
            <a:noFill/>
            <a:ln>
              <a:noFill/>
            </a:ln>
            <a:effectLst>
              <a:prstShdw prst="shdw17" dist="17961" dir="13500000">
                <a:srgbClr val="708688"/>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defRPr/>
              </a:pPr>
              <a:r>
                <a:rPr kumimoji="0" lang="zh-TW" altLang="en-US" sz="1400" i="0" dirty="0">
                  <a:latin typeface="微軟正黑體"/>
                  <a:ea typeface="微軟正黑體"/>
                  <a:cs typeface="微軟正黑體"/>
                </a:rPr>
                <a:t>是</a:t>
              </a:r>
            </a:p>
          </p:txBody>
        </p:sp>
        <p:sp>
          <p:nvSpPr>
            <p:cNvPr id="72730" name="Text Box 60"/>
            <p:cNvSpPr txBox="1">
              <a:spLocks noChangeArrowheads="1"/>
            </p:cNvSpPr>
            <p:nvPr/>
          </p:nvSpPr>
          <p:spPr bwMode="auto">
            <a:xfrm>
              <a:off x="4349726" y="6511688"/>
              <a:ext cx="4372024" cy="278233"/>
            </a:xfrm>
            <a:prstGeom prst="rect">
              <a:avLst/>
            </a:prstGeom>
            <a:noFill/>
            <a:ln>
              <a:noFill/>
            </a:ln>
            <a:effectLst>
              <a:prstShdw prst="shdw17" dist="17961" dir="13500000">
                <a:srgbClr val="708688">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a:spcBef>
                  <a:spcPct val="50000"/>
                </a:spcBef>
              </a:pPr>
              <a:endParaRPr lang="en-US" altLang="zh-CN" sz="1600" i="0" dirty="0">
                <a:solidFill>
                  <a:srgbClr val="000000"/>
                </a:solidFill>
                <a:latin typeface="微軟正黑體" panose="020B0604030504040204" pitchFamily="34" charset="-120"/>
                <a:ea typeface="微軟正黑體" panose="020B0604030504040204" pitchFamily="34" charset="-120"/>
              </a:endParaRPr>
            </a:p>
          </p:txBody>
        </p:sp>
        <p:sp>
          <p:nvSpPr>
            <p:cNvPr id="72731" name="Text Box 61"/>
            <p:cNvSpPr txBox="1">
              <a:spLocks noChangeArrowheads="1"/>
            </p:cNvSpPr>
            <p:nvPr/>
          </p:nvSpPr>
          <p:spPr bwMode="auto">
            <a:xfrm>
              <a:off x="5199807" y="5436424"/>
              <a:ext cx="1263137" cy="484616"/>
            </a:xfrm>
            <a:prstGeom prst="rect">
              <a:avLst/>
            </a:prstGeom>
            <a:noFill/>
            <a:ln>
              <a:noFill/>
            </a:ln>
            <a:effectLst>
              <a:prstShdw prst="shdw17" dist="17961" dir="13500000">
                <a:srgbClr val="708688">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zh-TW" altLang="en-US" sz="1400" i="0" dirty="0">
                  <a:latin typeface="微軟正黑體" panose="020B0604030504040204" pitchFamily="34" charset="-120"/>
                  <a:ea typeface="微軟正黑體" panose="020B0604030504040204" pitchFamily="34" charset="-120"/>
                </a:rPr>
                <a:t>風</a:t>
              </a:r>
              <a:r>
                <a:rPr kumimoji="0" lang="zh-CN" altLang="en-US" sz="1400" i="0" dirty="0">
                  <a:latin typeface="微軟正黑體" panose="020B0604030504040204" pitchFamily="34" charset="-120"/>
                  <a:ea typeface="微軟正黑體" panose="020B0604030504040204" pitchFamily="34" charset="-120"/>
                </a:rPr>
                <a:t>險</a:t>
              </a:r>
              <a:r>
                <a:rPr kumimoji="0" lang="zh-TW" altLang="en-US" sz="1400" i="0" dirty="0">
                  <a:latin typeface="微軟正黑體" panose="020B0604030504040204" pitchFamily="34" charset="-120"/>
                  <a:ea typeface="微軟正黑體" panose="020B0604030504040204" pitchFamily="34" charset="-120"/>
                </a:rPr>
                <a:t>決策點</a:t>
              </a:r>
              <a:r>
                <a:rPr kumimoji="0" lang="en-US" altLang="zh-TW" sz="1400" i="0" dirty="0">
                  <a:latin typeface="微軟正黑體" panose="020B0604030504040204" pitchFamily="34" charset="-120"/>
                  <a:ea typeface="微軟正黑體" panose="020B0604030504040204" pitchFamily="34" charset="-120"/>
                </a:rPr>
                <a:t>2</a:t>
              </a:r>
            </a:p>
            <a:p>
              <a:pPr eaLnBrk="1" hangingPunct="1"/>
              <a:r>
                <a:rPr kumimoji="0" lang="zh-TW" altLang="en-US" sz="1400" i="0" dirty="0">
                  <a:latin typeface="微軟正黑體" panose="020B0604030504040204" pitchFamily="34" charset="-120"/>
                  <a:ea typeface="微軟正黑體" panose="020B0604030504040204" pitchFamily="34" charset="-120"/>
                </a:rPr>
                <a:t>處理是否合意</a:t>
              </a:r>
            </a:p>
          </p:txBody>
        </p:sp>
        <p:sp>
          <p:nvSpPr>
            <p:cNvPr id="72732" name="Text Box 62"/>
            <p:cNvSpPr txBox="1">
              <a:spLocks noChangeArrowheads="1"/>
            </p:cNvSpPr>
            <p:nvPr/>
          </p:nvSpPr>
          <p:spPr bwMode="auto">
            <a:xfrm>
              <a:off x="5199807" y="4618333"/>
              <a:ext cx="1360487" cy="484616"/>
            </a:xfrm>
            <a:prstGeom prst="rect">
              <a:avLst/>
            </a:prstGeom>
            <a:noFill/>
            <a:ln>
              <a:noFill/>
            </a:ln>
            <a:effectLst>
              <a:prstShdw prst="shdw17" dist="17961" dir="13500000">
                <a:srgbClr val="708688">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zh-TW" altLang="en-US" sz="1400" i="0" dirty="0">
                  <a:latin typeface="微軟正黑體" panose="020B0604030504040204" pitchFamily="34" charset="-120"/>
                  <a:ea typeface="微軟正黑體" panose="020B0604030504040204" pitchFamily="34" charset="-120"/>
                </a:rPr>
                <a:t>風</a:t>
              </a:r>
              <a:r>
                <a:rPr kumimoji="0" lang="zh-CN" altLang="en-US" sz="1400" i="0" dirty="0">
                  <a:latin typeface="微軟正黑體" panose="020B0604030504040204" pitchFamily="34" charset="-120"/>
                  <a:ea typeface="微軟正黑體" panose="020B0604030504040204" pitchFamily="34" charset="-120"/>
                </a:rPr>
                <a:t>險</a:t>
              </a:r>
              <a:r>
                <a:rPr kumimoji="0" lang="zh-TW" altLang="en-US" sz="1400" i="0" dirty="0">
                  <a:latin typeface="微軟正黑體" panose="020B0604030504040204" pitchFamily="34" charset="-120"/>
                  <a:ea typeface="微軟正黑體" panose="020B0604030504040204" pitchFamily="34" charset="-120"/>
                </a:rPr>
                <a:t>決策點</a:t>
              </a:r>
              <a:r>
                <a:rPr kumimoji="0" lang="en-US" altLang="zh-TW" sz="1400" i="0" dirty="0">
                  <a:latin typeface="微軟正黑體" panose="020B0604030504040204" pitchFamily="34" charset="-120"/>
                  <a:ea typeface="微軟正黑體" panose="020B0604030504040204" pitchFamily="34" charset="-120"/>
                </a:rPr>
                <a:t>1</a:t>
              </a:r>
            </a:p>
            <a:p>
              <a:pPr eaLnBrk="1" hangingPunct="1"/>
              <a:r>
                <a:rPr kumimoji="0" lang="zh-TW" altLang="en-US" sz="1400" i="0" dirty="0">
                  <a:latin typeface="微軟正黑體" panose="020B0604030504040204" pitchFamily="34" charset="-120"/>
                  <a:ea typeface="微軟正黑體" panose="020B0604030504040204" pitchFamily="34" charset="-120"/>
                </a:rPr>
                <a:t>評鑑是否合意</a:t>
              </a:r>
            </a:p>
          </p:txBody>
        </p:sp>
        <p:cxnSp>
          <p:nvCxnSpPr>
            <p:cNvPr id="72733" name="Straight Arrow Connector 65"/>
            <p:cNvCxnSpPr>
              <a:cxnSpLocks noChangeShapeType="1"/>
              <a:stCxn id="72725" idx="2"/>
              <a:endCxn id="72724" idx="0"/>
            </p:cNvCxnSpPr>
            <p:nvPr/>
          </p:nvCxnSpPr>
          <p:spPr bwMode="auto">
            <a:xfrm>
              <a:off x="6555090" y="2996302"/>
              <a:ext cx="0" cy="36010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34" name="Straight Arrow Connector 66"/>
            <p:cNvCxnSpPr>
              <a:cxnSpLocks noChangeShapeType="1"/>
              <a:stCxn id="72724" idx="2"/>
              <a:endCxn id="72723" idx="0"/>
            </p:cNvCxnSpPr>
            <p:nvPr/>
          </p:nvCxnSpPr>
          <p:spPr bwMode="auto">
            <a:xfrm>
              <a:off x="6555090" y="3644434"/>
              <a:ext cx="0" cy="13559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35" name="Straight Arrow Connector 69"/>
            <p:cNvCxnSpPr>
              <a:cxnSpLocks noChangeShapeType="1"/>
              <a:stCxn id="72723" idx="2"/>
              <a:endCxn id="72722" idx="0"/>
            </p:cNvCxnSpPr>
            <p:nvPr/>
          </p:nvCxnSpPr>
          <p:spPr bwMode="auto">
            <a:xfrm>
              <a:off x="6555090" y="4068054"/>
              <a:ext cx="0" cy="13559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36" name="Straight Arrow Connector 72"/>
            <p:cNvCxnSpPr>
              <a:cxnSpLocks noChangeShapeType="1"/>
              <a:stCxn id="72722" idx="2"/>
              <a:endCxn id="64544" idx="0"/>
            </p:cNvCxnSpPr>
            <p:nvPr/>
          </p:nvCxnSpPr>
          <p:spPr bwMode="auto">
            <a:xfrm flipH="1">
              <a:off x="6555089" y="4491675"/>
              <a:ext cx="1" cy="1846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37" name="Straight Arrow Connector 75"/>
            <p:cNvCxnSpPr>
              <a:cxnSpLocks noChangeShapeType="1"/>
              <a:stCxn id="64544" idx="2"/>
              <a:endCxn id="72721" idx="0"/>
            </p:cNvCxnSpPr>
            <p:nvPr/>
          </p:nvCxnSpPr>
          <p:spPr bwMode="auto">
            <a:xfrm>
              <a:off x="6555089" y="4892381"/>
              <a:ext cx="1" cy="15156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38" name="Straight Arrow Connector 78"/>
            <p:cNvCxnSpPr>
              <a:cxnSpLocks noChangeShapeType="1"/>
              <a:stCxn id="72721" idx="2"/>
              <a:endCxn id="72718" idx="0"/>
            </p:cNvCxnSpPr>
            <p:nvPr/>
          </p:nvCxnSpPr>
          <p:spPr bwMode="auto">
            <a:xfrm>
              <a:off x="6555090" y="5331968"/>
              <a:ext cx="0" cy="18487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39" name="Straight Arrow Connector 81"/>
            <p:cNvCxnSpPr>
              <a:cxnSpLocks noChangeShapeType="1"/>
              <a:stCxn id="72718" idx="2"/>
              <a:endCxn id="72720" idx="0"/>
            </p:cNvCxnSpPr>
            <p:nvPr/>
          </p:nvCxnSpPr>
          <p:spPr bwMode="auto">
            <a:xfrm>
              <a:off x="6555090" y="5711043"/>
              <a:ext cx="0" cy="16587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40" name="Straight Arrow Connector 84"/>
            <p:cNvCxnSpPr>
              <a:cxnSpLocks noChangeShapeType="1"/>
              <a:stCxn id="64544" idx="3"/>
              <a:endCxn id="72725" idx="0"/>
            </p:cNvCxnSpPr>
            <p:nvPr/>
          </p:nvCxnSpPr>
          <p:spPr bwMode="auto">
            <a:xfrm flipH="1" flipV="1">
              <a:off x="6555090" y="2708276"/>
              <a:ext cx="215952" cy="2076084"/>
            </a:xfrm>
            <a:prstGeom prst="bentConnector4">
              <a:avLst>
                <a:gd name="adj1" fmla="val -386954"/>
                <a:gd name="adj2" fmla="val 111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4544" name="Decision 95"/>
            <p:cNvSpPr>
              <a:spLocks noChangeArrowheads="1"/>
            </p:cNvSpPr>
            <p:nvPr/>
          </p:nvSpPr>
          <p:spPr bwMode="auto">
            <a:xfrm>
              <a:off x="6338888" y="4677153"/>
              <a:ext cx="431800" cy="214354"/>
            </a:xfrm>
            <a:prstGeom prst="flowChartDecision">
              <a:avLst/>
            </a:prstGeom>
            <a:solidFill>
              <a:schemeClr val="bg2">
                <a:lumMod val="20000"/>
                <a:lumOff val="80000"/>
              </a:schemeClr>
            </a:solidFill>
            <a:ln w="9525">
              <a:solidFill>
                <a:schemeClr val="tx1"/>
              </a:solidFill>
              <a:round/>
              <a:headEnd/>
              <a:tailEnd/>
            </a:ln>
          </p:spPr>
          <p:txBody>
            <a:bodyPr/>
            <a:lstStyle/>
            <a:p>
              <a:pPr defTabSz="0" eaLnBrk="1" hangingPunct="1">
                <a:tabLst>
                  <a:tab pos="0" algn="l"/>
                </a:tabLst>
                <a:defRPr/>
              </a:pPr>
              <a:endParaRPr lang="en-US" altLang="zh-TW" sz="1600" i="0">
                <a:latin typeface="微軟正黑體" charset="0"/>
                <a:ea typeface="微軟正黑體" charset="0"/>
                <a:cs typeface="微軟正黑體" charset="0"/>
              </a:endParaRPr>
            </a:p>
          </p:txBody>
        </p:sp>
        <p:cxnSp>
          <p:nvCxnSpPr>
            <p:cNvPr id="72742" name="Straight Arrow Connector 84"/>
            <p:cNvCxnSpPr>
              <a:cxnSpLocks noChangeShapeType="1"/>
              <a:stCxn id="72718" idx="3"/>
              <a:endCxn id="72721" idx="3"/>
            </p:cNvCxnSpPr>
            <p:nvPr/>
          </p:nvCxnSpPr>
          <p:spPr bwMode="auto">
            <a:xfrm flipV="1">
              <a:off x="6761186" y="5187955"/>
              <a:ext cx="616960" cy="425990"/>
            </a:xfrm>
            <a:prstGeom prst="bentConnector3">
              <a:avLst>
                <a:gd name="adj1" fmla="val 13704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43" name="Straight Arrow Connector 84"/>
            <p:cNvCxnSpPr>
              <a:cxnSpLocks noChangeShapeType="1"/>
              <a:stCxn id="72718" idx="3"/>
            </p:cNvCxnSpPr>
            <p:nvPr/>
          </p:nvCxnSpPr>
          <p:spPr bwMode="auto">
            <a:xfrm flipH="1" flipV="1">
              <a:off x="6392074" y="2708276"/>
              <a:ext cx="369112" cy="2905669"/>
            </a:xfrm>
            <a:prstGeom prst="bentConnector4">
              <a:avLst>
                <a:gd name="adj1" fmla="val -271269"/>
                <a:gd name="adj2" fmla="val 11086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44" name="Straight Arrow Connector 84"/>
            <p:cNvCxnSpPr>
              <a:cxnSpLocks noChangeShapeType="1"/>
              <a:stCxn id="72720" idx="3"/>
              <a:endCxn id="72717" idx="2"/>
            </p:cNvCxnSpPr>
            <p:nvPr/>
          </p:nvCxnSpPr>
          <p:spPr bwMode="auto">
            <a:xfrm flipV="1">
              <a:off x="7378146" y="5876920"/>
              <a:ext cx="927933" cy="144013"/>
            </a:xfrm>
            <a:prstGeom prst="bent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45" name="Straight Arrow Connector 84"/>
            <p:cNvCxnSpPr>
              <a:cxnSpLocks noChangeShapeType="1"/>
              <a:stCxn id="72720" idx="1"/>
              <a:endCxn id="72716" idx="2"/>
            </p:cNvCxnSpPr>
            <p:nvPr/>
          </p:nvCxnSpPr>
          <p:spPr bwMode="auto">
            <a:xfrm rot="10800000">
              <a:off x="4962248" y="5876920"/>
              <a:ext cx="769786" cy="144013"/>
            </a:xfrm>
            <a:prstGeom prst="bent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46" name="Straight Arrow Connector 124"/>
            <p:cNvCxnSpPr>
              <a:cxnSpLocks noChangeShapeType="1"/>
              <a:endCxn id="72721" idx="1"/>
            </p:cNvCxnSpPr>
            <p:nvPr/>
          </p:nvCxnSpPr>
          <p:spPr bwMode="auto">
            <a:xfrm>
              <a:off x="5168343" y="5156774"/>
              <a:ext cx="563691"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2747" name="Straight Arrow Connector 127"/>
            <p:cNvCxnSpPr>
              <a:cxnSpLocks noChangeShapeType="1"/>
            </p:cNvCxnSpPr>
            <p:nvPr/>
          </p:nvCxnSpPr>
          <p:spPr bwMode="auto">
            <a:xfrm>
              <a:off x="5180526" y="3788495"/>
              <a:ext cx="395867"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2748" name="Straight Arrow Connector 128"/>
            <p:cNvCxnSpPr>
              <a:cxnSpLocks noChangeShapeType="1"/>
              <a:endCxn id="72725" idx="1"/>
            </p:cNvCxnSpPr>
            <p:nvPr/>
          </p:nvCxnSpPr>
          <p:spPr bwMode="auto">
            <a:xfrm flipV="1">
              <a:off x="5168343" y="2852289"/>
              <a:ext cx="563691" cy="16"/>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2749" name="Straight Arrow Connector 84"/>
            <p:cNvCxnSpPr>
              <a:cxnSpLocks noChangeShapeType="1"/>
              <a:stCxn id="72717" idx="0"/>
            </p:cNvCxnSpPr>
            <p:nvPr/>
          </p:nvCxnSpPr>
          <p:spPr bwMode="auto">
            <a:xfrm rot="16200000" flipV="1">
              <a:off x="7231242" y="1633440"/>
              <a:ext cx="12701" cy="2149670"/>
            </a:xfrm>
            <a:prstGeom prst="bentConnector4">
              <a:avLst>
                <a:gd name="adj1" fmla="val 3177370"/>
                <a:gd name="adj2" fmla="val 10007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50" name="Straight Arrow Connector 84"/>
            <p:cNvCxnSpPr>
              <a:cxnSpLocks noChangeShapeType="1"/>
              <a:stCxn id="72717" idx="0"/>
              <a:endCxn id="72716" idx="0"/>
            </p:cNvCxnSpPr>
            <p:nvPr/>
          </p:nvCxnSpPr>
          <p:spPr bwMode="auto">
            <a:xfrm rot="16200000" flipV="1">
              <a:off x="6634160" y="1036359"/>
              <a:ext cx="12701" cy="3343832"/>
            </a:xfrm>
            <a:prstGeom prst="bentConnector3">
              <a:avLst>
                <a:gd name="adj1" fmla="val 321667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51" name="Straight Arrow Connector 148"/>
            <p:cNvCxnSpPr>
              <a:cxnSpLocks noChangeShapeType="1"/>
            </p:cNvCxnSpPr>
            <p:nvPr/>
          </p:nvCxnSpPr>
          <p:spPr bwMode="auto">
            <a:xfrm>
              <a:off x="7380945" y="5084759"/>
              <a:ext cx="75574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168139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全景建立</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14579158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2"/>
          <p:cNvSpPr>
            <a:spLocks noGrp="1"/>
          </p:cNvSpPr>
          <p:nvPr>
            <p:ph type="title"/>
          </p:nvPr>
        </p:nvSpPr>
        <p:spPr>
          <a:xfrm>
            <a:off x="1223963" y="115888"/>
            <a:ext cx="7459662" cy="936625"/>
          </a:xfrm>
        </p:spPr>
        <p:txBody>
          <a:bodyPr/>
          <a:lstStyle/>
          <a:p>
            <a:r>
              <a:rPr lang="zh-TW" altLang="en-US" dirty="0"/>
              <a:t>全景建立</a:t>
            </a:r>
            <a:r>
              <a:rPr lang="en-US" altLang="zh-TW" dirty="0"/>
              <a:t>-</a:t>
            </a:r>
            <a:r>
              <a:rPr lang="zh-CN" altLang="en-US" dirty="0"/>
              <a:t>主要工作</a:t>
            </a:r>
            <a:r>
              <a:rPr lang="en-US" altLang="zh-CN" dirty="0"/>
              <a:t>(1/3)</a:t>
            </a:r>
            <a:endParaRPr lang="en-US" altLang="zh-TW" dirty="0"/>
          </a:p>
        </p:txBody>
      </p:sp>
      <p:sp>
        <p:nvSpPr>
          <p:cNvPr id="115715" name="Content Placeholder 3"/>
          <p:cNvSpPr>
            <a:spLocks noGrp="1"/>
          </p:cNvSpPr>
          <p:nvPr>
            <p:ph sz="quarter" idx="10"/>
          </p:nvPr>
        </p:nvSpPr>
        <p:spPr>
          <a:xfrm>
            <a:off x="612775" y="1079500"/>
            <a:ext cx="8070850" cy="5230813"/>
          </a:xfrm>
        </p:spPr>
        <p:txBody>
          <a:bodyPr/>
          <a:lstStyle/>
          <a:p>
            <a:r>
              <a:rPr lang="zh-TW" altLang="en-US" dirty="0">
                <a:cs typeface="微軟正黑體" panose="020B0604030504040204" pitchFamily="34" charset="-120"/>
              </a:rPr>
              <a:t>依相關法規進行資通安全風險評鑑，確定各項資訊作業安全需求水準，採行適當與充足的資安措施，確保資訊蒐集、處理、傳送、儲存及流通安全</a:t>
            </a:r>
          </a:p>
          <a:p>
            <a:r>
              <a:rPr lang="zh-TW" altLang="en-US" dirty="0">
                <a:cs typeface="微軟正黑體" panose="020B0604030504040204" pitchFamily="34" charset="-120"/>
              </a:rPr>
              <a:t>機關資安政策中，明確聲明施政業務相關資通系統，應執行風險評鑑，並界定風險評鑑範圍、角色及責任等</a:t>
            </a:r>
          </a:p>
        </p:txBody>
      </p:sp>
    </p:spTree>
    <p:extLst>
      <p:ext uri="{BB962C8B-B14F-4D97-AF65-F5344CB8AC3E}">
        <p14:creationId xmlns:p14="http://schemas.microsoft.com/office/powerpoint/2010/main" val="15157541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2"/>
          <p:cNvSpPr>
            <a:spLocks noGrp="1"/>
          </p:cNvSpPr>
          <p:nvPr>
            <p:ph type="title"/>
          </p:nvPr>
        </p:nvSpPr>
        <p:spPr>
          <a:xfrm>
            <a:off x="1223963" y="115888"/>
            <a:ext cx="7459662" cy="936625"/>
          </a:xfrm>
        </p:spPr>
        <p:txBody>
          <a:bodyPr/>
          <a:lstStyle/>
          <a:p>
            <a:r>
              <a:rPr lang="zh-TW" altLang="en-US" dirty="0"/>
              <a:t>全景建立</a:t>
            </a:r>
            <a:r>
              <a:rPr lang="en-US" altLang="zh-TW" dirty="0"/>
              <a:t>-</a:t>
            </a:r>
            <a:r>
              <a:rPr lang="zh-CN" altLang="en-US" dirty="0"/>
              <a:t>主要工作</a:t>
            </a:r>
            <a:r>
              <a:rPr lang="en-US" altLang="zh-CN" dirty="0"/>
              <a:t>(2/3)</a:t>
            </a:r>
            <a:endParaRPr lang="en-US" altLang="zh-TW" dirty="0"/>
          </a:p>
        </p:txBody>
      </p:sp>
      <p:sp>
        <p:nvSpPr>
          <p:cNvPr id="117763" name="Content Placeholder 3"/>
          <p:cNvSpPr>
            <a:spLocks noGrp="1"/>
          </p:cNvSpPr>
          <p:nvPr>
            <p:ph sz="quarter" idx="10"/>
          </p:nvPr>
        </p:nvSpPr>
        <p:spPr>
          <a:xfrm>
            <a:off x="612775" y="1079500"/>
            <a:ext cx="8070850" cy="5517852"/>
          </a:xfrm>
        </p:spPr>
        <p:txBody>
          <a:bodyPr/>
          <a:lstStyle/>
          <a:p>
            <a:r>
              <a:rPr lang="zh-TW" altLang="en-US" dirty="0">
                <a:cs typeface="微軟正黑體" panose="020B0604030504040204" pitchFamily="34" charset="-120"/>
              </a:rPr>
              <a:t>進行風險評鑑與實作資安各項防護控制措施前應</a:t>
            </a:r>
          </a:p>
          <a:p>
            <a:pPr lvl="1"/>
            <a:r>
              <a:rPr lang="zh-TW" altLang="en-US" dirty="0"/>
              <a:t>識別機關內、外各方面的安全需求</a:t>
            </a:r>
          </a:p>
          <a:p>
            <a:pPr lvl="2"/>
            <a:r>
              <a:rPr lang="zh-CN" altLang="en-US" dirty="0">
                <a:cs typeface="SimSun-18030"/>
              </a:rPr>
              <a:t>外部環境，包含但不限於</a:t>
            </a:r>
            <a:endParaRPr lang="en-US" altLang="zh-CN" dirty="0">
              <a:cs typeface="SimSun-18030"/>
            </a:endParaRPr>
          </a:p>
          <a:p>
            <a:pPr lvl="3">
              <a:buSzPct val="85000"/>
              <a:buFont typeface="Wingdings" panose="05000000000000000000" pitchFamily="2" charset="2"/>
              <a:buChar char="u"/>
            </a:pPr>
            <a:r>
              <a:rPr lang="zh-TW" altLang="en-US" sz="2000" dirty="0">
                <a:cs typeface="SimSun-18030"/>
              </a:rPr>
              <a:t>衝擊組織目標的關鍵因素與趨勢 </a:t>
            </a:r>
          </a:p>
          <a:p>
            <a:pPr lvl="3">
              <a:buSzPct val="85000"/>
              <a:buFont typeface="Wingdings" panose="05000000000000000000" pitchFamily="2" charset="2"/>
              <a:buChar char="u"/>
            </a:pPr>
            <a:r>
              <a:rPr lang="zh-TW" altLang="en-US" sz="2000" dirty="0">
                <a:cs typeface="SimSun-18030"/>
              </a:rPr>
              <a:t>社會與文化、政治、法律、法規命令、財務、科技、經濟及自然等，包含國際、國家、區域性或本地之競爭環境</a:t>
            </a:r>
          </a:p>
          <a:p>
            <a:pPr lvl="2"/>
            <a:r>
              <a:rPr lang="zh-CN" altLang="en-US" dirty="0">
                <a:cs typeface="SimSun-18030"/>
              </a:rPr>
              <a:t>內部環境，包含但不限於</a:t>
            </a:r>
            <a:endParaRPr lang="en-US" altLang="zh-CN" dirty="0">
              <a:cs typeface="SimSun-18030"/>
            </a:endParaRPr>
          </a:p>
          <a:p>
            <a:pPr lvl="3">
              <a:buSzPct val="85000"/>
              <a:buFont typeface="Wingdings" panose="05000000000000000000" pitchFamily="2" charset="2"/>
              <a:buChar char="u"/>
            </a:pPr>
            <a:r>
              <a:rPr lang="zh-TW" altLang="en-US" sz="2000" dirty="0">
                <a:cs typeface="SimSun-18030"/>
              </a:rPr>
              <a:t>機關治理、組織架構、角色及責任</a:t>
            </a:r>
          </a:p>
          <a:p>
            <a:pPr lvl="3">
              <a:buSzPct val="85000"/>
              <a:buFont typeface="Wingdings" panose="05000000000000000000" pitchFamily="2" charset="2"/>
              <a:buChar char="u"/>
            </a:pPr>
            <a:r>
              <a:rPr lang="zh-TW" altLang="en-US" sz="2000" dirty="0">
                <a:cs typeface="SimSun-18030"/>
              </a:rPr>
              <a:t>政策、目標及策略</a:t>
            </a:r>
          </a:p>
          <a:p>
            <a:pPr lvl="3">
              <a:buSzPct val="85000"/>
              <a:buFont typeface="Wingdings" panose="05000000000000000000" pitchFamily="2" charset="2"/>
              <a:buChar char="u"/>
            </a:pPr>
            <a:r>
              <a:rPr lang="zh-TW" altLang="en-US" sz="2000" dirty="0">
                <a:cs typeface="SimSun-18030"/>
              </a:rPr>
              <a:t>能力、資源及知識</a:t>
            </a:r>
          </a:p>
        </p:txBody>
      </p:sp>
    </p:spTree>
    <p:extLst>
      <p:ext uri="{BB962C8B-B14F-4D97-AF65-F5344CB8AC3E}">
        <p14:creationId xmlns:p14="http://schemas.microsoft.com/office/powerpoint/2010/main" val="19435501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8"/>
          <p:cNvSpPr>
            <a:spLocks noGrp="1" noChangeArrowheads="1"/>
          </p:cNvSpPr>
          <p:nvPr>
            <p:ph type="title"/>
          </p:nvPr>
        </p:nvSpPr>
        <p:spPr>
          <a:xfrm>
            <a:off x="1115616" y="117028"/>
            <a:ext cx="7458831" cy="935708"/>
          </a:xfrm>
        </p:spPr>
        <p:txBody>
          <a:bodyPr/>
          <a:lstStyle/>
          <a:p>
            <a:r>
              <a:rPr lang="zh-TW" altLang="en-US" dirty="0"/>
              <a:t>課程學習目標</a:t>
            </a:r>
            <a:r>
              <a:rPr lang="en-US" altLang="zh-TW" dirty="0"/>
              <a:t>(3/3)</a:t>
            </a:r>
            <a:endParaRPr lang="zh-TW" altLang="en-US" dirty="0"/>
          </a:p>
        </p:txBody>
      </p:sp>
      <p:sp>
        <p:nvSpPr>
          <p:cNvPr id="17412" name="Rectangle 9"/>
          <p:cNvSpPr>
            <a:spLocks noGrp="1" noChangeArrowheads="1"/>
          </p:cNvSpPr>
          <p:nvPr>
            <p:ph type="body" idx="4294967295"/>
          </p:nvPr>
        </p:nvSpPr>
        <p:spPr>
          <a:xfrm>
            <a:off x="611559" y="1052736"/>
            <a:ext cx="8071271" cy="4392488"/>
          </a:xfrm>
        </p:spPr>
        <p:txBody>
          <a:bodyPr/>
          <a:lstStyle/>
          <a:p>
            <a:r>
              <a:rPr lang="zh-TW" altLang="en-US" dirty="0"/>
              <a:t>技能</a:t>
            </a:r>
            <a:r>
              <a:rPr lang="en-US" altLang="zh-TW" dirty="0"/>
              <a:t>(</a:t>
            </a:r>
            <a:r>
              <a:rPr lang="en-US" altLang="zh-TW" sz="2600" dirty="0"/>
              <a:t>Skill</a:t>
            </a:r>
            <a:r>
              <a:rPr lang="en-US" altLang="zh-TW" dirty="0"/>
              <a:t>)</a:t>
            </a:r>
            <a:r>
              <a:rPr lang="zh-TW" altLang="en-US" dirty="0"/>
              <a:t>方面的學習目標</a:t>
            </a:r>
          </a:p>
          <a:p>
            <a:pPr lvl="1"/>
            <a:r>
              <a:rPr lang="en-US" altLang="zh-TW" dirty="0"/>
              <a:t>S1 </a:t>
            </a:r>
            <a:r>
              <a:rPr lang="zh-TW" altLang="en-US" dirty="0"/>
              <a:t>具備規劃機關資通安全管理制度能力</a:t>
            </a:r>
          </a:p>
          <a:p>
            <a:pPr lvl="1"/>
            <a:r>
              <a:rPr lang="en-US" altLang="zh-TW" dirty="0"/>
              <a:t>S2 </a:t>
            </a:r>
            <a:r>
              <a:rPr lang="zh-TW" altLang="en-US" dirty="0"/>
              <a:t>具備日常作業中安全維護之處理能力</a:t>
            </a:r>
          </a:p>
          <a:p>
            <a:pPr lvl="1"/>
            <a:r>
              <a:rPr lang="en-US" altLang="zh-TW" dirty="0"/>
              <a:t>S3 </a:t>
            </a:r>
            <a:r>
              <a:rPr lang="zh-TW" altLang="en-US" dirty="0"/>
              <a:t>具備身分鑑別與存取控制方法運用能力</a:t>
            </a:r>
          </a:p>
          <a:p>
            <a:pPr lvl="1"/>
            <a:r>
              <a:rPr lang="en-US" altLang="zh-TW" dirty="0"/>
              <a:t>S4 </a:t>
            </a:r>
            <a:r>
              <a:rPr lang="zh-TW" altLang="en-US" dirty="0"/>
              <a:t>具備資料加解密與數位簽章運用能力</a:t>
            </a:r>
          </a:p>
          <a:p>
            <a:pPr lvl="1"/>
            <a:r>
              <a:rPr lang="en-US" altLang="zh-TW" dirty="0"/>
              <a:t>S5 </a:t>
            </a:r>
            <a:r>
              <a:rPr lang="zh-TW" altLang="en-US" dirty="0"/>
              <a:t>具備應用程式變更安全控管能力</a:t>
            </a:r>
          </a:p>
          <a:p>
            <a:pPr lvl="1"/>
            <a:r>
              <a:rPr lang="en-US" altLang="zh-TW" dirty="0"/>
              <a:t>S6 </a:t>
            </a:r>
            <a:r>
              <a:rPr lang="zh-TW" altLang="en-US" dirty="0"/>
              <a:t>具備資通安全健診規劃能力</a:t>
            </a:r>
          </a:p>
          <a:p>
            <a:pPr lvl="1"/>
            <a:r>
              <a:rPr lang="en-US" altLang="zh-TW" dirty="0"/>
              <a:t>S7 </a:t>
            </a:r>
            <a:r>
              <a:rPr lang="zh-TW" altLang="en-US" dirty="0"/>
              <a:t>具備資通安全事件通報及</a:t>
            </a:r>
            <a:r>
              <a:rPr lang="zh-TW" altLang="en-US" dirty="0">
                <a:cs typeface="Times New Roman" panose="02020603050405020304" pitchFamily="18" charset="0"/>
              </a:rPr>
              <a:t>應變</a:t>
            </a:r>
            <a:r>
              <a:rPr lang="zh-TW" altLang="en-US" dirty="0"/>
              <a:t>能力</a:t>
            </a:r>
          </a:p>
          <a:p>
            <a:pPr lvl="1"/>
            <a:endParaRPr lang="zh-TW" altLang="en-US" sz="4000" dirty="0"/>
          </a:p>
        </p:txBody>
      </p:sp>
    </p:spTree>
    <p:extLst>
      <p:ext uri="{BB962C8B-B14F-4D97-AF65-F5344CB8AC3E}">
        <p14:creationId xmlns:p14="http://schemas.microsoft.com/office/powerpoint/2010/main" val="1453355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2"/>
          <p:cNvSpPr>
            <a:spLocks noGrp="1"/>
          </p:cNvSpPr>
          <p:nvPr>
            <p:ph type="title"/>
          </p:nvPr>
        </p:nvSpPr>
        <p:spPr>
          <a:xfrm>
            <a:off x="1223963" y="115888"/>
            <a:ext cx="7459662" cy="936625"/>
          </a:xfrm>
        </p:spPr>
        <p:txBody>
          <a:bodyPr/>
          <a:lstStyle/>
          <a:p>
            <a:r>
              <a:rPr lang="zh-TW" altLang="en-US" dirty="0"/>
              <a:t>全景建立</a:t>
            </a:r>
            <a:r>
              <a:rPr lang="en-US" altLang="zh-TW" dirty="0"/>
              <a:t>-</a:t>
            </a:r>
            <a:r>
              <a:rPr lang="zh-CN" altLang="en-US" dirty="0"/>
              <a:t>主要工作</a:t>
            </a:r>
            <a:r>
              <a:rPr lang="en-US" altLang="zh-CN" dirty="0"/>
              <a:t>(3/3)</a:t>
            </a:r>
            <a:endParaRPr lang="en-US" altLang="zh-TW" dirty="0"/>
          </a:p>
        </p:txBody>
      </p:sp>
      <p:sp>
        <p:nvSpPr>
          <p:cNvPr id="117763" name="Content Placeholder 3"/>
          <p:cNvSpPr>
            <a:spLocks noGrp="1"/>
          </p:cNvSpPr>
          <p:nvPr>
            <p:ph sz="quarter" idx="10"/>
          </p:nvPr>
        </p:nvSpPr>
        <p:spPr>
          <a:xfrm>
            <a:off x="612775" y="1079500"/>
            <a:ext cx="8070850" cy="5517852"/>
          </a:xfrm>
        </p:spPr>
        <p:txBody>
          <a:bodyPr/>
          <a:lstStyle/>
          <a:p>
            <a:r>
              <a:rPr lang="zh-TW" altLang="en-US" dirty="0">
                <a:cs typeface="微軟正黑體" panose="020B0604030504040204" pitchFamily="34" charset="-120"/>
              </a:rPr>
              <a:t>進行風險評鑑與實作資安各項防護控制措施前應</a:t>
            </a:r>
          </a:p>
          <a:p>
            <a:pPr lvl="1"/>
            <a:r>
              <a:rPr lang="zh-TW" altLang="en-US" dirty="0"/>
              <a:t>規劃與定義風險管理基本準則</a:t>
            </a:r>
          </a:p>
          <a:p>
            <a:pPr lvl="2"/>
            <a:r>
              <a:rPr lang="zh-TW" altLang="en-US" dirty="0">
                <a:cs typeface="SimSun-18030"/>
              </a:rPr>
              <a:t>風險管理作法</a:t>
            </a:r>
          </a:p>
          <a:p>
            <a:pPr lvl="2"/>
            <a:r>
              <a:rPr lang="zh-TW" altLang="en-US" dirty="0">
                <a:cs typeface="SimSun-18030"/>
              </a:rPr>
              <a:t>風險評估準則</a:t>
            </a:r>
          </a:p>
          <a:p>
            <a:pPr lvl="2"/>
            <a:r>
              <a:rPr lang="zh-TW" altLang="en-US" dirty="0">
                <a:cs typeface="SimSun-18030"/>
              </a:rPr>
              <a:t>衝擊準則</a:t>
            </a:r>
          </a:p>
          <a:p>
            <a:pPr lvl="2"/>
            <a:r>
              <a:rPr lang="zh-TW" altLang="en-US" dirty="0">
                <a:cs typeface="SimSun-18030"/>
              </a:rPr>
              <a:t>風險接受準則</a:t>
            </a:r>
          </a:p>
          <a:p>
            <a:pPr lvl="1"/>
            <a:r>
              <a:rPr lang="zh-TW" altLang="en-US" dirty="0"/>
              <a:t>界定風險評鑑範圍，清查與盤點範圍內所有相關資通系統</a:t>
            </a:r>
          </a:p>
          <a:p>
            <a:pPr lvl="2"/>
            <a:r>
              <a:rPr lang="zh-TW" altLang="en-US" dirty="0"/>
              <a:t>如果選用「詳細風險評鑑」作法，則需清查盤點資通系統的所有資訊及資通系統資產，同時整合這些資訊與資通系統資產，可能涉及的跨部門業務成員，共同組成資通系統風險評鑑組織，有助於執行與落實風險評鑑的成效</a:t>
            </a:r>
          </a:p>
        </p:txBody>
      </p:sp>
    </p:spTree>
    <p:extLst>
      <p:ext uri="{BB962C8B-B14F-4D97-AF65-F5344CB8AC3E}">
        <p14:creationId xmlns:p14="http://schemas.microsoft.com/office/powerpoint/2010/main" val="11035524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1223963" y="115888"/>
            <a:ext cx="7459662" cy="936625"/>
          </a:xfrm>
        </p:spPr>
        <p:txBody>
          <a:bodyPr/>
          <a:lstStyle/>
          <a:p>
            <a:r>
              <a:rPr lang="zh-TW" altLang="en-US" dirty="0"/>
              <a:t>風險管理作法</a:t>
            </a:r>
          </a:p>
        </p:txBody>
      </p:sp>
      <p:sp>
        <p:nvSpPr>
          <p:cNvPr id="119811" name="Content Placeholder 2"/>
          <p:cNvSpPr>
            <a:spLocks noGrp="1"/>
          </p:cNvSpPr>
          <p:nvPr>
            <p:ph sz="quarter" idx="10"/>
          </p:nvPr>
        </p:nvSpPr>
        <p:spPr>
          <a:xfrm>
            <a:off x="604838" y="1079500"/>
            <a:ext cx="8070850" cy="1844675"/>
          </a:xfrm>
        </p:spPr>
        <p:txBody>
          <a:bodyPr/>
          <a:lstStyle/>
          <a:p>
            <a:r>
              <a:rPr lang="zh-TW" altLang="en-US" sz="2400" dirty="0">
                <a:cs typeface="微軟正黑體" panose="020B0604030504040204" pitchFamily="34" charset="-120"/>
              </a:rPr>
              <a:t>可依據風險管理範圍與目標，採用不同作法，例如：高階風險評鑑作法或詳細風險評鑑作法</a:t>
            </a:r>
            <a:endParaRPr lang="en-US" altLang="zh-TW" sz="2400" dirty="0">
              <a:cs typeface="微軟正黑體" panose="020B0604030504040204" pitchFamily="34" charset="-120"/>
            </a:endParaRPr>
          </a:p>
          <a:p>
            <a:r>
              <a:rPr lang="zh-TW" altLang="en-US" sz="2400" dirty="0">
                <a:cs typeface="微軟正黑體" panose="020B0604030504040204" pitchFamily="34" charset="-120"/>
              </a:rPr>
              <a:t>在每一循環中，作法可能不同，故在不同階段，選擇或發展適切風險管理作法</a:t>
            </a:r>
          </a:p>
        </p:txBody>
      </p:sp>
      <p:sp>
        <p:nvSpPr>
          <p:cNvPr id="119812" name="Rectangle 3"/>
          <p:cNvSpPr>
            <a:spLocks noChangeArrowheads="1"/>
          </p:cNvSpPr>
          <p:nvPr/>
        </p:nvSpPr>
        <p:spPr bwMode="auto">
          <a:xfrm>
            <a:off x="1416050" y="3501008"/>
            <a:ext cx="2723902" cy="307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4150" indent="-184150">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20000"/>
              </a:lnSpc>
              <a:spcBef>
                <a:spcPts val="200"/>
              </a:spcBef>
              <a:spcAft>
                <a:spcPts val="200"/>
              </a:spcAft>
              <a:buFont typeface="Arial" panose="020B0604020202020204" pitchFamily="34" charset="0"/>
              <a:buChar char="•"/>
            </a:pPr>
            <a:r>
              <a:rPr lang="zh-TW" altLang="en-US" sz="1600" i="0" dirty="0">
                <a:solidFill>
                  <a:srgbClr val="000000"/>
                </a:solidFill>
                <a:latin typeface="微軟正黑體" panose="020B0604030504040204" pitchFamily="34" charset="-120"/>
                <a:ea typeface="微軟正黑體" panose="020B0604030504040204" pitchFamily="34" charset="-120"/>
              </a:rPr>
              <a:t>依據「資通安全責任等級分級辦法」之</a:t>
            </a:r>
            <a:r>
              <a:rPr lang="zh-TW" altLang="zh-TW" sz="1600" i="0" dirty="0">
                <a:solidFill>
                  <a:srgbClr val="000000"/>
                </a:solidFill>
                <a:latin typeface="微軟正黑體" panose="020B0604030504040204" pitchFamily="34" charset="-120"/>
                <a:ea typeface="微軟正黑體" panose="020B0604030504040204" pitchFamily="34" charset="-120"/>
              </a:rPr>
              <a:t>資通系統防護需求分級原則</a:t>
            </a:r>
            <a:r>
              <a:rPr lang="zh-TW" altLang="en-US" sz="1600" i="0" dirty="0">
                <a:solidFill>
                  <a:srgbClr val="000000"/>
                </a:solidFill>
                <a:latin typeface="微軟正黑體" panose="020B0604030504040204" pitchFamily="34" charset="-120"/>
                <a:ea typeface="微軟正黑體" panose="020B0604030504040204" pitchFamily="34" charset="-120"/>
              </a:rPr>
              <a:t>，決定資通系統安全等級，以省時省力方式，進行高階風險分析</a:t>
            </a:r>
            <a:endParaRPr lang="en-US" altLang="zh-CN" sz="1600" i="0" dirty="0">
              <a:solidFill>
                <a:srgbClr val="000000"/>
              </a:solidFill>
              <a:latin typeface="微軟正黑體" panose="020B0604030504040204" pitchFamily="34" charset="-120"/>
              <a:ea typeface="微軟正黑體" panose="020B0604030504040204" pitchFamily="34" charset="-120"/>
            </a:endParaRPr>
          </a:p>
          <a:p>
            <a:pPr>
              <a:lnSpc>
                <a:spcPct val="120000"/>
              </a:lnSpc>
              <a:spcBef>
                <a:spcPts val="200"/>
              </a:spcBef>
              <a:spcAft>
                <a:spcPts val="200"/>
              </a:spcAft>
              <a:buFont typeface="Arial" panose="020B0604020202020204" pitchFamily="34" charset="0"/>
              <a:buChar char="•"/>
            </a:pPr>
            <a:r>
              <a:rPr lang="zh-TW" altLang="en-US" sz="1600" i="0" dirty="0">
                <a:solidFill>
                  <a:srgbClr val="000000"/>
                </a:solidFill>
                <a:latin typeface="微軟正黑體" panose="020B0604030504040204" pitchFamily="34" charset="-120"/>
                <a:ea typeface="微軟正黑體" panose="020B0604030504040204" pitchFamily="34" charset="-120"/>
              </a:rPr>
              <a:t>參考</a:t>
            </a:r>
            <a:r>
              <a:rPr lang="zh-CN" altLang="en-US" sz="1600" i="0" dirty="0">
                <a:solidFill>
                  <a:srgbClr val="000000"/>
                </a:solidFill>
                <a:latin typeface="微軟正黑體" panose="020B0604030504040204" pitchFamily="34" charset="-120"/>
                <a:ea typeface="微軟正黑體" panose="020B0604030504040204" pitchFamily="34" charset="-120"/>
              </a:rPr>
              <a:t>安全</a:t>
            </a:r>
            <a:r>
              <a:rPr lang="zh-TW" altLang="en-US" sz="1600" i="0" dirty="0">
                <a:solidFill>
                  <a:srgbClr val="000000"/>
                </a:solidFill>
                <a:latin typeface="微軟正黑體" panose="020B0604030504040204" pitchFamily="34" charset="-120"/>
                <a:ea typeface="微軟正黑體" panose="020B0604030504040204" pitchFamily="34" charset="-120"/>
              </a:rPr>
              <a:t>控制措施參考指引內容，選擇適用之安全控制措施，進行風險處理作業</a:t>
            </a:r>
            <a:endParaRPr lang="en-US" altLang="zh-TW" sz="1600" i="0" dirty="0">
              <a:solidFill>
                <a:srgbClr val="000000"/>
              </a:solidFill>
              <a:latin typeface="微軟正黑體" panose="020B0604030504040204" pitchFamily="34" charset="-120"/>
              <a:ea typeface="微軟正黑體" panose="020B0604030504040204" pitchFamily="34" charset="-120"/>
            </a:endParaRPr>
          </a:p>
        </p:txBody>
      </p:sp>
      <p:sp>
        <p:nvSpPr>
          <p:cNvPr id="119813" name="Rectangle 4"/>
          <p:cNvSpPr>
            <a:spLocks noChangeArrowheads="1"/>
          </p:cNvSpPr>
          <p:nvPr/>
        </p:nvSpPr>
        <p:spPr bwMode="auto">
          <a:xfrm>
            <a:off x="4716016" y="3789040"/>
            <a:ext cx="36004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20000"/>
              </a:lnSpc>
              <a:spcBef>
                <a:spcPts val="200"/>
              </a:spcBef>
              <a:spcAft>
                <a:spcPts val="200"/>
              </a:spcAft>
            </a:pPr>
            <a:r>
              <a:rPr lang="zh-TW" altLang="en-US" sz="1600" i="0" dirty="0">
                <a:solidFill>
                  <a:srgbClr val="000000"/>
                </a:solidFill>
                <a:latin typeface="微軟正黑體" panose="020B0604030504040204" pitchFamily="34" charset="-120"/>
                <a:ea typeface="微軟正黑體" panose="020B0604030504040204" pitchFamily="34" charset="-120"/>
              </a:rPr>
              <a:t>資通系統經分級結果，屬高安全等級者，可在時間與資源允許情況下，或於資安事件發生後，進一步採行「詳細風險評鑑作法」，以尋求更適當風險處理方案</a:t>
            </a:r>
          </a:p>
        </p:txBody>
      </p:sp>
      <p:grpSp>
        <p:nvGrpSpPr>
          <p:cNvPr id="119814" name="Group 5"/>
          <p:cNvGrpSpPr>
            <a:grpSpLocks/>
          </p:cNvGrpSpPr>
          <p:nvPr/>
        </p:nvGrpSpPr>
        <p:grpSpPr bwMode="auto">
          <a:xfrm>
            <a:off x="4427538" y="3284538"/>
            <a:ext cx="255587" cy="2736850"/>
            <a:chOff x="2935916" y="1776985"/>
            <a:chExt cx="255035" cy="4630288"/>
          </a:xfrm>
        </p:grpSpPr>
        <p:cxnSp>
          <p:nvCxnSpPr>
            <p:cNvPr id="119821" name="Gerade Verbindung 400"/>
            <p:cNvCxnSpPr>
              <a:cxnSpLocks noChangeShapeType="1"/>
            </p:cNvCxnSpPr>
            <p:nvPr/>
          </p:nvCxnSpPr>
          <p:spPr bwMode="gray">
            <a:xfrm>
              <a:off x="2935918" y="1776985"/>
              <a:ext cx="0" cy="4630288"/>
            </a:xfrm>
            <a:prstGeom prst="line">
              <a:avLst/>
            </a:prstGeom>
            <a:noFill/>
            <a:ln w="19050">
              <a:solidFill>
                <a:srgbClr val="6A8BAD"/>
              </a:solidFill>
              <a:prstDash val="sysDash"/>
              <a:round/>
              <a:headEnd/>
              <a:tailEnd/>
            </a:ln>
            <a:extLst>
              <a:ext uri="{909E8E84-426E-40DD-AFC4-6F175D3DCCD1}">
                <a14:hiddenFill xmlns:a14="http://schemas.microsoft.com/office/drawing/2010/main">
                  <a:noFill/>
                </a14:hiddenFill>
              </a:ext>
            </a:extLst>
          </p:spPr>
        </p:cxnSp>
        <p:sp>
          <p:nvSpPr>
            <p:cNvPr id="119822" name="Isosceles Triangle 8"/>
            <p:cNvSpPr>
              <a:spLocks noChangeArrowheads="1"/>
            </p:cNvSpPr>
            <p:nvPr/>
          </p:nvSpPr>
          <p:spPr bwMode="auto">
            <a:xfrm rot="5400000">
              <a:off x="2749197" y="3739005"/>
              <a:ext cx="628473" cy="255035"/>
            </a:xfrm>
            <a:prstGeom prst="triangle">
              <a:avLst>
                <a:gd name="adj" fmla="val 50000"/>
              </a:avLst>
            </a:prstGeom>
            <a:solidFill>
              <a:srgbClr val="C4CF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endParaRPr kumimoji="0" lang="en-US" altLang="zh-TW" sz="1200" b="1" i="0">
                <a:solidFill>
                  <a:srgbClr val="000000"/>
                </a:solidFill>
                <a:latin typeface="Calibri" panose="020F0502020204030204" pitchFamily="34" charset="0"/>
              </a:endParaRPr>
            </a:p>
          </p:txBody>
        </p:sp>
      </p:grpSp>
      <p:grpSp>
        <p:nvGrpSpPr>
          <p:cNvPr id="11" name="Gruppieren 33"/>
          <p:cNvGrpSpPr/>
          <p:nvPr/>
        </p:nvGrpSpPr>
        <p:grpSpPr bwMode="gray">
          <a:xfrm>
            <a:off x="539552" y="4365104"/>
            <a:ext cx="720080" cy="930227"/>
            <a:chOff x="-2441981" y="3961669"/>
            <a:chExt cx="374766" cy="437227"/>
          </a:xfrm>
          <a:solidFill>
            <a:srgbClr val="5D789B"/>
          </a:solidFill>
        </p:grpSpPr>
        <p:sp>
          <p:nvSpPr>
            <p:cNvPr id="12" name="Freeform 1079"/>
            <p:cNvSpPr>
              <a:spLocks/>
            </p:cNvSpPr>
            <p:nvPr/>
          </p:nvSpPr>
          <p:spPr bwMode="gray">
            <a:xfrm>
              <a:off x="-2441981" y="3961669"/>
              <a:ext cx="345767" cy="149460"/>
            </a:xfrm>
            <a:custGeom>
              <a:avLst/>
              <a:gdLst>
                <a:gd name="T0" fmla="*/ 0 w 217"/>
                <a:gd name="T1" fmla="*/ 57 h 93"/>
                <a:gd name="T2" fmla="*/ 9 w 217"/>
                <a:gd name="T3" fmla="*/ 48 h 93"/>
                <a:gd name="T4" fmla="*/ 36 w 217"/>
                <a:gd name="T5" fmla="*/ 23 h 93"/>
                <a:gd name="T6" fmla="*/ 41 w 217"/>
                <a:gd name="T7" fmla="*/ 21 h 93"/>
                <a:gd name="T8" fmla="*/ 100 w 217"/>
                <a:gd name="T9" fmla="*/ 21 h 93"/>
                <a:gd name="T10" fmla="*/ 104 w 217"/>
                <a:gd name="T11" fmla="*/ 21 h 93"/>
                <a:gd name="T12" fmla="*/ 104 w 217"/>
                <a:gd name="T13" fmla="*/ 0 h 93"/>
                <a:gd name="T14" fmla="*/ 141 w 217"/>
                <a:gd name="T15" fmla="*/ 0 h 93"/>
                <a:gd name="T16" fmla="*/ 141 w 217"/>
                <a:gd name="T17" fmla="*/ 16 h 93"/>
                <a:gd name="T18" fmla="*/ 145 w 217"/>
                <a:gd name="T19" fmla="*/ 21 h 93"/>
                <a:gd name="T20" fmla="*/ 213 w 217"/>
                <a:gd name="T21" fmla="*/ 21 h 93"/>
                <a:gd name="T22" fmla="*/ 217 w 217"/>
                <a:gd name="T23" fmla="*/ 21 h 93"/>
                <a:gd name="T24" fmla="*/ 217 w 217"/>
                <a:gd name="T25" fmla="*/ 93 h 93"/>
                <a:gd name="T26" fmla="*/ 214 w 217"/>
                <a:gd name="T27" fmla="*/ 93 h 93"/>
                <a:gd name="T28" fmla="*/ 41 w 217"/>
                <a:gd name="T29" fmla="*/ 93 h 93"/>
                <a:gd name="T30" fmla="*/ 36 w 217"/>
                <a:gd name="T31" fmla="*/ 91 h 93"/>
                <a:gd name="T32" fmla="*/ 0 w 217"/>
                <a:gd name="T33" fmla="*/ 5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3">
                  <a:moveTo>
                    <a:pt x="0" y="57"/>
                  </a:moveTo>
                  <a:cubicBezTo>
                    <a:pt x="3" y="54"/>
                    <a:pt x="6" y="51"/>
                    <a:pt x="9" y="48"/>
                  </a:cubicBezTo>
                  <a:cubicBezTo>
                    <a:pt x="18" y="40"/>
                    <a:pt x="27" y="32"/>
                    <a:pt x="36" y="23"/>
                  </a:cubicBezTo>
                  <a:cubicBezTo>
                    <a:pt x="37" y="21"/>
                    <a:pt x="39" y="21"/>
                    <a:pt x="41" y="21"/>
                  </a:cubicBezTo>
                  <a:cubicBezTo>
                    <a:pt x="61" y="21"/>
                    <a:pt x="80" y="21"/>
                    <a:pt x="100" y="21"/>
                  </a:cubicBezTo>
                  <a:cubicBezTo>
                    <a:pt x="101" y="21"/>
                    <a:pt x="102" y="21"/>
                    <a:pt x="104" y="21"/>
                  </a:cubicBezTo>
                  <a:cubicBezTo>
                    <a:pt x="104" y="14"/>
                    <a:pt x="104" y="7"/>
                    <a:pt x="104" y="0"/>
                  </a:cubicBezTo>
                  <a:cubicBezTo>
                    <a:pt x="116" y="0"/>
                    <a:pt x="129" y="0"/>
                    <a:pt x="141" y="0"/>
                  </a:cubicBezTo>
                  <a:cubicBezTo>
                    <a:pt x="141" y="5"/>
                    <a:pt x="141" y="11"/>
                    <a:pt x="141" y="16"/>
                  </a:cubicBezTo>
                  <a:cubicBezTo>
                    <a:pt x="141" y="21"/>
                    <a:pt x="141" y="21"/>
                    <a:pt x="145" y="21"/>
                  </a:cubicBezTo>
                  <a:cubicBezTo>
                    <a:pt x="168" y="21"/>
                    <a:pt x="190" y="21"/>
                    <a:pt x="213" y="21"/>
                  </a:cubicBezTo>
                  <a:cubicBezTo>
                    <a:pt x="214" y="21"/>
                    <a:pt x="215" y="21"/>
                    <a:pt x="217" y="21"/>
                  </a:cubicBezTo>
                  <a:cubicBezTo>
                    <a:pt x="217" y="45"/>
                    <a:pt x="217" y="69"/>
                    <a:pt x="217" y="93"/>
                  </a:cubicBezTo>
                  <a:cubicBezTo>
                    <a:pt x="216" y="93"/>
                    <a:pt x="215" y="93"/>
                    <a:pt x="214" y="93"/>
                  </a:cubicBezTo>
                  <a:cubicBezTo>
                    <a:pt x="156" y="93"/>
                    <a:pt x="99" y="93"/>
                    <a:pt x="41" y="93"/>
                  </a:cubicBezTo>
                  <a:cubicBezTo>
                    <a:pt x="39" y="93"/>
                    <a:pt x="37" y="92"/>
                    <a:pt x="36" y="91"/>
                  </a:cubicBezTo>
                  <a:cubicBezTo>
                    <a:pt x="24" y="80"/>
                    <a:pt x="12" y="68"/>
                    <a:pt x="0" y="57"/>
                  </a:cubicBezTo>
                  <a:close/>
                </a:path>
              </a:pathLst>
            </a:custGeom>
            <a:grpFill/>
            <a:ln w="19050" cmpd="sng">
              <a:solidFill>
                <a:srgbClr val="5D789B"/>
              </a:solidFill>
              <a:round/>
              <a:headEnd/>
              <a:tailEnd/>
            </a:ln>
            <a:extLst/>
          </p:spPr>
          <p:txBody>
            <a:bodyPr/>
            <a:lstStyle/>
            <a:p>
              <a:pPr eaLnBrk="1" fontAlgn="auto" hangingPunct="1">
                <a:spcBef>
                  <a:spcPts val="0"/>
                </a:spcBef>
                <a:spcAft>
                  <a:spcPts val="0"/>
                </a:spcAft>
                <a:defRPr/>
              </a:pPr>
              <a:endParaRPr kumimoji="0" lang="en-US" i="0" kern="0" dirty="0">
                <a:solidFill>
                  <a:sysClr val="windowText" lastClr="000000"/>
                </a:solidFill>
                <a:latin typeface="Arial" charset="0"/>
                <a:ea typeface="新細明體" charset="0"/>
                <a:cs typeface="新細明體" charset="0"/>
              </a:endParaRPr>
            </a:p>
          </p:txBody>
        </p:sp>
        <p:sp>
          <p:nvSpPr>
            <p:cNvPr id="13" name="Freeform 1080"/>
            <p:cNvSpPr>
              <a:spLocks/>
            </p:cNvSpPr>
            <p:nvPr/>
          </p:nvSpPr>
          <p:spPr bwMode="gray">
            <a:xfrm>
              <a:off x="-2412982" y="4137898"/>
              <a:ext cx="345767" cy="115999"/>
            </a:xfrm>
            <a:custGeom>
              <a:avLst/>
              <a:gdLst>
                <a:gd name="T0" fmla="*/ 218 w 218"/>
                <a:gd name="T1" fmla="*/ 36 h 73"/>
                <a:gd name="T2" fmla="*/ 180 w 218"/>
                <a:gd name="T3" fmla="*/ 72 h 73"/>
                <a:gd name="T4" fmla="*/ 176 w 218"/>
                <a:gd name="T5" fmla="*/ 73 h 73"/>
                <a:gd name="T6" fmla="*/ 112 w 218"/>
                <a:gd name="T7" fmla="*/ 73 h 73"/>
                <a:gd name="T8" fmla="*/ 5 w 218"/>
                <a:gd name="T9" fmla="*/ 73 h 73"/>
                <a:gd name="T10" fmla="*/ 0 w 218"/>
                <a:gd name="T11" fmla="*/ 73 h 73"/>
                <a:gd name="T12" fmla="*/ 0 w 218"/>
                <a:gd name="T13" fmla="*/ 0 h 73"/>
                <a:gd name="T14" fmla="*/ 4 w 218"/>
                <a:gd name="T15" fmla="*/ 0 h 73"/>
                <a:gd name="T16" fmla="*/ 176 w 218"/>
                <a:gd name="T17" fmla="*/ 0 h 73"/>
                <a:gd name="T18" fmla="*/ 182 w 218"/>
                <a:gd name="T19" fmla="*/ 3 h 73"/>
                <a:gd name="T20" fmla="*/ 215 w 218"/>
                <a:gd name="T21" fmla="*/ 34 h 73"/>
                <a:gd name="T22" fmla="*/ 218 w 218"/>
                <a:gd name="T23"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8" h="73">
                  <a:moveTo>
                    <a:pt x="218" y="36"/>
                  </a:moveTo>
                  <a:cubicBezTo>
                    <a:pt x="205" y="48"/>
                    <a:pt x="193" y="60"/>
                    <a:pt x="180" y="72"/>
                  </a:cubicBezTo>
                  <a:cubicBezTo>
                    <a:pt x="179" y="72"/>
                    <a:pt x="178" y="73"/>
                    <a:pt x="176" y="73"/>
                  </a:cubicBezTo>
                  <a:cubicBezTo>
                    <a:pt x="155" y="73"/>
                    <a:pt x="134" y="73"/>
                    <a:pt x="112" y="73"/>
                  </a:cubicBezTo>
                  <a:cubicBezTo>
                    <a:pt x="77" y="73"/>
                    <a:pt x="41" y="73"/>
                    <a:pt x="5" y="73"/>
                  </a:cubicBezTo>
                  <a:cubicBezTo>
                    <a:pt x="3" y="73"/>
                    <a:pt x="2" y="73"/>
                    <a:pt x="0" y="73"/>
                  </a:cubicBezTo>
                  <a:cubicBezTo>
                    <a:pt x="0" y="49"/>
                    <a:pt x="0" y="25"/>
                    <a:pt x="0" y="0"/>
                  </a:cubicBezTo>
                  <a:cubicBezTo>
                    <a:pt x="1" y="0"/>
                    <a:pt x="2" y="0"/>
                    <a:pt x="4" y="0"/>
                  </a:cubicBezTo>
                  <a:cubicBezTo>
                    <a:pt x="61" y="0"/>
                    <a:pt x="119" y="0"/>
                    <a:pt x="176" y="0"/>
                  </a:cubicBezTo>
                  <a:cubicBezTo>
                    <a:pt x="178" y="0"/>
                    <a:pt x="180" y="1"/>
                    <a:pt x="182" y="3"/>
                  </a:cubicBezTo>
                  <a:cubicBezTo>
                    <a:pt x="193" y="13"/>
                    <a:pt x="204" y="24"/>
                    <a:pt x="215" y="34"/>
                  </a:cubicBezTo>
                  <a:cubicBezTo>
                    <a:pt x="215" y="35"/>
                    <a:pt x="216" y="36"/>
                    <a:pt x="218" y="36"/>
                  </a:cubicBezTo>
                  <a:close/>
                </a:path>
              </a:pathLst>
            </a:custGeom>
            <a:grpFill/>
            <a:ln w="19050" cmpd="sng">
              <a:solidFill>
                <a:srgbClr val="5D789B"/>
              </a:solidFill>
              <a:round/>
              <a:headEnd/>
              <a:tailEnd/>
            </a:ln>
            <a:extLst/>
          </p:spPr>
          <p:txBody>
            <a:bodyPr/>
            <a:lstStyle/>
            <a:p>
              <a:pPr eaLnBrk="1" fontAlgn="auto" hangingPunct="1">
                <a:spcBef>
                  <a:spcPts val="0"/>
                </a:spcBef>
                <a:spcAft>
                  <a:spcPts val="0"/>
                </a:spcAft>
                <a:defRPr/>
              </a:pPr>
              <a:endParaRPr kumimoji="0" lang="en-US" i="0" kern="0" dirty="0">
                <a:solidFill>
                  <a:sysClr val="windowText" lastClr="000000"/>
                </a:solidFill>
                <a:latin typeface="Arial" charset="0"/>
                <a:ea typeface="新細明體" charset="0"/>
                <a:cs typeface="新細明體" charset="0"/>
              </a:endParaRPr>
            </a:p>
          </p:txBody>
        </p:sp>
        <p:sp>
          <p:nvSpPr>
            <p:cNvPr id="14" name="Freeform 1081"/>
            <p:cNvSpPr>
              <a:spLocks/>
            </p:cNvSpPr>
            <p:nvPr/>
          </p:nvSpPr>
          <p:spPr bwMode="gray">
            <a:xfrm>
              <a:off x="-2276905" y="4282897"/>
              <a:ext cx="60231" cy="115999"/>
            </a:xfrm>
            <a:custGeom>
              <a:avLst/>
              <a:gdLst>
                <a:gd name="T0" fmla="*/ 0 w 37"/>
                <a:gd name="T1" fmla="*/ 74 h 74"/>
                <a:gd name="T2" fmla="*/ 0 w 37"/>
                <a:gd name="T3" fmla="*/ 0 h 74"/>
                <a:gd name="T4" fmla="*/ 37 w 37"/>
                <a:gd name="T5" fmla="*/ 0 h 74"/>
                <a:gd name="T6" fmla="*/ 37 w 37"/>
                <a:gd name="T7" fmla="*/ 74 h 74"/>
                <a:gd name="T8" fmla="*/ 0 w 37"/>
                <a:gd name="T9" fmla="*/ 74 h 74"/>
              </a:gdLst>
              <a:ahLst/>
              <a:cxnLst>
                <a:cxn ang="0">
                  <a:pos x="T0" y="T1"/>
                </a:cxn>
                <a:cxn ang="0">
                  <a:pos x="T2" y="T3"/>
                </a:cxn>
                <a:cxn ang="0">
                  <a:pos x="T4" y="T5"/>
                </a:cxn>
                <a:cxn ang="0">
                  <a:pos x="T6" y="T7"/>
                </a:cxn>
                <a:cxn ang="0">
                  <a:pos x="T8" y="T9"/>
                </a:cxn>
              </a:cxnLst>
              <a:rect l="0" t="0" r="r" b="b"/>
              <a:pathLst>
                <a:path w="37" h="74">
                  <a:moveTo>
                    <a:pt x="0" y="74"/>
                  </a:moveTo>
                  <a:cubicBezTo>
                    <a:pt x="0" y="49"/>
                    <a:pt x="0" y="25"/>
                    <a:pt x="0" y="0"/>
                  </a:cubicBezTo>
                  <a:cubicBezTo>
                    <a:pt x="12" y="0"/>
                    <a:pt x="24" y="0"/>
                    <a:pt x="37" y="0"/>
                  </a:cubicBezTo>
                  <a:cubicBezTo>
                    <a:pt x="37" y="25"/>
                    <a:pt x="37" y="49"/>
                    <a:pt x="37" y="74"/>
                  </a:cubicBezTo>
                  <a:cubicBezTo>
                    <a:pt x="25" y="74"/>
                    <a:pt x="13" y="74"/>
                    <a:pt x="0" y="74"/>
                  </a:cubicBezTo>
                  <a:close/>
                </a:path>
              </a:pathLst>
            </a:custGeom>
            <a:grpFill/>
            <a:ln w="19050" cmpd="sng">
              <a:solidFill>
                <a:srgbClr val="5D789B"/>
              </a:solidFill>
              <a:round/>
              <a:headEnd/>
              <a:tailEnd/>
            </a:ln>
            <a:extLst/>
          </p:spPr>
          <p:txBody>
            <a:bodyPr/>
            <a:lstStyle/>
            <a:p>
              <a:pPr eaLnBrk="1" fontAlgn="auto" hangingPunct="1">
                <a:spcBef>
                  <a:spcPts val="0"/>
                </a:spcBef>
                <a:spcAft>
                  <a:spcPts val="0"/>
                </a:spcAft>
                <a:defRPr/>
              </a:pPr>
              <a:endParaRPr kumimoji="0" lang="en-US" i="0" kern="0" dirty="0">
                <a:solidFill>
                  <a:sysClr val="windowText" lastClr="000000"/>
                </a:solidFill>
                <a:latin typeface="Arial" charset="0"/>
                <a:ea typeface="新細明體" charset="0"/>
                <a:cs typeface="新細明體" charset="0"/>
              </a:endParaRPr>
            </a:p>
          </p:txBody>
        </p:sp>
      </p:grpSp>
      <p:sp>
        <p:nvSpPr>
          <p:cNvPr id="119816" name="Rectangle 6"/>
          <p:cNvSpPr>
            <a:spLocks noChangeArrowheads="1"/>
          </p:cNvSpPr>
          <p:nvPr/>
        </p:nvSpPr>
        <p:spPr bwMode="auto">
          <a:xfrm>
            <a:off x="1007484" y="3068960"/>
            <a:ext cx="2628412" cy="36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20000"/>
              </a:lnSpc>
              <a:spcBef>
                <a:spcPts val="200"/>
              </a:spcBef>
              <a:spcAft>
                <a:spcPts val="200"/>
              </a:spcAft>
            </a:pPr>
            <a:r>
              <a:rPr lang="en-US" altLang="zh-CN" sz="1600" i="0" dirty="0">
                <a:solidFill>
                  <a:srgbClr val="000000"/>
                </a:solidFill>
                <a:latin typeface="微軟正黑體" panose="020B0604030504040204" pitchFamily="34" charset="-120"/>
                <a:ea typeface="微軟正黑體" panose="020B0604030504040204" pitchFamily="34" charset="-120"/>
              </a:rPr>
              <a:t>Step1</a:t>
            </a:r>
            <a:r>
              <a:rPr lang="zh-CN" altLang="en-US" sz="1600" i="0" dirty="0">
                <a:solidFill>
                  <a:srgbClr val="000000"/>
                </a:solidFill>
                <a:latin typeface="微軟正黑體" panose="020B0604030504040204" pitchFamily="34" charset="-120"/>
                <a:ea typeface="微軟正黑體" panose="020B0604030504040204" pitchFamily="34" charset="-120"/>
              </a:rPr>
              <a:t> 先進行</a:t>
            </a:r>
            <a:r>
              <a:rPr lang="zh-TW" altLang="en-US" sz="1600" i="0" dirty="0">
                <a:solidFill>
                  <a:srgbClr val="000000"/>
                </a:solidFill>
                <a:latin typeface="微軟正黑體" panose="020B0604030504040204" pitchFamily="34" charset="-120"/>
                <a:ea typeface="微軟正黑體" panose="020B0604030504040204" pitchFamily="34" charset="-120"/>
              </a:rPr>
              <a:t>高階風險分析</a:t>
            </a:r>
            <a:endParaRPr lang="en-US" altLang="zh-TW" sz="1600" i="0" dirty="0">
              <a:solidFill>
                <a:srgbClr val="000000"/>
              </a:solidFill>
              <a:latin typeface="微軟正黑體" panose="020B0604030504040204" pitchFamily="34" charset="-120"/>
              <a:ea typeface="微軟正黑體" panose="020B0604030504040204" pitchFamily="34" charset="-120"/>
            </a:endParaRPr>
          </a:p>
        </p:txBody>
      </p:sp>
      <p:sp>
        <p:nvSpPr>
          <p:cNvPr id="119817" name="Rectangle 15"/>
          <p:cNvSpPr>
            <a:spLocks noChangeArrowheads="1"/>
          </p:cNvSpPr>
          <p:nvPr/>
        </p:nvSpPr>
        <p:spPr bwMode="auto">
          <a:xfrm>
            <a:off x="4716463" y="3068960"/>
            <a:ext cx="360045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20000"/>
              </a:lnSpc>
              <a:spcBef>
                <a:spcPts val="200"/>
              </a:spcBef>
              <a:spcAft>
                <a:spcPts val="200"/>
              </a:spcAft>
            </a:pPr>
            <a:r>
              <a:rPr lang="en-US" altLang="zh-CN" sz="1600" i="0" dirty="0">
                <a:solidFill>
                  <a:srgbClr val="000000"/>
                </a:solidFill>
                <a:latin typeface="微軟正黑體" panose="020B0604030504040204" pitchFamily="34" charset="-120"/>
                <a:ea typeface="微軟正黑體" panose="020B0604030504040204" pitchFamily="34" charset="-120"/>
              </a:rPr>
              <a:t>Step2</a:t>
            </a:r>
            <a:r>
              <a:rPr lang="zh-CN" altLang="en-US" sz="1600" i="0" dirty="0">
                <a:solidFill>
                  <a:srgbClr val="000000"/>
                </a:solidFill>
                <a:latin typeface="微軟正黑體" panose="020B0604030504040204" pitchFamily="34" charset="-120"/>
                <a:ea typeface="微軟正黑體" panose="020B0604030504040204" pitchFamily="34" charset="-120"/>
              </a:rPr>
              <a:t> 將高安全等級系統</a:t>
            </a:r>
            <a:r>
              <a:rPr lang="zh-TW" altLang="en-US" sz="1600" i="0" dirty="0">
                <a:solidFill>
                  <a:srgbClr val="000000"/>
                </a:solidFill>
                <a:latin typeface="微軟正黑體" panose="020B0604030504040204" pitchFamily="34" charset="-120"/>
                <a:ea typeface="微軟正黑體" panose="020B0604030504040204" pitchFamily="34" charset="-120"/>
              </a:rPr>
              <a:t>，</a:t>
            </a:r>
            <a:r>
              <a:rPr lang="zh-CN" altLang="en-US" sz="1600" i="0" dirty="0">
                <a:solidFill>
                  <a:srgbClr val="000000"/>
                </a:solidFill>
                <a:latin typeface="微軟正黑體" panose="020B0604030504040204" pitchFamily="34" charset="-120"/>
                <a:ea typeface="微軟正黑體" panose="020B0604030504040204" pitchFamily="34" charset="-120"/>
              </a:rPr>
              <a:t>執行詳細風險評鑑</a:t>
            </a:r>
            <a:endParaRPr lang="en-US" altLang="zh-TW" sz="1600" i="0" dirty="0">
              <a:solidFill>
                <a:srgbClr val="000000"/>
              </a:solidFill>
              <a:latin typeface="微軟正黑體" panose="020B0604030504040204" pitchFamily="34" charset="-120"/>
              <a:ea typeface="微軟正黑體" panose="020B0604030504040204" pitchFamily="34" charset="-120"/>
            </a:endParaRPr>
          </a:p>
        </p:txBody>
      </p:sp>
      <p:sp>
        <p:nvSpPr>
          <p:cNvPr id="20" name="Freeform 94"/>
          <p:cNvSpPr>
            <a:spLocks noEditPoints="1"/>
          </p:cNvSpPr>
          <p:nvPr/>
        </p:nvSpPr>
        <p:spPr bwMode="gray">
          <a:xfrm>
            <a:off x="7019925" y="5301134"/>
            <a:ext cx="793750" cy="792162"/>
          </a:xfrm>
          <a:custGeom>
            <a:avLst/>
            <a:gdLst>
              <a:gd name="T0" fmla="*/ 140 w 301"/>
              <a:gd name="T1" fmla="*/ 0 h 270"/>
              <a:gd name="T2" fmla="*/ 130 w 301"/>
              <a:gd name="T3" fmla="*/ 13 h 270"/>
              <a:gd name="T4" fmla="*/ 0 w 301"/>
              <a:gd name="T5" fmla="*/ 13 h 270"/>
              <a:gd name="T6" fmla="*/ 0 w 301"/>
              <a:gd name="T7" fmla="*/ 37 h 270"/>
              <a:gd name="T8" fmla="*/ 12 w 301"/>
              <a:gd name="T9" fmla="*/ 37 h 270"/>
              <a:gd name="T10" fmla="*/ 12 w 301"/>
              <a:gd name="T11" fmla="*/ 206 h 270"/>
              <a:gd name="T12" fmla="*/ 289 w 301"/>
              <a:gd name="T13" fmla="*/ 206 h 270"/>
              <a:gd name="T14" fmla="*/ 289 w 301"/>
              <a:gd name="T15" fmla="*/ 37 h 270"/>
              <a:gd name="T16" fmla="*/ 301 w 301"/>
              <a:gd name="T17" fmla="*/ 37 h 270"/>
              <a:gd name="T18" fmla="*/ 301 w 301"/>
              <a:gd name="T19" fmla="*/ 13 h 270"/>
              <a:gd name="T20" fmla="*/ 171 w 301"/>
              <a:gd name="T21" fmla="*/ 13 h 270"/>
              <a:gd name="T22" fmla="*/ 162 w 301"/>
              <a:gd name="T23" fmla="*/ 0 h 270"/>
              <a:gd name="T24" fmla="*/ 140 w 301"/>
              <a:gd name="T25" fmla="*/ 0 h 270"/>
              <a:gd name="T26" fmla="*/ 36 w 301"/>
              <a:gd name="T27" fmla="*/ 37 h 270"/>
              <a:gd name="T28" fmla="*/ 265 w 301"/>
              <a:gd name="T29" fmla="*/ 37 h 270"/>
              <a:gd name="T30" fmla="*/ 265 w 301"/>
              <a:gd name="T31" fmla="*/ 182 h 270"/>
              <a:gd name="T32" fmla="*/ 36 w 301"/>
              <a:gd name="T33" fmla="*/ 182 h 270"/>
              <a:gd name="T34" fmla="*/ 36 w 301"/>
              <a:gd name="T35" fmla="*/ 37 h 270"/>
              <a:gd name="T36" fmla="*/ 107 w 301"/>
              <a:gd name="T37" fmla="*/ 218 h 270"/>
              <a:gd name="T38" fmla="*/ 90 w 301"/>
              <a:gd name="T39" fmla="*/ 270 h 270"/>
              <a:gd name="T40" fmla="*/ 118 w 301"/>
              <a:gd name="T41" fmla="*/ 270 h 270"/>
              <a:gd name="T42" fmla="*/ 136 w 301"/>
              <a:gd name="T43" fmla="*/ 218 h 270"/>
              <a:gd name="T44" fmla="*/ 107 w 301"/>
              <a:gd name="T45" fmla="*/ 218 h 270"/>
              <a:gd name="T46" fmla="*/ 165 w 301"/>
              <a:gd name="T47" fmla="*/ 218 h 270"/>
              <a:gd name="T48" fmla="*/ 183 w 301"/>
              <a:gd name="T49" fmla="*/ 270 h 270"/>
              <a:gd name="T50" fmla="*/ 211 w 301"/>
              <a:gd name="T51" fmla="*/ 270 h 270"/>
              <a:gd name="T52" fmla="*/ 194 w 301"/>
              <a:gd name="T53" fmla="*/ 218 h 270"/>
              <a:gd name="T54" fmla="*/ 165 w 301"/>
              <a:gd name="T55" fmla="*/ 21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1" h="270">
                <a:moveTo>
                  <a:pt x="140" y="0"/>
                </a:moveTo>
                <a:lnTo>
                  <a:pt x="130" y="13"/>
                </a:lnTo>
                <a:lnTo>
                  <a:pt x="0" y="13"/>
                </a:lnTo>
                <a:lnTo>
                  <a:pt x="0" y="37"/>
                </a:lnTo>
                <a:lnTo>
                  <a:pt x="12" y="37"/>
                </a:lnTo>
                <a:lnTo>
                  <a:pt x="12" y="206"/>
                </a:lnTo>
                <a:lnTo>
                  <a:pt x="289" y="206"/>
                </a:lnTo>
                <a:lnTo>
                  <a:pt x="289" y="37"/>
                </a:lnTo>
                <a:lnTo>
                  <a:pt x="301" y="37"/>
                </a:lnTo>
                <a:lnTo>
                  <a:pt x="301" y="13"/>
                </a:lnTo>
                <a:lnTo>
                  <a:pt x="171" y="13"/>
                </a:lnTo>
                <a:lnTo>
                  <a:pt x="162" y="0"/>
                </a:lnTo>
                <a:lnTo>
                  <a:pt x="140" y="0"/>
                </a:lnTo>
                <a:close/>
                <a:moveTo>
                  <a:pt x="36" y="37"/>
                </a:moveTo>
                <a:lnTo>
                  <a:pt x="265" y="37"/>
                </a:lnTo>
                <a:lnTo>
                  <a:pt x="265" y="182"/>
                </a:lnTo>
                <a:lnTo>
                  <a:pt x="36" y="182"/>
                </a:lnTo>
                <a:lnTo>
                  <a:pt x="36" y="37"/>
                </a:lnTo>
                <a:close/>
                <a:moveTo>
                  <a:pt x="107" y="218"/>
                </a:moveTo>
                <a:lnTo>
                  <a:pt x="90" y="270"/>
                </a:lnTo>
                <a:lnTo>
                  <a:pt x="118" y="270"/>
                </a:lnTo>
                <a:lnTo>
                  <a:pt x="136" y="218"/>
                </a:lnTo>
                <a:lnTo>
                  <a:pt x="107" y="218"/>
                </a:lnTo>
                <a:close/>
                <a:moveTo>
                  <a:pt x="165" y="218"/>
                </a:moveTo>
                <a:lnTo>
                  <a:pt x="183" y="270"/>
                </a:lnTo>
                <a:lnTo>
                  <a:pt x="211" y="270"/>
                </a:lnTo>
                <a:lnTo>
                  <a:pt x="194" y="218"/>
                </a:lnTo>
                <a:lnTo>
                  <a:pt x="165" y="218"/>
                </a:lnTo>
                <a:close/>
              </a:path>
            </a:pathLst>
          </a:custGeom>
          <a:solidFill>
            <a:srgbClr val="5D789B"/>
          </a:solidFill>
          <a:ln w="19050" cmpd="sng">
            <a:solidFill>
              <a:srgbClr val="5D799B"/>
            </a:solidFill>
          </a:ln>
          <a:extLst/>
        </p:spPr>
        <p:txBody>
          <a:bodyPr/>
          <a:lstStyle/>
          <a:p>
            <a:pPr eaLnBrk="1" fontAlgn="auto" hangingPunct="1">
              <a:spcBef>
                <a:spcPts val="0"/>
              </a:spcBef>
              <a:spcAft>
                <a:spcPts val="0"/>
              </a:spcAft>
              <a:defRPr/>
            </a:pPr>
            <a:endParaRPr kumimoji="0" lang="en-US" i="0" kern="0" dirty="0">
              <a:solidFill>
                <a:sysClr val="windowText" lastClr="000000"/>
              </a:solidFill>
              <a:latin typeface="Arial" charset="0"/>
              <a:ea typeface="新細明體" charset="0"/>
              <a:cs typeface="新細明體" charset="0"/>
            </a:endParaRPr>
          </a:p>
        </p:txBody>
      </p:sp>
      <p:sp>
        <p:nvSpPr>
          <p:cNvPr id="119819" name="TextBox 1"/>
          <p:cNvSpPr txBox="1">
            <a:spLocks noChangeArrowheads="1"/>
          </p:cNvSpPr>
          <p:nvPr/>
        </p:nvSpPr>
        <p:spPr bwMode="auto">
          <a:xfrm>
            <a:off x="179388" y="2555875"/>
            <a:ext cx="646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zh-CN" altLang="en-US" i="0">
                <a:solidFill>
                  <a:srgbClr val="FF0000"/>
                </a:solidFill>
                <a:latin typeface="微軟正黑體" panose="020B0604030504040204" pitchFamily="34" charset="-120"/>
                <a:ea typeface="微軟正黑體" panose="020B0604030504040204" pitchFamily="34" charset="-120"/>
              </a:rPr>
              <a:t>建議</a:t>
            </a:r>
            <a:endParaRPr lang="en-US" altLang="zh-TW" i="0">
              <a:solidFill>
                <a:srgbClr val="FF0000"/>
              </a:solidFill>
              <a:latin typeface="微軟正黑體" panose="020B0604030504040204" pitchFamily="34" charset="-120"/>
              <a:ea typeface="微軟正黑體" panose="020B0604030504040204" pitchFamily="34" charset="-120"/>
            </a:endParaRPr>
          </a:p>
        </p:txBody>
      </p:sp>
      <p:pic>
        <p:nvPicPr>
          <p:cNvPr id="119820"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2636838"/>
            <a:ext cx="1092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41535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altLang="en-US"/>
              <a:t>風險評估準則</a:t>
            </a:r>
            <a:r>
              <a:rPr lang="en-US" altLang="zh-TW"/>
              <a:t>(1/3)</a:t>
            </a:r>
          </a:p>
        </p:txBody>
      </p:sp>
      <p:sp>
        <p:nvSpPr>
          <p:cNvPr id="121859" name="Content Placeholder 2"/>
          <p:cNvSpPr>
            <a:spLocks noGrp="1"/>
          </p:cNvSpPr>
          <p:nvPr>
            <p:ph sz="quarter" idx="10"/>
          </p:nvPr>
        </p:nvSpPr>
        <p:spPr/>
        <p:txBody>
          <a:bodyPr/>
          <a:lstStyle/>
          <a:p>
            <a:r>
              <a:rPr lang="zh-TW" altLang="en-US" dirty="0"/>
              <a:t>風險評估準則</a:t>
            </a:r>
            <a:r>
              <a:rPr lang="en-US" altLang="zh-TW" dirty="0"/>
              <a:t>(</a:t>
            </a:r>
            <a:r>
              <a:rPr lang="en-US" altLang="en-US" dirty="0"/>
              <a:t>Risk Evaluation Criteria)</a:t>
            </a:r>
            <a:r>
              <a:rPr lang="zh-TW" altLang="en-US" dirty="0"/>
              <a:t>主要目的在決定風險處理之先後順序，政府機關應發展風險評估準則，並納入以下之考量因素，以評估資安風險</a:t>
            </a:r>
          </a:p>
          <a:p>
            <a:r>
              <a:rPr lang="zh-TW" altLang="en-US" dirty="0"/>
              <a:t>考量因素</a:t>
            </a:r>
          </a:p>
          <a:p>
            <a:pPr lvl="1"/>
            <a:r>
              <a:rPr lang="zh-TW" altLang="en-US" dirty="0"/>
              <a:t>是否執行風險評鑑與建立風險處理計畫</a:t>
            </a:r>
          </a:p>
          <a:p>
            <a:pPr lvl="1"/>
            <a:r>
              <a:rPr lang="zh-TW" altLang="en-US" dirty="0"/>
              <a:t>是否執行控制措施實作</a:t>
            </a:r>
          </a:p>
        </p:txBody>
      </p:sp>
    </p:spTree>
    <p:extLst>
      <p:ext uri="{BB962C8B-B14F-4D97-AF65-F5344CB8AC3E}">
        <p14:creationId xmlns:p14="http://schemas.microsoft.com/office/powerpoint/2010/main" val="31397262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1223963" y="115888"/>
            <a:ext cx="7459662" cy="936625"/>
          </a:xfrm>
        </p:spPr>
        <p:txBody>
          <a:bodyPr/>
          <a:lstStyle/>
          <a:p>
            <a:r>
              <a:rPr lang="en-US" altLang="en-US"/>
              <a:t>風險評估準則</a:t>
            </a:r>
            <a:r>
              <a:rPr lang="en-US" altLang="zh-TW"/>
              <a:t>(</a:t>
            </a:r>
            <a:r>
              <a:rPr lang="en-US" altLang="zh-CN"/>
              <a:t>2</a:t>
            </a:r>
            <a:r>
              <a:rPr lang="en-US" altLang="zh-TW"/>
              <a:t>/3)</a:t>
            </a:r>
          </a:p>
        </p:txBody>
      </p:sp>
      <p:sp>
        <p:nvSpPr>
          <p:cNvPr id="123907" name="Content Placeholder 2"/>
          <p:cNvSpPr>
            <a:spLocks noGrp="1"/>
          </p:cNvSpPr>
          <p:nvPr>
            <p:ph sz="quarter" idx="10"/>
          </p:nvPr>
        </p:nvSpPr>
        <p:spPr>
          <a:xfrm>
            <a:off x="612775" y="980728"/>
            <a:ext cx="8070850" cy="3096344"/>
          </a:xfrm>
        </p:spPr>
        <p:txBody>
          <a:bodyPr/>
          <a:lstStyle/>
          <a:p>
            <a:r>
              <a:rPr lang="zh-TW" altLang="en-US" sz="2000" dirty="0">
                <a:cs typeface="微軟正黑體" panose="020B0604030504040204" pitchFamily="34" charset="-120"/>
              </a:rPr>
              <a:t>採用詳細風險評鑑作法，風險評估準則應包含</a:t>
            </a:r>
            <a:r>
              <a:rPr lang="zh-TW" altLang="en-US" sz="2000" dirty="0"/>
              <a:t>後果評鑑準則、威脅發生之可能性準則、脆弱性被利用之容易程度準則 </a:t>
            </a:r>
            <a:endParaRPr lang="zh-TW" altLang="en-US" sz="2000" dirty="0">
              <a:cs typeface="微軟正黑體" panose="020B0604030504040204" pitchFamily="34" charset="-120"/>
            </a:endParaRPr>
          </a:p>
          <a:p>
            <a:pPr lvl="1"/>
            <a:r>
              <a:rPr lang="zh-TW" altLang="en-US" sz="2000" dirty="0"/>
              <a:t>後果評鑑準則</a:t>
            </a:r>
            <a:r>
              <a:rPr lang="en-US" altLang="zh-TW" sz="2000" dirty="0"/>
              <a:t>(</a:t>
            </a:r>
            <a:r>
              <a:rPr lang="zh-TW" altLang="en-US" sz="2000" dirty="0"/>
              <a:t>亦可視為：資訊及資通系統資產價值</a:t>
            </a:r>
            <a:r>
              <a:rPr lang="en-US" altLang="zh-TW" sz="2000" dirty="0"/>
              <a:t>)</a:t>
            </a:r>
            <a:r>
              <a:rPr lang="en-US" altLang="en-US" sz="2000" dirty="0"/>
              <a:t> </a:t>
            </a:r>
          </a:p>
          <a:p>
            <a:pPr lvl="2"/>
            <a:r>
              <a:rPr lang="zh-TW" altLang="en-US" sz="1800" dirty="0">
                <a:cs typeface="SimSun-18030"/>
              </a:rPr>
              <a:t>資訊及資通系統資產價值評定方式，有相加、相乘、取最大值等，但經轉換成量測尺度，代表機關資訊及資通系統資產價值的優先順序，對於整體風險管理而言，並無差異</a:t>
            </a:r>
          </a:p>
          <a:p>
            <a:pPr lvl="2"/>
            <a:r>
              <a:rPr lang="zh-TW" altLang="en-US" sz="1800" dirty="0">
                <a:cs typeface="SimSun-18030"/>
              </a:rPr>
              <a:t>鑑別資訊及資通系統資產價值時，可以事件發生時，破壞「機密性」、「完整性」及「可用性」造成的後果鑑別</a:t>
            </a:r>
          </a:p>
          <a:p>
            <a:pPr lvl="2"/>
            <a:endParaRPr lang="en-US" altLang="zh-TW" sz="1800" dirty="0">
              <a:cs typeface="SimSun-18030"/>
            </a:endParaRPr>
          </a:p>
        </p:txBody>
      </p:sp>
      <p:graphicFrame>
        <p:nvGraphicFramePr>
          <p:cNvPr id="4" name="Table 3"/>
          <p:cNvGraphicFramePr>
            <a:graphicFrameLocks noGrp="1"/>
          </p:cNvGraphicFramePr>
          <p:nvPr>
            <p:extLst>
              <p:ext uri="{D42A27DB-BD31-4B8C-83A1-F6EECF244321}">
                <p14:modId xmlns:p14="http://schemas.microsoft.com/office/powerpoint/2010/main" val="4210811475"/>
              </p:ext>
            </p:extLst>
          </p:nvPr>
        </p:nvGraphicFramePr>
        <p:xfrm>
          <a:off x="383456" y="4005064"/>
          <a:ext cx="3180233" cy="2134330"/>
        </p:xfrm>
        <a:graphic>
          <a:graphicData uri="http://schemas.openxmlformats.org/drawingml/2006/table">
            <a:tbl>
              <a:tblPr/>
              <a:tblGrid>
                <a:gridCol w="327192">
                  <a:extLst>
                    <a:ext uri="{9D8B030D-6E8A-4147-A177-3AD203B41FA5}">
                      <a16:colId xmlns:a16="http://schemas.microsoft.com/office/drawing/2014/main" val="20000"/>
                    </a:ext>
                  </a:extLst>
                </a:gridCol>
                <a:gridCol w="244495">
                  <a:extLst>
                    <a:ext uri="{9D8B030D-6E8A-4147-A177-3AD203B41FA5}">
                      <a16:colId xmlns:a16="http://schemas.microsoft.com/office/drawing/2014/main" val="20001"/>
                    </a:ext>
                  </a:extLst>
                </a:gridCol>
                <a:gridCol w="2608546">
                  <a:extLst>
                    <a:ext uri="{9D8B030D-6E8A-4147-A177-3AD203B41FA5}">
                      <a16:colId xmlns:a16="http://schemas.microsoft.com/office/drawing/2014/main" val="20002"/>
                    </a:ext>
                  </a:extLst>
                </a:gridCol>
              </a:tblGrid>
              <a:tr h="182880">
                <a:tc gridSpan="3">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rPr>
                        <a:t>機密性</a:t>
                      </a:r>
                      <a:endParaRPr kumimoji="0" lang="en-US" altLang="zh-TW" sz="14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A9EEB"/>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54917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漏失資訊之機密性相關聯風險，所造成後果「輕微」或「可忽視」</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917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漏失資訊之機密性相關聯風險，所造成後果「嚴重」且災害會「影響業務」</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1711">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漏失資訊之機密性相關聯風險，所造成後果「很嚴重」且災害會「影響業務深遠」或「信譽受損」</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nvPr>
        </p:nvGraphicFramePr>
        <p:xfrm>
          <a:off x="3708152" y="4005064"/>
          <a:ext cx="2520950" cy="2794729"/>
        </p:xfrm>
        <a:graphic>
          <a:graphicData uri="http://schemas.openxmlformats.org/drawingml/2006/table">
            <a:tbl>
              <a:tblPr/>
              <a:tblGrid>
                <a:gridCol w="287337">
                  <a:extLst>
                    <a:ext uri="{9D8B030D-6E8A-4147-A177-3AD203B41FA5}">
                      <a16:colId xmlns:a16="http://schemas.microsoft.com/office/drawing/2014/main" val="20000"/>
                    </a:ext>
                  </a:extLst>
                </a:gridCol>
                <a:gridCol w="217488">
                  <a:extLst>
                    <a:ext uri="{9D8B030D-6E8A-4147-A177-3AD203B41FA5}">
                      <a16:colId xmlns:a16="http://schemas.microsoft.com/office/drawing/2014/main" val="20001"/>
                    </a:ext>
                  </a:extLst>
                </a:gridCol>
                <a:gridCol w="2016125">
                  <a:extLst>
                    <a:ext uri="{9D8B030D-6E8A-4147-A177-3AD203B41FA5}">
                      <a16:colId xmlns:a16="http://schemas.microsoft.com/office/drawing/2014/main" val="20002"/>
                    </a:ext>
                  </a:extLst>
                </a:gridCol>
              </a:tblGrid>
              <a:tr h="210729">
                <a:tc gridSpan="3">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rPr>
                        <a:t>完整性</a:t>
                      </a:r>
                      <a:endParaRPr kumimoji="0" lang="en-US" altLang="zh-TW" sz="14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A9EEB"/>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632187">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若缺乏完整性保護，所造成後果「輕微」或「可忽視」</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2915">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若缺乏完整性保護，會造成組織「嚴重」後果，且災害會「影響組織業務運作」</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8784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若缺乏完整性保護，會造成組織「很嚴重」後果，且災害會「影響組織業務停頓」或「信譽受損」</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6371977" y="4005064"/>
          <a:ext cx="2520503" cy="2346960"/>
        </p:xfrm>
        <a:graphic>
          <a:graphicData uri="http://schemas.openxmlformats.org/drawingml/2006/table">
            <a:tbl>
              <a:tblPr/>
              <a:tblGrid>
                <a:gridCol w="306434">
                  <a:extLst>
                    <a:ext uri="{9D8B030D-6E8A-4147-A177-3AD203B41FA5}">
                      <a16:colId xmlns:a16="http://schemas.microsoft.com/office/drawing/2014/main" val="20000"/>
                    </a:ext>
                  </a:extLst>
                </a:gridCol>
                <a:gridCol w="228984">
                  <a:extLst>
                    <a:ext uri="{9D8B030D-6E8A-4147-A177-3AD203B41FA5}">
                      <a16:colId xmlns:a16="http://schemas.microsoft.com/office/drawing/2014/main" val="20001"/>
                    </a:ext>
                  </a:extLst>
                </a:gridCol>
                <a:gridCol w="1985085">
                  <a:extLst>
                    <a:ext uri="{9D8B030D-6E8A-4147-A177-3AD203B41FA5}">
                      <a16:colId xmlns:a16="http://schemas.microsoft.com/office/drawing/2014/main" val="20002"/>
                    </a:ext>
                  </a:extLst>
                </a:gridCol>
              </a:tblGrid>
              <a:tr h="182880">
                <a:tc gridSpan="3">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rPr>
                        <a:t>可用性</a:t>
                      </a:r>
                      <a:endParaRPr kumimoji="0" lang="en-US" altLang="zh-TW" sz="14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A9EEB"/>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46188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若缺乏可用性保護，所造成後果「輕微」或「可忽視」</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63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若缺乏可用性保護，所造成後果「嚴重」，且災害會「影響業務」</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3135">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若缺乏可用性保護，所造成後果「很嚴重」，且災害會「嚴重影響業務」者或「信譽受損」</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316890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1223963" y="115888"/>
            <a:ext cx="7459662" cy="936625"/>
          </a:xfrm>
        </p:spPr>
        <p:txBody>
          <a:bodyPr/>
          <a:lstStyle/>
          <a:p>
            <a:r>
              <a:rPr lang="en-US" altLang="en-US"/>
              <a:t>風險評估準則</a:t>
            </a:r>
            <a:r>
              <a:rPr lang="en-US" altLang="zh-TW"/>
              <a:t>(</a:t>
            </a:r>
            <a:r>
              <a:rPr lang="en-US" altLang="zh-CN"/>
              <a:t>3</a:t>
            </a:r>
            <a:r>
              <a:rPr lang="en-US" altLang="zh-TW"/>
              <a:t>/3)</a:t>
            </a:r>
          </a:p>
        </p:txBody>
      </p:sp>
      <p:sp>
        <p:nvSpPr>
          <p:cNvPr id="125955" name="Content Placeholder 2"/>
          <p:cNvSpPr>
            <a:spLocks noGrp="1"/>
          </p:cNvSpPr>
          <p:nvPr>
            <p:ph sz="quarter" idx="10"/>
          </p:nvPr>
        </p:nvSpPr>
        <p:spPr>
          <a:xfrm>
            <a:off x="612775" y="1079501"/>
            <a:ext cx="8070850" cy="2709540"/>
          </a:xfrm>
        </p:spPr>
        <p:txBody>
          <a:bodyPr/>
          <a:lstStyle/>
          <a:p>
            <a:r>
              <a:rPr lang="zh-TW" altLang="en-US" sz="2600" dirty="0">
                <a:cs typeface="微軟正黑體" panose="020B0604030504040204" pitchFamily="34" charset="-120"/>
              </a:rPr>
              <a:t>以機關所擁有個資為例，機密性部分</a:t>
            </a:r>
          </a:p>
          <a:p>
            <a:pPr lvl="1"/>
            <a:r>
              <a:rPr lang="zh-TW" altLang="en-US" sz="2200" dirty="0"/>
              <a:t>若資料經處理後，無法達到足以識別當事人，視為「普」級</a:t>
            </a:r>
          </a:p>
          <a:p>
            <a:pPr lvl="1"/>
            <a:r>
              <a:rPr lang="zh-TW" altLang="en-US" sz="2200" dirty="0"/>
              <a:t>若資料經組合，可以達到直接或是間接識別當事人，可視為「中」級</a:t>
            </a:r>
          </a:p>
          <a:p>
            <a:pPr lvl="1"/>
            <a:r>
              <a:rPr lang="zh-TW" altLang="en-US" sz="2200" dirty="0"/>
              <a:t>若資料包含有當事人之病歷、醫療、健康檢查、基因、性生活及犯罪前科等資料，可視為「高」級</a:t>
            </a:r>
            <a:endParaRPr lang="en-US" altLang="zh-TW" sz="1900" dirty="0">
              <a:cs typeface="SimSun-18030"/>
            </a:endParaRPr>
          </a:p>
          <a:p>
            <a:pPr lvl="2">
              <a:lnSpc>
                <a:spcPct val="110000"/>
              </a:lnSpc>
            </a:pPr>
            <a:endParaRPr lang="en-US" altLang="zh-TW" sz="1900" dirty="0">
              <a:cs typeface="SimSun-18030"/>
            </a:endParaRPr>
          </a:p>
        </p:txBody>
      </p:sp>
      <p:graphicFrame>
        <p:nvGraphicFramePr>
          <p:cNvPr id="4" name="Table 3"/>
          <p:cNvGraphicFramePr>
            <a:graphicFrameLocks noGrp="1"/>
          </p:cNvGraphicFramePr>
          <p:nvPr>
            <p:extLst/>
          </p:nvPr>
        </p:nvGraphicFramePr>
        <p:xfrm>
          <a:off x="1043608" y="3933056"/>
          <a:ext cx="3456558" cy="2048256"/>
        </p:xfrm>
        <a:graphic>
          <a:graphicData uri="http://schemas.openxmlformats.org/drawingml/2006/table">
            <a:tbl>
              <a:tblPr/>
              <a:tblGrid>
                <a:gridCol w="310680">
                  <a:extLst>
                    <a:ext uri="{9D8B030D-6E8A-4147-A177-3AD203B41FA5}">
                      <a16:colId xmlns:a16="http://schemas.microsoft.com/office/drawing/2014/main" val="20000"/>
                    </a:ext>
                  </a:extLst>
                </a:gridCol>
                <a:gridCol w="310680">
                  <a:extLst>
                    <a:ext uri="{9D8B030D-6E8A-4147-A177-3AD203B41FA5}">
                      <a16:colId xmlns:a16="http://schemas.microsoft.com/office/drawing/2014/main" val="20001"/>
                    </a:ext>
                  </a:extLst>
                </a:gridCol>
                <a:gridCol w="2835198">
                  <a:extLst>
                    <a:ext uri="{9D8B030D-6E8A-4147-A177-3AD203B41FA5}">
                      <a16:colId xmlns:a16="http://schemas.microsoft.com/office/drawing/2014/main" val="20002"/>
                    </a:ext>
                  </a:extLst>
                </a:gridCol>
              </a:tblGrid>
              <a:tr h="292943">
                <a:tc gridSpan="3">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rPr>
                        <a:t>威脅發生之可能性</a:t>
                      </a:r>
                      <a:r>
                        <a:rPr kumimoji="0" lang="zh-TW" altLang="en-US" sz="16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rPr>
                        <a:t>準則</a:t>
                      </a:r>
                      <a:endParaRPr kumimoji="0" lang="zh-CN" altLang="en-US" sz="16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A9EEB"/>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61510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發生可能性低，沒發生過或不可能發生</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10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CN"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發生可能性中等，曾發生過但次數很少</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5095">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發生可能性高，過去經常發生</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nvPr>
        </p:nvGraphicFramePr>
        <p:xfrm>
          <a:off x="4860205" y="3933056"/>
          <a:ext cx="3240361" cy="2048256"/>
        </p:xfrm>
        <a:graphic>
          <a:graphicData uri="http://schemas.openxmlformats.org/drawingml/2006/table">
            <a:tbl>
              <a:tblPr/>
              <a:tblGrid>
                <a:gridCol w="364540">
                  <a:extLst>
                    <a:ext uri="{9D8B030D-6E8A-4147-A177-3AD203B41FA5}">
                      <a16:colId xmlns:a16="http://schemas.microsoft.com/office/drawing/2014/main" val="20000"/>
                    </a:ext>
                  </a:extLst>
                </a:gridCol>
                <a:gridCol w="364540">
                  <a:extLst>
                    <a:ext uri="{9D8B030D-6E8A-4147-A177-3AD203B41FA5}">
                      <a16:colId xmlns:a16="http://schemas.microsoft.com/office/drawing/2014/main" val="20001"/>
                    </a:ext>
                  </a:extLst>
                </a:gridCol>
                <a:gridCol w="2511281">
                  <a:extLst>
                    <a:ext uri="{9D8B030D-6E8A-4147-A177-3AD203B41FA5}">
                      <a16:colId xmlns:a16="http://schemas.microsoft.com/office/drawing/2014/main" val="20002"/>
                    </a:ext>
                  </a:extLst>
                </a:gridCol>
              </a:tblGrid>
              <a:tr h="318396">
                <a:tc gridSpan="3">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rPr>
                        <a:t>弱</a:t>
                      </a:r>
                      <a:r>
                        <a:rPr kumimoji="0" lang="zh-TW" altLang="en-US" sz="16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rPr>
                        <a:t>點</a:t>
                      </a:r>
                      <a:r>
                        <a:rPr kumimoji="0" lang="zh-CN" altLang="en-US" sz="16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rPr>
                        <a:t>被利用之容易程度</a:t>
                      </a:r>
                      <a:r>
                        <a:rPr kumimoji="0" lang="zh-TW" altLang="en-US" sz="16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rPr>
                        <a:t>準則</a:t>
                      </a:r>
                      <a:endParaRPr kumimoji="0" lang="zh-CN" altLang="en-US" sz="1600" b="0" i="0" u="none" strike="noStrike" cap="none" normalizeH="0" baseline="0" dirty="0">
                        <a:ln>
                          <a:noFill/>
                        </a:ln>
                        <a:solidFill>
                          <a:srgbClr val="FFFFFF"/>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A9EEB"/>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52647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很難被利用</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647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被利用的難易度適中</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6902">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很容易被利用</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51282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a:xfrm>
            <a:off x="1223963" y="115888"/>
            <a:ext cx="7459662" cy="936625"/>
          </a:xfrm>
        </p:spPr>
        <p:txBody>
          <a:bodyPr/>
          <a:lstStyle/>
          <a:p>
            <a:r>
              <a:rPr lang="zh-CN" altLang="en-US" dirty="0"/>
              <a:t>衝擊準則</a:t>
            </a:r>
            <a:endParaRPr lang="en-US" altLang="zh-TW" dirty="0"/>
          </a:p>
        </p:txBody>
      </p:sp>
      <p:sp>
        <p:nvSpPr>
          <p:cNvPr id="128003" name="Content Placeholder 2"/>
          <p:cNvSpPr>
            <a:spLocks noGrp="1"/>
          </p:cNvSpPr>
          <p:nvPr>
            <p:ph sz="quarter" idx="10"/>
          </p:nvPr>
        </p:nvSpPr>
        <p:spPr>
          <a:xfrm>
            <a:off x="612775" y="1079500"/>
            <a:ext cx="8070850" cy="5230813"/>
          </a:xfrm>
        </p:spPr>
        <p:txBody>
          <a:bodyPr/>
          <a:lstStyle/>
          <a:p>
            <a:r>
              <a:rPr lang="zh-TW" altLang="en-US" sz="2400" dirty="0">
                <a:cs typeface="微軟正黑體" panose="020B0604030504040204" pitchFamily="34" charset="-120"/>
              </a:rPr>
              <a:t>衝擊準則</a:t>
            </a:r>
            <a:r>
              <a:rPr lang="en-US" altLang="zh-CN" sz="2400" dirty="0">
                <a:cs typeface="微軟正黑體" panose="020B0604030504040204" pitchFamily="34" charset="-120"/>
              </a:rPr>
              <a:t>(Impact Criteria)</a:t>
            </a:r>
            <a:r>
              <a:rPr lang="zh-TW" altLang="en-US" sz="2400" dirty="0">
                <a:cs typeface="微軟正黑體" panose="020B0604030504040204" pitchFamily="34" charset="-120"/>
              </a:rPr>
              <a:t>主要訂定當威脅與弱點結合，破壞資訊及資通系統資產的機密性、完整性及可用性</a:t>
            </a:r>
            <a:r>
              <a:rPr lang="en-US" altLang="en-US" sz="2400" dirty="0">
                <a:cs typeface="微軟正黑體" panose="020B0604030504040204" pitchFamily="34" charset="-120"/>
              </a:rPr>
              <a:t>，</a:t>
            </a:r>
            <a:r>
              <a:rPr lang="en-US" altLang="en-US" sz="2400" dirty="0" err="1">
                <a:cs typeface="微軟正黑體" panose="020B0604030504040204" pitchFamily="34" charset="-120"/>
              </a:rPr>
              <a:t>對組織衝擊的嚴重性，可能</a:t>
            </a:r>
            <a:r>
              <a:rPr lang="zh-TW" altLang="en-US" sz="2400" dirty="0">
                <a:cs typeface="微軟正黑體" panose="020B0604030504040204" pitchFamily="34" charset="-120"/>
              </a:rPr>
              <a:t>包含</a:t>
            </a:r>
            <a:r>
              <a:rPr lang="en-US" altLang="en-US" sz="2400" dirty="0" err="1">
                <a:cs typeface="微軟正黑體" panose="020B0604030504040204" pitchFamily="34" charset="-120"/>
              </a:rPr>
              <a:t>營運受損、信譽損害、資安危害、業務與財務價值損失及違法</a:t>
            </a:r>
            <a:r>
              <a:rPr lang="zh-TW" altLang="en-US" sz="2400" dirty="0">
                <a:cs typeface="微軟正黑體" panose="020B0604030504040204" pitchFamily="34" charset="-120"/>
              </a:rPr>
              <a:t>情形</a:t>
            </a:r>
            <a:r>
              <a:rPr lang="en-US" altLang="en-US" sz="2400" dirty="0">
                <a:cs typeface="微軟正黑體" panose="020B0604030504040204" pitchFamily="34" charset="-120"/>
              </a:rPr>
              <a:t>等</a:t>
            </a:r>
          </a:p>
          <a:p>
            <a:r>
              <a:rPr lang="zh-TW" altLang="en-US" sz="2400" dirty="0">
                <a:cs typeface="微軟正黑體" panose="020B0604030504040204" pitchFamily="34" charset="-120"/>
              </a:rPr>
              <a:t>建議將衝擊嚴重性，以機密性、完整性及可用性遭破壞的程度，分為普、中、高</a:t>
            </a:r>
            <a:r>
              <a:rPr lang="en-US" altLang="zh-TW" sz="2400" dirty="0">
                <a:cs typeface="微軟正黑體" panose="020B0604030504040204" pitchFamily="34" charset="-120"/>
              </a:rPr>
              <a:t>3</a:t>
            </a:r>
            <a:r>
              <a:rPr lang="zh-TW" altLang="en-US" sz="2400" dirty="0">
                <a:cs typeface="微軟正黑體" panose="020B0604030504040204" pitchFamily="34" charset="-120"/>
              </a:rPr>
              <a:t>等級，分別說明各等級對組織的影響，例如：</a:t>
            </a:r>
          </a:p>
          <a:p>
            <a:pPr lvl="1"/>
            <a:r>
              <a:rPr lang="zh-TW" altLang="en-US" sz="2000" dirty="0"/>
              <a:t>機密性「普」級：資訊缺乏機密性保護，造成後果輕微或可忽視</a:t>
            </a:r>
          </a:p>
          <a:p>
            <a:pPr lvl="1"/>
            <a:r>
              <a:rPr lang="zh-TW" altLang="en-US" sz="2000" dirty="0"/>
              <a:t>完整性「中」級：缺乏完整性保護，會造成組織嚴重後果，且災害會影響組織業務運作</a:t>
            </a:r>
          </a:p>
          <a:p>
            <a:pPr lvl="1"/>
            <a:r>
              <a:rPr lang="zh-TW" altLang="en-US" sz="2000" dirty="0"/>
              <a:t>可用性「高」級：缺乏可用性保護，造成後果很嚴重，且災害會嚴重影響業務或信譽受損</a:t>
            </a:r>
            <a:endParaRPr lang="en-US" altLang="zh-TW" sz="2400" dirty="0">
              <a:cs typeface="微軟正黑體" panose="020B0604030504040204" pitchFamily="34" charset="-120"/>
            </a:endParaRPr>
          </a:p>
        </p:txBody>
      </p:sp>
    </p:spTree>
    <p:extLst>
      <p:ext uri="{BB962C8B-B14F-4D97-AF65-F5344CB8AC3E}">
        <p14:creationId xmlns:p14="http://schemas.microsoft.com/office/powerpoint/2010/main" val="4214000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a:xfrm>
            <a:off x="1223963" y="115888"/>
            <a:ext cx="7459662" cy="936625"/>
          </a:xfrm>
        </p:spPr>
        <p:txBody>
          <a:bodyPr/>
          <a:lstStyle/>
          <a:p>
            <a:r>
              <a:rPr lang="zh-TW" altLang="en-US" dirty="0"/>
              <a:t>風險接受準則</a:t>
            </a:r>
            <a:r>
              <a:rPr lang="en-US" altLang="zh-CN" dirty="0"/>
              <a:t>(1/3)</a:t>
            </a:r>
            <a:endParaRPr lang="en-US" altLang="zh-TW" dirty="0"/>
          </a:p>
        </p:txBody>
      </p:sp>
      <p:sp>
        <p:nvSpPr>
          <p:cNvPr id="130051" name="Content Placeholder 2"/>
          <p:cNvSpPr>
            <a:spLocks noGrp="1"/>
          </p:cNvSpPr>
          <p:nvPr>
            <p:ph sz="quarter" idx="10"/>
          </p:nvPr>
        </p:nvSpPr>
        <p:spPr>
          <a:xfrm>
            <a:off x="612775" y="1079500"/>
            <a:ext cx="8070850" cy="5230813"/>
          </a:xfrm>
        </p:spPr>
        <p:txBody>
          <a:bodyPr/>
          <a:lstStyle/>
          <a:p>
            <a:r>
              <a:rPr lang="zh-TW" altLang="en-US" sz="2400" dirty="0">
                <a:cs typeface="微軟正黑體" panose="020B0604030504040204" pitchFamily="34" charset="-120"/>
              </a:rPr>
              <a:t>風險接受準則</a:t>
            </a:r>
            <a:r>
              <a:rPr lang="en-US" altLang="zh-TW" sz="2400" dirty="0">
                <a:cs typeface="微軟正黑體" panose="020B0604030504040204" pitchFamily="34" charset="-120"/>
              </a:rPr>
              <a:t>(Risk Acceptance Criteria)</a:t>
            </a:r>
            <a:r>
              <a:rPr lang="zh-TW" altLang="en-US" sz="2400" dirty="0">
                <a:cs typeface="微軟正黑體" panose="020B0604030504040204" pitchFamily="34" charset="-120"/>
              </a:rPr>
              <a:t>在決定風險處理範圍</a:t>
            </a:r>
          </a:p>
          <a:p>
            <a:r>
              <a:rPr lang="zh-TW" altLang="en-US" sz="2400" dirty="0">
                <a:cs typeface="微軟正黑體" panose="020B0604030504040204" pitchFamily="34" charset="-120"/>
              </a:rPr>
              <a:t>機關會因所負責任務的類別與性質、服務對象、內部資源及經費預算等因素，影響風險處理範圍，在有限資源下，決定哪些風險影響層面較大，需優先進行處理，哪些風險影響層面較小，在資源不足情況下，暫時予以接受而保留風險</a:t>
            </a:r>
          </a:p>
        </p:txBody>
      </p:sp>
    </p:spTree>
    <p:extLst>
      <p:ext uri="{BB962C8B-B14F-4D97-AF65-F5344CB8AC3E}">
        <p14:creationId xmlns:p14="http://schemas.microsoft.com/office/powerpoint/2010/main" val="2476686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a:xfrm>
            <a:off x="1223963" y="115888"/>
            <a:ext cx="7459662" cy="936625"/>
          </a:xfrm>
        </p:spPr>
        <p:txBody>
          <a:bodyPr/>
          <a:lstStyle/>
          <a:p>
            <a:r>
              <a:rPr lang="zh-TW" altLang="en-US" dirty="0"/>
              <a:t>風險接受準則</a:t>
            </a:r>
            <a:r>
              <a:rPr lang="en-US" altLang="zh-CN" dirty="0"/>
              <a:t>(2/3)</a:t>
            </a:r>
            <a:endParaRPr lang="en-US" altLang="zh-TW" dirty="0"/>
          </a:p>
        </p:txBody>
      </p:sp>
      <p:sp>
        <p:nvSpPr>
          <p:cNvPr id="130051" name="Content Placeholder 2"/>
          <p:cNvSpPr>
            <a:spLocks noGrp="1"/>
          </p:cNvSpPr>
          <p:nvPr>
            <p:ph sz="quarter" idx="10"/>
          </p:nvPr>
        </p:nvSpPr>
        <p:spPr>
          <a:xfrm>
            <a:off x="612775" y="1079500"/>
            <a:ext cx="8070850" cy="5230813"/>
          </a:xfrm>
        </p:spPr>
        <p:txBody>
          <a:bodyPr/>
          <a:lstStyle/>
          <a:p>
            <a:r>
              <a:rPr lang="zh-TW" altLang="en-US" sz="2400" dirty="0">
                <a:cs typeface="微軟正黑體" panose="020B0604030504040204" pitchFamily="34" charset="-120"/>
              </a:rPr>
              <a:t>以中央部會一級行政機關為例</a:t>
            </a:r>
          </a:p>
          <a:p>
            <a:pPr lvl="1"/>
            <a:r>
              <a:rPr lang="zh-TW" altLang="en-US" sz="2000" dirty="0"/>
              <a:t>當機密資料的保護是最重要的，不允許任何機密資料外洩而造成機關信譽受損，故在「機密性」要求高於「可用性」與「完整性」。將可能外洩機密資訊的風險，列為最優先處理，以確保機密資訊受到適切保護。即「機密資料外洩而造成機關信譽受損」是「不可承受的風險」，故風險接受準則，可為「管控機密資料外洩的風險，以維護本機關信譽」</a:t>
            </a:r>
          </a:p>
          <a:p>
            <a:pPr lvl="1"/>
            <a:r>
              <a:rPr lang="zh-TW" altLang="en-US" sz="2000" dirty="0"/>
              <a:t>提供「便民服務」的某機關，業務服務的正確性與持續性最重要，不允許任何「便民服務」停頓或中斷超過</a:t>
            </a:r>
            <a:r>
              <a:rPr lang="en-US" altLang="zh-TW" sz="2000" dirty="0"/>
              <a:t>4</a:t>
            </a:r>
            <a:r>
              <a:rPr lang="zh-TW" altLang="en-US" sz="2000" dirty="0"/>
              <a:t>小時，因此在「完整性」與「可用性」要求高於「機密性」，且「便民服務」業務持續運作措施，須於</a:t>
            </a:r>
            <a:r>
              <a:rPr lang="en-US" altLang="zh-TW" sz="2000" dirty="0"/>
              <a:t>4</a:t>
            </a:r>
            <a:r>
              <a:rPr lang="zh-TW" altLang="en-US" sz="2000" dirty="0"/>
              <a:t>小時內完成。將可能破壞「完整性」與「可用性」風險，列為最優先處理，以確保服務正確性與持續性。即「服務不正確、中斷與停頓」是「不可承受的風險」，故風險接受準則，可為「管控服務的正確性與持續性，以維護本機關信譽」</a:t>
            </a:r>
          </a:p>
        </p:txBody>
      </p:sp>
    </p:spTree>
    <p:extLst>
      <p:ext uri="{BB962C8B-B14F-4D97-AF65-F5344CB8AC3E}">
        <p14:creationId xmlns:p14="http://schemas.microsoft.com/office/powerpoint/2010/main" val="33057161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a:xfrm>
            <a:off x="1223963" y="115888"/>
            <a:ext cx="7459662" cy="936625"/>
          </a:xfrm>
        </p:spPr>
        <p:txBody>
          <a:bodyPr/>
          <a:lstStyle/>
          <a:p>
            <a:r>
              <a:rPr lang="zh-TW" altLang="en-US" dirty="0"/>
              <a:t>風險接受準則</a:t>
            </a:r>
            <a:r>
              <a:rPr lang="en-US" altLang="zh-CN" dirty="0"/>
              <a:t>(3/3)</a:t>
            </a:r>
            <a:endParaRPr lang="en-US" altLang="zh-TW" dirty="0"/>
          </a:p>
        </p:txBody>
      </p:sp>
      <p:sp>
        <p:nvSpPr>
          <p:cNvPr id="132099" name="Content Placeholder 2"/>
          <p:cNvSpPr>
            <a:spLocks noGrp="1"/>
          </p:cNvSpPr>
          <p:nvPr>
            <p:ph sz="quarter" idx="10"/>
          </p:nvPr>
        </p:nvSpPr>
        <p:spPr>
          <a:xfrm>
            <a:off x="612775" y="1079500"/>
            <a:ext cx="8070850" cy="5230813"/>
          </a:xfrm>
        </p:spPr>
        <p:txBody>
          <a:bodyPr/>
          <a:lstStyle/>
          <a:p>
            <a:r>
              <a:rPr lang="zh-TW" altLang="en-US" sz="2400" dirty="0">
                <a:cs typeface="微軟正黑體" panose="020B0604030504040204" pitchFamily="34" charset="-120"/>
              </a:rPr>
              <a:t>前述例子可知，風險接受準則，因機關負責任務不同而考量重點不同</a:t>
            </a:r>
          </a:p>
          <a:p>
            <a:r>
              <a:rPr lang="zh-TW" altLang="en-US" sz="2400" dirty="0">
                <a:cs typeface="微軟正黑體" panose="020B0604030504040204" pitchFamily="34" charset="-120"/>
              </a:rPr>
              <a:t>可能影響風險接受準則項目</a:t>
            </a:r>
          </a:p>
          <a:p>
            <a:pPr lvl="1"/>
            <a:r>
              <a:rPr lang="zh-TW" altLang="en-US" sz="2000" dirty="0"/>
              <a:t>業務需求與目標</a:t>
            </a:r>
          </a:p>
          <a:p>
            <a:pPr lvl="1"/>
            <a:r>
              <a:rPr lang="zh-TW" altLang="en-US" sz="2000" dirty="0"/>
              <a:t>法律、法令、規章及合約方面要求</a:t>
            </a:r>
          </a:p>
          <a:p>
            <a:pPr lvl="1"/>
            <a:r>
              <a:rPr lang="zh-TW" altLang="en-US" sz="2000" dirty="0"/>
              <a:t>資源分配狀況</a:t>
            </a:r>
          </a:p>
          <a:p>
            <a:pPr lvl="1"/>
            <a:r>
              <a:rPr lang="zh-TW" altLang="en-US" sz="2000" dirty="0"/>
              <a:t>技術成熟度</a:t>
            </a:r>
          </a:p>
          <a:p>
            <a:pPr lvl="1"/>
            <a:r>
              <a:rPr lang="zh-TW" altLang="en-US" sz="2000" dirty="0"/>
              <a:t>經費預算</a:t>
            </a:r>
          </a:p>
          <a:p>
            <a:pPr lvl="1"/>
            <a:r>
              <a:rPr lang="zh-TW" altLang="en-US" sz="2000" dirty="0"/>
              <a:t>社會與人道主義因素</a:t>
            </a:r>
          </a:p>
          <a:p>
            <a:pPr lvl="2"/>
            <a:endParaRPr lang="en-US" altLang="zh-TW" dirty="0">
              <a:cs typeface="SimSun-18030"/>
            </a:endParaRPr>
          </a:p>
        </p:txBody>
      </p:sp>
    </p:spTree>
    <p:extLst>
      <p:ext uri="{BB962C8B-B14F-4D97-AF65-F5344CB8AC3E}">
        <p14:creationId xmlns:p14="http://schemas.microsoft.com/office/powerpoint/2010/main" val="16471437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a:xfrm>
            <a:off x="1223963" y="115888"/>
            <a:ext cx="7459662" cy="936625"/>
          </a:xfrm>
        </p:spPr>
        <p:txBody>
          <a:bodyPr/>
          <a:lstStyle/>
          <a:p>
            <a:r>
              <a:rPr lang="zh-TW" altLang="en-US" dirty="0"/>
              <a:t>風險管理</a:t>
            </a:r>
            <a:r>
              <a:rPr lang="en-US" altLang="en-US" dirty="0" err="1"/>
              <a:t>範疇與邊界</a:t>
            </a:r>
            <a:endParaRPr lang="en-US" altLang="zh-TW" dirty="0"/>
          </a:p>
        </p:txBody>
      </p:sp>
      <p:sp>
        <p:nvSpPr>
          <p:cNvPr id="134147" name="Content Placeholder 2"/>
          <p:cNvSpPr>
            <a:spLocks noGrp="1"/>
          </p:cNvSpPr>
          <p:nvPr>
            <p:ph sz="quarter" idx="10"/>
          </p:nvPr>
        </p:nvSpPr>
        <p:spPr>
          <a:xfrm>
            <a:off x="612775" y="1079500"/>
            <a:ext cx="8070850" cy="5445844"/>
          </a:xfrm>
        </p:spPr>
        <p:txBody>
          <a:bodyPr/>
          <a:lstStyle/>
          <a:p>
            <a:pPr>
              <a:lnSpc>
                <a:spcPct val="110000"/>
              </a:lnSpc>
            </a:pPr>
            <a:r>
              <a:rPr lang="zh-TW" altLang="en-US" sz="2400" dirty="0">
                <a:cs typeface="微軟正黑體" panose="020B0604030504040204" pitchFamily="34" charset="-120"/>
              </a:rPr>
              <a:t>在進行資通系統風險評鑑前，可清查所有資通系統與施政業務關聯，做為資安風險管理範疇與邊界</a:t>
            </a:r>
          </a:p>
          <a:p>
            <a:pPr>
              <a:lnSpc>
                <a:spcPct val="110000"/>
              </a:lnSpc>
            </a:pPr>
            <a:r>
              <a:rPr lang="zh-TW" altLang="en-US" sz="2400" dirty="0">
                <a:cs typeface="微軟正黑體" panose="020B0604030504040204" pitchFamily="34" charset="-120"/>
              </a:rPr>
              <a:t>定義風險管理範疇與邊界時，應考量下列項目</a:t>
            </a:r>
          </a:p>
          <a:p>
            <a:pPr lvl="1">
              <a:lnSpc>
                <a:spcPct val="110000"/>
              </a:lnSpc>
              <a:spcBef>
                <a:spcPts val="0"/>
              </a:spcBef>
              <a:spcAft>
                <a:spcPts val="0"/>
              </a:spcAft>
            </a:pPr>
            <a:r>
              <a:rPr lang="zh-TW" altLang="en-US" sz="2000" dirty="0"/>
              <a:t>機關營運目標、策略及政策</a:t>
            </a:r>
          </a:p>
          <a:p>
            <a:pPr lvl="1">
              <a:lnSpc>
                <a:spcPct val="110000"/>
              </a:lnSpc>
              <a:spcBef>
                <a:spcPts val="0"/>
              </a:spcBef>
              <a:spcAft>
                <a:spcPts val="0"/>
              </a:spcAft>
            </a:pPr>
            <a:r>
              <a:rPr lang="zh-TW" altLang="en-US" sz="2000" dirty="0"/>
              <a:t>施政業務維運過程</a:t>
            </a:r>
          </a:p>
          <a:p>
            <a:pPr lvl="1">
              <a:lnSpc>
                <a:spcPct val="110000"/>
              </a:lnSpc>
              <a:spcBef>
                <a:spcPts val="0"/>
              </a:spcBef>
              <a:spcAft>
                <a:spcPts val="0"/>
              </a:spcAft>
            </a:pPr>
            <a:r>
              <a:rPr lang="zh-TW" altLang="en-US" sz="2000" dirty="0"/>
              <a:t>機關功能與結構</a:t>
            </a:r>
          </a:p>
          <a:p>
            <a:pPr lvl="1">
              <a:lnSpc>
                <a:spcPct val="110000"/>
              </a:lnSpc>
              <a:spcBef>
                <a:spcPts val="0"/>
              </a:spcBef>
              <a:spcAft>
                <a:spcPts val="0"/>
              </a:spcAft>
            </a:pPr>
            <a:r>
              <a:rPr lang="zh-TW" altLang="en-US" sz="2000" dirty="0"/>
              <a:t>適用法令、法規及契約要求</a:t>
            </a:r>
          </a:p>
          <a:p>
            <a:pPr lvl="1">
              <a:lnSpc>
                <a:spcPct val="110000"/>
              </a:lnSpc>
              <a:spcBef>
                <a:spcPts val="0"/>
              </a:spcBef>
              <a:spcAft>
                <a:spcPts val="0"/>
              </a:spcAft>
            </a:pPr>
            <a:r>
              <a:rPr lang="zh-TW" altLang="en-US" sz="2000" dirty="0"/>
              <a:t>機關資安政策</a:t>
            </a:r>
          </a:p>
          <a:p>
            <a:pPr lvl="1">
              <a:lnSpc>
                <a:spcPct val="110000"/>
              </a:lnSpc>
              <a:spcBef>
                <a:spcPts val="0"/>
              </a:spcBef>
              <a:spcAft>
                <a:spcPts val="0"/>
              </a:spcAft>
            </a:pPr>
            <a:r>
              <a:rPr lang="zh-TW" altLang="en-US" sz="2000" dirty="0"/>
              <a:t>整體風險管理作法</a:t>
            </a:r>
          </a:p>
          <a:p>
            <a:pPr lvl="1">
              <a:lnSpc>
                <a:spcPct val="110000"/>
              </a:lnSpc>
              <a:spcBef>
                <a:spcPts val="0"/>
              </a:spcBef>
              <a:spcAft>
                <a:spcPts val="0"/>
              </a:spcAft>
            </a:pPr>
            <a:r>
              <a:rPr lang="zh-TW" altLang="en-US" sz="2000" dirty="0"/>
              <a:t>機關資訊及資通系統資產</a:t>
            </a:r>
          </a:p>
          <a:p>
            <a:pPr lvl="1">
              <a:lnSpc>
                <a:spcPct val="110000"/>
              </a:lnSpc>
              <a:spcBef>
                <a:spcPts val="0"/>
              </a:spcBef>
              <a:spcAft>
                <a:spcPts val="0"/>
              </a:spcAft>
            </a:pPr>
            <a:r>
              <a:rPr lang="zh-TW" altLang="en-US" sz="2000" dirty="0"/>
              <a:t>機關所在位置與地理條件</a:t>
            </a:r>
          </a:p>
          <a:p>
            <a:pPr lvl="1">
              <a:lnSpc>
                <a:spcPct val="110000"/>
              </a:lnSpc>
              <a:spcBef>
                <a:spcPts val="0"/>
              </a:spcBef>
              <a:spcAft>
                <a:spcPts val="0"/>
              </a:spcAft>
            </a:pPr>
            <a:r>
              <a:rPr lang="zh-TW" altLang="en-US" sz="2000" dirty="0"/>
              <a:t>影響機關的限制條件</a:t>
            </a:r>
          </a:p>
          <a:p>
            <a:pPr lvl="1">
              <a:lnSpc>
                <a:spcPct val="110000"/>
              </a:lnSpc>
              <a:spcBef>
                <a:spcPts val="0"/>
              </a:spcBef>
              <a:spcAft>
                <a:spcPts val="0"/>
              </a:spcAft>
            </a:pPr>
            <a:r>
              <a:rPr lang="zh-TW" altLang="en-US" sz="2000" dirty="0"/>
              <a:t>利害關係人期望</a:t>
            </a:r>
          </a:p>
          <a:p>
            <a:pPr lvl="1">
              <a:lnSpc>
                <a:spcPct val="110000"/>
              </a:lnSpc>
              <a:spcBef>
                <a:spcPts val="0"/>
              </a:spcBef>
              <a:spcAft>
                <a:spcPts val="0"/>
              </a:spcAft>
            </a:pPr>
            <a:r>
              <a:rPr lang="zh-TW" altLang="en-US" sz="2000" dirty="0"/>
              <a:t>社會文化環境</a:t>
            </a:r>
          </a:p>
          <a:p>
            <a:pPr>
              <a:lnSpc>
                <a:spcPct val="110000"/>
              </a:lnSpc>
            </a:pPr>
            <a:r>
              <a:rPr lang="zh-TW" altLang="en-US" sz="2400" dirty="0">
                <a:cs typeface="微軟正黑體" panose="020B0604030504040204" pitchFamily="34" charset="-120"/>
              </a:rPr>
              <a:t>排除於資安風險管理範疇外之事項，應敘明理由</a:t>
            </a:r>
          </a:p>
        </p:txBody>
      </p:sp>
    </p:spTree>
    <p:extLst>
      <p:ext uri="{BB962C8B-B14F-4D97-AF65-F5344CB8AC3E}">
        <p14:creationId xmlns:p14="http://schemas.microsoft.com/office/powerpoint/2010/main" val="21972678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idx="4294967295"/>
          </p:nvPr>
        </p:nvSpPr>
        <p:spPr>
          <a:xfrm>
            <a:off x="1115616" y="117028"/>
            <a:ext cx="7458831" cy="935708"/>
          </a:xfrm>
        </p:spPr>
        <p:txBody>
          <a:bodyPr/>
          <a:lstStyle/>
          <a:p>
            <a:r>
              <a:rPr lang="zh-TW" altLang="en-US" dirty="0"/>
              <a:t>第</a:t>
            </a:r>
            <a:r>
              <a:rPr lang="en-US" altLang="zh-TW" dirty="0"/>
              <a:t>1</a:t>
            </a:r>
            <a:r>
              <a:rPr lang="zh-TW" altLang="en-US" dirty="0"/>
              <a:t>天課程大綱</a:t>
            </a:r>
          </a:p>
        </p:txBody>
      </p:sp>
      <p:graphicFrame>
        <p:nvGraphicFramePr>
          <p:cNvPr id="10268" name="Group 28"/>
          <p:cNvGraphicFramePr>
            <a:graphicFrameLocks noGrp="1"/>
          </p:cNvGraphicFramePr>
          <p:nvPr>
            <p:extLst>
              <p:ext uri="{D42A27DB-BD31-4B8C-83A1-F6EECF244321}">
                <p14:modId xmlns:p14="http://schemas.microsoft.com/office/powerpoint/2010/main" val="144738953"/>
              </p:ext>
            </p:extLst>
          </p:nvPr>
        </p:nvGraphicFramePr>
        <p:xfrm>
          <a:off x="475656" y="1340768"/>
          <a:ext cx="8200800" cy="4838400"/>
        </p:xfrm>
        <a:graphic>
          <a:graphicData uri="http://schemas.openxmlformats.org/drawingml/2006/table">
            <a:tbl>
              <a:tblPr/>
              <a:tblGrid>
                <a:gridCol w="954000">
                  <a:extLst>
                    <a:ext uri="{9D8B030D-6E8A-4147-A177-3AD203B41FA5}">
                      <a16:colId xmlns:a16="http://schemas.microsoft.com/office/drawing/2014/main" val="20000"/>
                    </a:ext>
                  </a:extLst>
                </a:gridCol>
                <a:gridCol w="1774192">
                  <a:extLst>
                    <a:ext uri="{9D8B030D-6E8A-4147-A177-3AD203B41FA5}">
                      <a16:colId xmlns:a16="http://schemas.microsoft.com/office/drawing/2014/main" val="20001"/>
                    </a:ext>
                  </a:extLst>
                </a:gridCol>
                <a:gridCol w="5472608">
                  <a:extLst>
                    <a:ext uri="{9D8B030D-6E8A-4147-A177-3AD203B41FA5}">
                      <a16:colId xmlns:a16="http://schemas.microsoft.com/office/drawing/2014/main" val="3308329936"/>
                    </a:ext>
                  </a:extLst>
                </a:gridCol>
              </a:tblGrid>
              <a:tr h="900000">
                <a:tc>
                  <a:txBody>
                    <a:bodyPr/>
                    <a:lstStyle/>
                    <a:p>
                      <a:pPr algn="ctr"/>
                      <a:r>
                        <a:rPr lang="zh-TW" altLang="en-US" sz="2800" b="1" dirty="0">
                          <a:solidFill>
                            <a:schemeClr val="tx1"/>
                          </a:solidFill>
                        </a:rPr>
                        <a:t>時段</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algn="ctr"/>
                      <a:r>
                        <a:rPr lang="zh-TW" altLang="en-US" sz="2800" b="1" dirty="0">
                          <a:solidFill>
                            <a:schemeClr val="tx1"/>
                          </a:solidFill>
                        </a:rPr>
                        <a:t>課程單元</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10002"/>
                  </a:ext>
                </a:extLst>
              </a:tr>
              <a:tr h="984600">
                <a:tc rowSpan="3">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marL="742950" indent="-285750"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marL="1143000" indent="-228600"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marL="16002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marL="20574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0"/>
                        </a:spcBef>
                        <a:spcAft>
                          <a:spcPct val="0"/>
                        </a:spcAft>
                        <a:buClrTx/>
                        <a:buSzPct val="65000"/>
                        <a:buFontTx/>
                        <a:buNone/>
                        <a:tabLst/>
                      </a:pPr>
                      <a:r>
                        <a:rPr kumimoji="1" lang="zh-TW" altLang="en-US" sz="28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上午</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14350" marR="0" lvl="0" indent="-51435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資通安全</a:t>
                      </a:r>
                      <a:r>
                        <a:rPr kumimoji="1" lang="en-US" altLang="zh-TW" sz="2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基本觀念</a:t>
                      </a:r>
                      <a:endPar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4600">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14350" marR="0" lvl="0" indent="-51435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資通安全</a:t>
                      </a:r>
                      <a:r>
                        <a:rPr kumimoji="1" lang="en-US" altLang="zh-TW" sz="2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相關法規</a:t>
                      </a:r>
                      <a:endPar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860756"/>
                  </a:ext>
                </a:extLst>
              </a:tr>
              <a:tr h="984600">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資通安全風險管理與業務持續運作管理</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82413721"/>
                  </a:ext>
                </a:extLst>
              </a:tr>
              <a:tr h="984600">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marL="742950" indent="-285750"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marL="1143000" indent="-228600"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marL="16002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marL="20574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0"/>
                        </a:spcBef>
                        <a:spcAft>
                          <a:spcPct val="0"/>
                        </a:spcAft>
                        <a:buClrTx/>
                        <a:buSzPct val="65000"/>
                        <a:buFontTx/>
                        <a:buNone/>
                        <a:tabLst/>
                      </a:pPr>
                      <a:r>
                        <a:rPr kumimoji="1" lang="zh-TW" altLang="en-US" sz="28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下午</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4</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14350" marR="0" lvl="0" indent="-51435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作業安全</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23248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a:xfrm>
            <a:off x="1223963" y="115888"/>
            <a:ext cx="7459662" cy="936625"/>
          </a:xfrm>
        </p:spPr>
        <p:txBody>
          <a:bodyPr/>
          <a:lstStyle/>
          <a:p>
            <a:r>
              <a:rPr lang="en-US" altLang="en-US"/>
              <a:t>風險評鑑組織</a:t>
            </a:r>
            <a:r>
              <a:rPr lang="en-US" altLang="zh-TW"/>
              <a:t>(1/2)</a:t>
            </a:r>
          </a:p>
        </p:txBody>
      </p:sp>
      <p:sp>
        <p:nvSpPr>
          <p:cNvPr id="136195" name="Content Placeholder 2"/>
          <p:cNvSpPr>
            <a:spLocks noGrp="1"/>
          </p:cNvSpPr>
          <p:nvPr>
            <p:ph sz="quarter" idx="10"/>
          </p:nvPr>
        </p:nvSpPr>
        <p:spPr>
          <a:xfrm>
            <a:off x="612775" y="1079500"/>
            <a:ext cx="8070850" cy="5230813"/>
          </a:xfrm>
        </p:spPr>
        <p:txBody>
          <a:bodyPr/>
          <a:lstStyle/>
          <a:p>
            <a:r>
              <a:rPr lang="zh-TW" altLang="en-US" dirty="0">
                <a:cs typeface="微軟正黑體" panose="020B0604030504040204" pitchFamily="34" charset="-120"/>
              </a:rPr>
              <a:t>建議成立「跨部門」風險評鑑組織</a:t>
            </a:r>
          </a:p>
          <a:p>
            <a:r>
              <a:rPr lang="zh-TW" altLang="en-US" dirty="0">
                <a:cs typeface="微軟正黑體" panose="020B0604030504040204" pitchFamily="34" charset="-120"/>
              </a:rPr>
              <a:t>除資訊人員或資安人員，應考量各部門業務相關資訊及資通系統資產風險與資產重要度</a:t>
            </a:r>
          </a:p>
          <a:p>
            <a:r>
              <a:rPr lang="zh-TW" altLang="en-US" dirty="0">
                <a:cs typeface="微軟正黑體" panose="020B0604030504040204" pitchFamily="34" charset="-120"/>
              </a:rPr>
              <a:t>最熟悉者為各部門實際執行業務的承辦人員，因此「風險評鑑小組」成員，宜包含施政業務與支援該業務之資通系統相關人員</a:t>
            </a:r>
            <a:r>
              <a:rPr lang="en-US" altLang="zh-TW" dirty="0">
                <a:cs typeface="微軟正黑體" panose="020B0604030504040204" pitchFamily="34" charset="-120"/>
              </a:rPr>
              <a:t>(</a:t>
            </a:r>
            <a:r>
              <a:rPr lang="zh-TW" altLang="en-US" dirty="0">
                <a:cs typeface="微軟正黑體" panose="020B0604030504040204" pitchFamily="34" charset="-120"/>
              </a:rPr>
              <a:t>例如：資訊、資安、總務、人事、會計及業務人員</a:t>
            </a:r>
            <a:r>
              <a:rPr lang="en-US" altLang="zh-TW" dirty="0">
                <a:cs typeface="微軟正黑體" panose="020B0604030504040204" pitchFamily="34" charset="-120"/>
              </a:rPr>
              <a:t>)</a:t>
            </a:r>
          </a:p>
          <a:p>
            <a:r>
              <a:rPr lang="zh-TW" altLang="en-US" dirty="0">
                <a:cs typeface="微軟正黑體" panose="020B0604030504040204" pitchFamily="34" charset="-120"/>
              </a:rPr>
              <a:t>應避免由單一成員，執行所有資通系統風險評鑑工作，而導致產出結果過於主觀，不符合該真實現況</a:t>
            </a:r>
            <a:endParaRPr lang="en-US" altLang="zh-TW" dirty="0">
              <a:cs typeface="微軟正黑體" panose="020B0604030504040204" pitchFamily="34" charset="-120"/>
            </a:endParaRPr>
          </a:p>
        </p:txBody>
      </p:sp>
    </p:spTree>
    <p:extLst>
      <p:ext uri="{BB962C8B-B14F-4D97-AF65-F5344CB8AC3E}">
        <p14:creationId xmlns:p14="http://schemas.microsoft.com/office/powerpoint/2010/main" val="18752879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5" name="Title 1"/>
          <p:cNvSpPr>
            <a:spLocks noGrp="1"/>
          </p:cNvSpPr>
          <p:nvPr>
            <p:ph type="title"/>
          </p:nvPr>
        </p:nvSpPr>
        <p:spPr/>
        <p:txBody>
          <a:bodyPr/>
          <a:lstStyle/>
          <a:p>
            <a:r>
              <a:rPr lang="zh-TW" altLang="en-US" dirty="0"/>
              <a:t>風險評鑑組織</a:t>
            </a:r>
            <a:r>
              <a:rPr lang="en-US" altLang="zh-CN" dirty="0"/>
              <a:t>(2/2)</a:t>
            </a:r>
            <a:endParaRPr lang="en-US" altLang="zh-TW" dirty="0"/>
          </a:p>
        </p:txBody>
      </p:sp>
      <p:sp>
        <p:nvSpPr>
          <p:cNvPr id="2" name="內容版面配置區 1"/>
          <p:cNvSpPr>
            <a:spLocks noGrp="1"/>
          </p:cNvSpPr>
          <p:nvPr>
            <p:ph sz="quarter" idx="10"/>
          </p:nvPr>
        </p:nvSpPr>
        <p:spPr>
          <a:xfrm>
            <a:off x="126554" y="1196752"/>
            <a:ext cx="3571960" cy="5112000"/>
          </a:xfrm>
        </p:spPr>
        <p:txBody>
          <a:bodyPr/>
          <a:lstStyle/>
          <a:p>
            <a:pPr marL="0" indent="0">
              <a:buNone/>
            </a:pPr>
            <a:r>
              <a:rPr lang="zh-TW" altLang="en-US" dirty="0">
                <a:solidFill>
                  <a:schemeClr val="tx1"/>
                </a:solidFill>
              </a:rPr>
              <a:t>掌管規範與審查</a:t>
            </a:r>
          </a:p>
          <a:p>
            <a:pPr marL="0" indent="0">
              <a:buNone/>
            </a:pPr>
            <a:r>
              <a:rPr lang="zh-TW" altLang="en-US" sz="2000" b="1" dirty="0">
                <a:solidFill>
                  <a:schemeClr val="tx1"/>
                </a:solidFill>
              </a:rPr>
              <a:t>資安規劃與推動小組</a:t>
            </a:r>
          </a:p>
          <a:p>
            <a:pPr lvl="0" indent="-180000" defTabSz="914400" eaLnBrk="0" hangingPunct="0">
              <a:lnSpc>
                <a:spcPct val="110000"/>
              </a:lnSpc>
              <a:buFont typeface="Arial" panose="020B0604020202020204" pitchFamily="34" charset="0"/>
              <a:buChar char="•"/>
              <a:tabLst/>
              <a:defRPr/>
            </a:pPr>
            <a:r>
              <a:rPr lang="zh-TW" altLang="en-US" sz="1600" kern="1200" dirty="0">
                <a:solidFill>
                  <a:schemeClr val="tx1"/>
                </a:solidFill>
              </a:rPr>
              <a:t>審核風險評鑑的結果，與風險處理計畫</a:t>
            </a:r>
          </a:p>
          <a:p>
            <a:pPr lvl="0" indent="-180000" defTabSz="914400" eaLnBrk="0" hangingPunct="0">
              <a:lnSpc>
                <a:spcPct val="110000"/>
              </a:lnSpc>
              <a:buFont typeface="Arial" panose="020B0604020202020204" pitchFamily="34" charset="0"/>
              <a:buChar char="•"/>
              <a:tabLst/>
              <a:defRPr/>
            </a:pPr>
            <a:r>
              <a:rPr lang="zh-TW" altLang="en-US" sz="1600" kern="1200" dirty="0">
                <a:solidFill>
                  <a:schemeClr val="tx1"/>
                </a:solidFill>
              </a:rPr>
              <a:t>審核資通安全相關文件，例如：</a:t>
            </a:r>
            <a:r>
              <a:rPr lang="zh-TW" altLang="zh-TW" sz="1600" kern="1200" dirty="0">
                <a:solidFill>
                  <a:schemeClr val="tx1"/>
                </a:solidFill>
              </a:rPr>
              <a:t>資通安全維護計畫</a:t>
            </a:r>
            <a:r>
              <a:rPr lang="zh-TW" altLang="en-US" sz="1600" kern="1200" dirty="0">
                <a:solidFill>
                  <a:schemeClr val="tx1"/>
                </a:solidFill>
              </a:rPr>
              <a:t>、</a:t>
            </a:r>
            <a:r>
              <a:rPr lang="zh-TW" altLang="zh-TW" sz="1600" kern="1200" dirty="0">
                <a:solidFill>
                  <a:schemeClr val="tx1"/>
                </a:solidFill>
              </a:rPr>
              <a:t>資通安全維護計畫</a:t>
            </a:r>
            <a:r>
              <a:rPr lang="zh-TW" altLang="en-US" sz="1600" kern="1200" dirty="0">
                <a:solidFill>
                  <a:schemeClr val="tx1"/>
                </a:solidFill>
              </a:rPr>
              <a:t>實施情形、資通安全手冊、程序及指引</a:t>
            </a:r>
          </a:p>
          <a:p>
            <a:pPr lvl="0" indent="-180000" defTabSz="914400" eaLnBrk="0" hangingPunct="0">
              <a:lnSpc>
                <a:spcPct val="110000"/>
              </a:lnSpc>
              <a:buFont typeface="Arial" panose="020B0604020202020204" pitchFamily="34" charset="0"/>
              <a:buChar char="•"/>
              <a:tabLst/>
              <a:defRPr/>
            </a:pPr>
            <a:r>
              <a:rPr lang="zh-TW" altLang="en-US" sz="1600" kern="1200" dirty="0">
                <a:solidFill>
                  <a:schemeClr val="tx1"/>
                </a:solidFill>
              </a:rPr>
              <a:t>設小組執行秘書乙名</a:t>
            </a:r>
          </a:p>
          <a:p>
            <a:pPr lvl="0" indent="-180000" defTabSz="914400" eaLnBrk="0" hangingPunct="0">
              <a:lnSpc>
                <a:spcPct val="110000"/>
              </a:lnSpc>
              <a:buFont typeface="Arial" panose="020B0604020202020204" pitchFamily="34" charset="0"/>
              <a:buChar char="•"/>
              <a:tabLst/>
              <a:defRPr/>
            </a:pPr>
            <a:r>
              <a:rPr lang="zh-TW" altLang="en-US" sz="1600" kern="1200" dirty="0">
                <a:solidFill>
                  <a:schemeClr val="tx1"/>
                </a:solidFill>
              </a:rPr>
              <a:t>審查風險評鑑內容，包含風險處理計畫的風險評鑑報告</a:t>
            </a:r>
          </a:p>
          <a:p>
            <a:pPr lvl="0" indent="-180000" defTabSz="914400" eaLnBrk="0" hangingPunct="0">
              <a:lnSpc>
                <a:spcPct val="110000"/>
              </a:lnSpc>
              <a:buFont typeface="Arial" panose="020B0604020202020204" pitchFamily="34" charset="0"/>
              <a:buChar char="•"/>
              <a:tabLst/>
              <a:defRPr/>
            </a:pPr>
            <a:r>
              <a:rPr lang="zh-TW" altLang="en-US" sz="1600" kern="1200" dirty="0">
                <a:solidFill>
                  <a:schemeClr val="tx1"/>
                </a:solidFill>
              </a:rPr>
              <a:t>審查因風險評鑑結果而需要修改的資通安全相關文件</a:t>
            </a:r>
          </a:p>
          <a:p>
            <a:pPr lvl="0" indent="-180000" defTabSz="914400" eaLnBrk="0" hangingPunct="0">
              <a:lnSpc>
                <a:spcPct val="110000"/>
              </a:lnSpc>
              <a:buFont typeface="Arial" panose="020B0604020202020204" pitchFamily="34" charset="0"/>
              <a:buChar char="•"/>
              <a:tabLst/>
              <a:defRPr/>
            </a:pPr>
            <a:r>
              <a:rPr lang="zh-TW" altLang="en-US" sz="1600" kern="1200" dirty="0">
                <a:solidFill>
                  <a:schemeClr val="tx1"/>
                </a:solidFill>
              </a:rPr>
              <a:t>根據風險評鑑報告，鑑別需要採取的安控機制</a:t>
            </a:r>
          </a:p>
        </p:txBody>
      </p:sp>
      <p:sp>
        <p:nvSpPr>
          <p:cNvPr id="4" name="內容版面配置區 3"/>
          <p:cNvSpPr>
            <a:spLocks noGrp="1"/>
          </p:cNvSpPr>
          <p:nvPr>
            <p:ph sz="quarter" idx="11"/>
          </p:nvPr>
        </p:nvSpPr>
        <p:spPr>
          <a:xfrm>
            <a:off x="3717564" y="1196752"/>
            <a:ext cx="5320520" cy="5472608"/>
          </a:xfrm>
        </p:spPr>
        <p:txBody>
          <a:bodyPr/>
          <a:lstStyle/>
          <a:p>
            <a:pPr marL="0" indent="0">
              <a:buNone/>
            </a:pPr>
            <a:r>
              <a:rPr lang="zh-Hant" altLang="en-US" dirty="0">
                <a:solidFill>
                  <a:schemeClr val="tx1"/>
                </a:solidFill>
                <a:cs typeface="微軟正黑體" charset="0"/>
              </a:rPr>
              <a:t>掌管風險評鑑與處理</a:t>
            </a:r>
            <a:endParaRPr lang="en-US" altLang="zh-TW" sz="1600" dirty="0">
              <a:solidFill>
                <a:schemeClr val="tx1"/>
              </a:solidFill>
              <a:latin typeface="Arial" charset="0"/>
              <a:ea typeface="新細明體" charset="0"/>
              <a:cs typeface="新細明體" charset="0"/>
            </a:endParaRPr>
          </a:p>
          <a:p>
            <a:pPr marL="0" indent="0">
              <a:buNone/>
            </a:pPr>
            <a:r>
              <a:rPr lang="zh-TW" altLang="en-US" sz="2000" b="1" dirty="0">
                <a:solidFill>
                  <a:schemeClr val="tx1"/>
                </a:solidFill>
              </a:rPr>
              <a:t>資安執行小組</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定期執行風險評鑑</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檢視機關同仁提列之資訊及資通系統資產項目及相關安控機制，並與各單位</a:t>
            </a:r>
            <a:r>
              <a:rPr lang="en-US" altLang="zh-TW" sz="1600" kern="1200" dirty="0">
                <a:solidFill>
                  <a:schemeClr val="tx1"/>
                </a:solidFill>
              </a:rPr>
              <a:t>(</a:t>
            </a:r>
            <a:r>
              <a:rPr lang="zh-TW" altLang="en-US" sz="1600" kern="1200" dirty="0">
                <a:solidFill>
                  <a:schemeClr val="tx1"/>
                </a:solidFill>
              </a:rPr>
              <a:t>同仁</a:t>
            </a:r>
            <a:r>
              <a:rPr lang="en-US" altLang="zh-TW" sz="1600" kern="1200" dirty="0">
                <a:solidFill>
                  <a:schemeClr val="tx1"/>
                </a:solidFill>
              </a:rPr>
              <a:t>)</a:t>
            </a:r>
            <a:r>
              <a:rPr lang="zh-TW" altLang="en-US" sz="1600" kern="1200" dirty="0">
                <a:solidFill>
                  <a:schemeClr val="tx1"/>
                </a:solidFill>
              </a:rPr>
              <a:t>討論或修改相關安控機制</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針對提列的資訊及資通系統資產項目，鑑別價值與安全需求，並分析安控機制實施狀況</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盤點與鑑別各部門之資訊及資通系統資產價值</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鑑別潛在風險與提出需求</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彙總機關內各單位</a:t>
            </a:r>
            <a:r>
              <a:rPr lang="en-US" altLang="zh-TW" sz="1600" kern="1200" dirty="0">
                <a:solidFill>
                  <a:schemeClr val="tx1"/>
                </a:solidFill>
              </a:rPr>
              <a:t>(</a:t>
            </a:r>
            <a:r>
              <a:rPr lang="zh-TW" altLang="en-US" sz="1600" kern="1200" dirty="0">
                <a:solidFill>
                  <a:schemeClr val="tx1"/>
                </a:solidFill>
              </a:rPr>
              <a:t>同仁</a:t>
            </a:r>
            <a:r>
              <a:rPr lang="en-US" altLang="zh-TW" sz="1600" kern="1200" dirty="0">
                <a:solidFill>
                  <a:schemeClr val="tx1"/>
                </a:solidFill>
              </a:rPr>
              <a:t>)</a:t>
            </a:r>
            <a:r>
              <a:rPr lang="zh-TW" altLang="en-US" sz="1600" kern="1200" dirty="0">
                <a:solidFill>
                  <a:schemeClr val="tx1"/>
                </a:solidFill>
              </a:rPr>
              <a:t>的風險評鑑結果</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撰寫風險評鑑報告</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與資安規劃與推動小組執行秘書，討論風險評鑑報告，並修改撰寫內容</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陳報風險評鑑報告，給資安規劃與推動小組召集人</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研議安控目標與機制，並進行安控機制建置</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與資安規劃與推動小組執行秘書，討論並建議修復等級</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撰寫風險處理計畫</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陳報風險處理計畫，給資安規劃與推動小組</a:t>
            </a:r>
          </a:p>
          <a:p>
            <a:pPr lvl="0" indent="-180000" defTabSz="914400" eaLnBrk="0" hangingPunct="0">
              <a:lnSpc>
                <a:spcPct val="100000"/>
              </a:lnSpc>
              <a:spcBef>
                <a:spcPts val="0"/>
              </a:spcBef>
              <a:spcAft>
                <a:spcPts val="0"/>
              </a:spcAft>
              <a:buFont typeface="Arial" panose="020B0604020202020204" pitchFamily="34" charset="0"/>
              <a:buChar char="•"/>
              <a:tabLst/>
              <a:defRPr/>
            </a:pPr>
            <a:r>
              <a:rPr lang="zh-TW" altLang="en-US" sz="1600" kern="1200" dirty="0">
                <a:solidFill>
                  <a:schemeClr val="tx1"/>
                </a:solidFill>
              </a:rPr>
              <a:t>依據風險處理計畫，實施建議之安全控制措施</a:t>
            </a:r>
            <a:endParaRPr lang="zh-TW" altLang="en-US" sz="2800" dirty="0"/>
          </a:p>
        </p:txBody>
      </p:sp>
      <p:cxnSp>
        <p:nvCxnSpPr>
          <p:cNvPr id="3" name="Straight Connector 2"/>
          <p:cNvCxnSpPr/>
          <p:nvPr/>
        </p:nvCxnSpPr>
        <p:spPr bwMode="auto">
          <a:xfrm>
            <a:off x="387361" y="1700213"/>
            <a:ext cx="3167063" cy="0"/>
          </a:xfrm>
          <a:prstGeom prst="line">
            <a:avLst/>
          </a:prstGeom>
          <a:solidFill>
            <a:schemeClr val="accent1"/>
          </a:solidFill>
          <a:ln w="9525" cap="flat" cmpd="sng" algn="ctr">
            <a:solidFill>
              <a:schemeClr val="tx1">
                <a:lumMod val="50000"/>
                <a:lumOff val="50000"/>
              </a:schemeClr>
            </a:solidFill>
            <a:prstDash val="sysDash"/>
            <a:round/>
            <a:headEnd type="none" w="med" len="med"/>
            <a:tailEnd type="none" w="med" len="med"/>
          </a:ln>
          <a:effectLst/>
        </p:spPr>
      </p:cxnSp>
      <p:cxnSp>
        <p:nvCxnSpPr>
          <p:cNvPr id="11" name="Straight Connector 10"/>
          <p:cNvCxnSpPr/>
          <p:nvPr/>
        </p:nvCxnSpPr>
        <p:spPr bwMode="auto">
          <a:xfrm>
            <a:off x="3861580" y="1700213"/>
            <a:ext cx="3168650" cy="0"/>
          </a:xfrm>
          <a:prstGeom prst="line">
            <a:avLst/>
          </a:prstGeom>
          <a:solidFill>
            <a:schemeClr val="accent1"/>
          </a:solidFill>
          <a:ln w="9525" cap="flat" cmpd="sng" algn="ctr">
            <a:solidFill>
              <a:schemeClr val="tx1">
                <a:lumMod val="50000"/>
                <a:lumOff val="50000"/>
              </a:schemeClr>
            </a:solidFill>
            <a:prstDash val="sysDash"/>
            <a:round/>
            <a:headEnd type="none" w="med" len="med"/>
            <a:tailEnd type="none" w="med" len="med"/>
          </a:ln>
          <a:effectLst/>
        </p:spPr>
      </p:cxnSp>
      <p:pic>
        <p:nvPicPr>
          <p:cNvPr id="13" name="Picture 7"/>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1"/>
          <a:stretch/>
        </p:blipFill>
        <p:spPr bwMode="auto">
          <a:xfrm>
            <a:off x="314578" y="1935679"/>
            <a:ext cx="2376629" cy="38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
          <a:stretch/>
        </p:blipFill>
        <p:spPr bwMode="auto">
          <a:xfrm>
            <a:off x="3833580" y="1935679"/>
            <a:ext cx="2320379" cy="34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85971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風險評鑑</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42691648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1223963" y="115888"/>
            <a:ext cx="7459662" cy="936625"/>
          </a:xfrm>
        </p:spPr>
        <p:txBody>
          <a:bodyPr/>
          <a:lstStyle/>
          <a:p>
            <a:r>
              <a:rPr lang="zh-TW" altLang="en-US" dirty="0"/>
              <a:t>高階風險評鑑作法</a:t>
            </a:r>
            <a:r>
              <a:rPr lang="en-US" altLang="zh-TW" dirty="0"/>
              <a:t>(1/7)</a:t>
            </a:r>
          </a:p>
        </p:txBody>
      </p:sp>
      <p:sp>
        <p:nvSpPr>
          <p:cNvPr id="74755" name="Content Placeholder 2"/>
          <p:cNvSpPr>
            <a:spLocks noGrp="1"/>
          </p:cNvSpPr>
          <p:nvPr>
            <p:ph sz="quarter" idx="10"/>
          </p:nvPr>
        </p:nvSpPr>
        <p:spPr>
          <a:xfrm>
            <a:off x="612775" y="1068502"/>
            <a:ext cx="8070850" cy="5544616"/>
          </a:xfrm>
        </p:spPr>
        <p:txBody>
          <a:bodyPr/>
          <a:lstStyle/>
          <a:p>
            <a:pPr>
              <a:lnSpc>
                <a:spcPct val="110000"/>
              </a:lnSpc>
            </a:pPr>
            <a:r>
              <a:rPr lang="zh-TW" altLang="en-US" sz="2400" dirty="0">
                <a:cs typeface="微軟正黑體" panose="020B0604030504040204" pitchFamily="34" charset="-120"/>
              </a:rPr>
              <a:t>直接依資通系統分級結果，進行風險評鑑</a:t>
            </a:r>
          </a:p>
          <a:p>
            <a:pPr>
              <a:lnSpc>
                <a:spcPct val="110000"/>
              </a:lnSpc>
            </a:pPr>
            <a:r>
              <a:rPr lang="zh-TW" altLang="en-US" sz="2400" dirty="0"/>
              <a:t>使用時機</a:t>
            </a:r>
            <a:endParaRPr lang="en-US" altLang="zh-CN" sz="2400" dirty="0"/>
          </a:p>
          <a:p>
            <a:pPr lvl="2">
              <a:lnSpc>
                <a:spcPct val="110000"/>
              </a:lnSpc>
            </a:pPr>
            <a:r>
              <a:rPr lang="zh-TW" altLang="en-US" dirty="0"/>
              <a:t>實作風險管理的第</a:t>
            </a:r>
            <a:r>
              <a:rPr lang="en-US" altLang="zh-TW" dirty="0"/>
              <a:t>1</a:t>
            </a:r>
            <a:r>
              <a:rPr lang="zh-TW" altLang="en-US" dirty="0"/>
              <a:t>、</a:t>
            </a:r>
            <a:r>
              <a:rPr lang="en-US" altLang="zh-TW" dirty="0"/>
              <a:t>2</a:t>
            </a:r>
            <a:r>
              <a:rPr lang="zh-TW" altLang="en-US" dirty="0"/>
              <a:t>年</a:t>
            </a:r>
          </a:p>
          <a:p>
            <a:pPr>
              <a:lnSpc>
                <a:spcPct val="110000"/>
              </a:lnSpc>
            </a:pPr>
            <a:r>
              <a:rPr lang="zh-TW" altLang="en-US" sz="2400" dirty="0"/>
              <a:t>優點</a:t>
            </a:r>
          </a:p>
          <a:p>
            <a:pPr lvl="2">
              <a:lnSpc>
                <a:spcPct val="110000"/>
              </a:lnSpc>
            </a:pPr>
            <a:r>
              <a:rPr lang="zh-TW" altLang="en-US" dirty="0">
                <a:cs typeface="SimSun-18030"/>
              </a:rPr>
              <a:t>一開始採用較簡單作法，容易獲得風險評鑑參與人員接受</a:t>
            </a:r>
          </a:p>
          <a:p>
            <a:pPr lvl="2">
              <a:lnSpc>
                <a:spcPct val="110000"/>
              </a:lnSpc>
            </a:pPr>
            <a:r>
              <a:rPr lang="zh-TW" altLang="en-US" dirty="0">
                <a:cs typeface="SimSun-18030"/>
              </a:rPr>
              <a:t>把握時效，讓最關鍵且需受保護的資通系統，優先被提出與實作</a:t>
            </a:r>
          </a:p>
          <a:p>
            <a:pPr lvl="2">
              <a:lnSpc>
                <a:spcPct val="110000"/>
              </a:lnSpc>
            </a:pPr>
            <a:r>
              <a:rPr lang="zh-TW" altLang="en-US" dirty="0">
                <a:cs typeface="SimSun-18030"/>
              </a:rPr>
              <a:t>可將資源與預算，運用於最有利之處</a:t>
            </a:r>
          </a:p>
          <a:p>
            <a:pPr>
              <a:lnSpc>
                <a:spcPct val="110000"/>
              </a:lnSpc>
            </a:pPr>
            <a:r>
              <a:rPr lang="zh-CN" altLang="en-US" sz="2400" dirty="0"/>
              <a:t>缺點</a:t>
            </a:r>
            <a:endParaRPr lang="en-US" altLang="zh-CN" sz="2400" dirty="0"/>
          </a:p>
          <a:p>
            <a:pPr lvl="2">
              <a:lnSpc>
                <a:spcPct val="110000"/>
              </a:lnSpc>
            </a:pPr>
            <a:r>
              <a:rPr lang="zh-TW" altLang="en-US" dirty="0">
                <a:cs typeface="SimSun-18030"/>
              </a:rPr>
              <a:t>評鑑結果較不精確，可能未識別某些營運過程或系統</a:t>
            </a:r>
          </a:p>
          <a:p>
            <a:pPr lvl="2">
              <a:lnSpc>
                <a:spcPct val="110000"/>
              </a:lnSpc>
            </a:pPr>
            <a:r>
              <a:rPr lang="zh-TW" altLang="en-US" dirty="0">
                <a:cs typeface="SimSun-18030"/>
              </a:rPr>
              <a:t>可視需要針對高安全等級之資產，進行詳細風險評鑑作業</a:t>
            </a:r>
          </a:p>
        </p:txBody>
      </p:sp>
    </p:spTree>
    <p:extLst>
      <p:ext uri="{BB962C8B-B14F-4D97-AF65-F5344CB8AC3E}">
        <p14:creationId xmlns:p14="http://schemas.microsoft.com/office/powerpoint/2010/main" val="4196059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entagon 40"/>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154632" name="Rectangle 2"/>
          <p:cNvSpPr>
            <a:spLocks noGrp="1" noChangeArrowheads="1"/>
          </p:cNvSpPr>
          <p:nvPr>
            <p:ph type="title"/>
          </p:nvPr>
        </p:nvSpPr>
        <p:spPr>
          <a:xfrm>
            <a:off x="1223963" y="115888"/>
            <a:ext cx="7459662" cy="936625"/>
          </a:xfrm>
        </p:spPr>
        <p:txBody>
          <a:bodyPr/>
          <a:lstStyle/>
          <a:p>
            <a:r>
              <a:rPr lang="en-US" altLang="en-US" dirty="0" err="1"/>
              <a:t>高階風險評鑑作法</a:t>
            </a:r>
            <a:r>
              <a:rPr lang="en-US" altLang="zh-TW" dirty="0"/>
              <a:t>(2/7)</a:t>
            </a:r>
            <a:endParaRPr lang="zh-TW" altLang="en-US" dirty="0"/>
          </a:p>
        </p:txBody>
      </p:sp>
      <p:sp>
        <p:nvSpPr>
          <p:cNvPr id="154633" name="Content Placeholder 4"/>
          <p:cNvSpPr>
            <a:spLocks noGrp="1"/>
          </p:cNvSpPr>
          <p:nvPr>
            <p:ph sz="quarter" idx="10"/>
          </p:nvPr>
        </p:nvSpPr>
        <p:spPr>
          <a:xfrm>
            <a:off x="3419872" y="2276872"/>
            <a:ext cx="5472608" cy="2988917"/>
          </a:xfrm>
        </p:spPr>
        <p:txBody>
          <a:bodyPr/>
          <a:lstStyle/>
          <a:p>
            <a:pPr>
              <a:buFont typeface="微軟正黑體" panose="020B0604030504040204" pitchFamily="34" charset="-120"/>
              <a:buAutoNum type="arabicPeriod"/>
            </a:pPr>
            <a:r>
              <a:rPr lang="en-US" altLang="en-US" sz="1800" dirty="0">
                <a:solidFill>
                  <a:schemeClr val="tx1"/>
                </a:solidFill>
                <a:cs typeface="微軟正黑體" panose="020B0604030504040204" pitchFamily="34" charset="-120"/>
              </a:rPr>
              <a:t>由業務承辦人依機密性、完整性、可用性及法律遵循性</a:t>
            </a:r>
            <a:r>
              <a:rPr lang="en-US" altLang="zh-CN" sz="1800" dirty="0">
                <a:solidFill>
                  <a:schemeClr val="tx1"/>
                </a:solidFill>
                <a:cs typeface="微軟正黑體" panose="020B0604030504040204" pitchFamily="34" charset="-120"/>
              </a:rPr>
              <a:t>4</a:t>
            </a:r>
            <a:r>
              <a:rPr lang="en-US" altLang="en-US" sz="1800" dirty="0">
                <a:solidFill>
                  <a:schemeClr val="tx1"/>
                </a:solidFill>
                <a:cs typeface="微軟正黑體" panose="020B0604030504040204" pitchFamily="34" charset="-120"/>
              </a:rPr>
              <a:t>大影響構面，</a:t>
            </a:r>
            <a:r>
              <a:rPr lang="zh-TW" altLang="en-US" sz="1800" dirty="0">
                <a:solidFill>
                  <a:schemeClr val="tx1"/>
                </a:solidFill>
                <a:cs typeface="微軟正黑體" panose="020B0604030504040204" pitchFamily="34" charset="-120"/>
              </a:rPr>
              <a:t>分別考量資通系統於發生資安事件時，可能造成的衝擊，即衡量資通系統資料外洩、資料遭竄改、系統故障等情事時，可能造成後果嚴重程度，並據以評估、設定安全等級</a:t>
            </a:r>
            <a:r>
              <a:rPr lang="en-US" altLang="zh-TW" sz="1800" dirty="0">
                <a:solidFill>
                  <a:schemeClr val="tx1"/>
                </a:solidFill>
                <a:cs typeface="微軟正黑體" panose="020B0604030504040204" pitchFamily="34" charset="-120"/>
              </a:rPr>
              <a:t>(</a:t>
            </a:r>
            <a:r>
              <a:rPr lang="en-US" altLang="en-US" sz="1800" dirty="0" err="1">
                <a:solidFill>
                  <a:schemeClr val="tx1"/>
                </a:solidFill>
                <a:latin typeface="微軟正黑體" panose="020B0604030504040204" pitchFamily="34" charset="-120"/>
                <a:ea typeface="微軟正黑體" panose="020B0604030504040204" pitchFamily="34" charset="-120"/>
              </a:rPr>
              <a:t>安全等級分為</a:t>
            </a:r>
            <a:r>
              <a:rPr lang="zh-TW" altLang="en-US" sz="1800" dirty="0">
                <a:solidFill>
                  <a:schemeClr val="tx1"/>
                </a:solidFill>
                <a:latin typeface="微軟正黑體" panose="020B0604030504040204" pitchFamily="34" charset="-120"/>
                <a:ea typeface="微軟正黑體" panose="020B0604030504040204" pitchFamily="34" charset="-120"/>
              </a:rPr>
              <a:t>普、中、高</a:t>
            </a:r>
            <a:r>
              <a:rPr lang="en-US" altLang="zh-CN" sz="1800" dirty="0">
                <a:solidFill>
                  <a:schemeClr val="tx1"/>
                </a:solidFill>
                <a:latin typeface="微軟正黑體" panose="020B0604030504040204" pitchFamily="34" charset="-120"/>
                <a:ea typeface="微軟正黑體" panose="020B0604030504040204" pitchFamily="34" charset="-120"/>
              </a:rPr>
              <a:t>3</a:t>
            </a:r>
            <a:r>
              <a:rPr lang="en-US" altLang="en-US" sz="1800" dirty="0">
                <a:solidFill>
                  <a:schemeClr val="tx1"/>
                </a:solidFill>
                <a:latin typeface="微軟正黑體" panose="020B0604030504040204" pitchFamily="34" charset="-120"/>
                <a:ea typeface="微軟正黑體" panose="020B0604030504040204" pitchFamily="34" charset="-120"/>
              </a:rPr>
              <a:t>級)</a:t>
            </a:r>
            <a:endParaRPr lang="en-US" altLang="ja-JP" sz="1800" dirty="0">
              <a:solidFill>
                <a:schemeClr val="tx1"/>
              </a:solidFill>
              <a:cs typeface="微軟正黑體" panose="020B0604030504040204" pitchFamily="34" charset="-120"/>
            </a:endParaRPr>
          </a:p>
          <a:p>
            <a:pPr>
              <a:buFont typeface="微軟正黑體" panose="020B0604030504040204" pitchFamily="34" charset="-120"/>
              <a:buAutoNum type="arabicPeriod"/>
            </a:pPr>
            <a:r>
              <a:rPr lang="zh-TW" altLang="en-US" sz="1800" dirty="0">
                <a:solidFill>
                  <a:schemeClr val="tx1"/>
                </a:solidFill>
                <a:cs typeface="微軟正黑體" panose="020B0604030504040204" pitchFamily="34" charset="-120"/>
              </a:rPr>
              <a:t>識別資通系統所支援之業務屬性，並由承辦單位主管檢視業務承辦人所設定安全等級之合理性</a:t>
            </a:r>
            <a:r>
              <a:rPr lang="en-US" altLang="ja-JP" sz="1800" dirty="0">
                <a:solidFill>
                  <a:schemeClr val="tx1"/>
                </a:solidFill>
                <a:cs typeface="微軟正黑體" panose="020B0604030504040204" pitchFamily="34" charset="-120"/>
              </a:rPr>
              <a:t> </a:t>
            </a:r>
          </a:p>
          <a:p>
            <a:pPr>
              <a:buFont typeface="微軟正黑體" panose="020B0604030504040204" pitchFamily="34" charset="-120"/>
              <a:buAutoNum type="arabicPeriod"/>
            </a:pPr>
            <a:r>
              <a:rPr lang="zh-TW" altLang="en-US" sz="1800" dirty="0">
                <a:solidFill>
                  <a:schemeClr val="tx1"/>
                </a:solidFill>
                <a:cs typeface="微軟正黑體" panose="020B0604030504040204" pitchFamily="34" charset="-120"/>
              </a:rPr>
              <a:t>資通系統安全等級，經承辦單位主管與資訊主管確認後，最後由資通安全長核定</a:t>
            </a:r>
            <a:r>
              <a:rPr lang="en-US" altLang="ja-JP" sz="1800" dirty="0">
                <a:solidFill>
                  <a:schemeClr val="tx1"/>
                </a:solidFill>
                <a:cs typeface="微軟正黑體" panose="020B0604030504040204" pitchFamily="34" charset="-120"/>
              </a:rPr>
              <a:t> </a:t>
            </a:r>
            <a:endParaRPr lang="en-US" altLang="zh-TW" sz="1800" dirty="0">
              <a:solidFill>
                <a:schemeClr val="tx1"/>
              </a:solidFill>
              <a:cs typeface="微軟正黑體" panose="020B0604030504040204" pitchFamily="34" charset="-120"/>
            </a:endParaRPr>
          </a:p>
        </p:txBody>
      </p:sp>
      <p:sp>
        <p:nvSpPr>
          <p:cNvPr id="154634" name="Rectangle 3"/>
          <p:cNvSpPr>
            <a:spLocks noChangeArrowheads="1"/>
          </p:cNvSpPr>
          <p:nvPr/>
        </p:nvSpPr>
        <p:spPr bwMode="auto">
          <a:xfrm>
            <a:off x="496888" y="1196975"/>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zh-CN" altLang="en-US" sz="2400" i="0" dirty="0">
                <a:latin typeface="微軟正黑體" panose="020B0604030504040204" pitchFamily="34" charset="-120"/>
                <a:ea typeface="微軟正黑體" panose="020B0604030504040204" pitchFamily="34" charset="-120"/>
              </a:rPr>
              <a:t>依「</a:t>
            </a:r>
            <a:r>
              <a:rPr lang="zh-TW" altLang="en-US" sz="2400" i="0" dirty="0">
                <a:latin typeface="微軟正黑體" panose="020B0604030504040204" pitchFamily="34" charset="-120"/>
                <a:ea typeface="微軟正黑體" panose="020B0604030504040204" pitchFamily="34" charset="-120"/>
              </a:rPr>
              <a:t>資通安全責任等級分級辦法</a:t>
            </a:r>
            <a:r>
              <a:rPr lang="zh-CN" altLang="en-US" sz="2400" i="0" dirty="0">
                <a:latin typeface="微軟正黑體" panose="020B0604030504040204" pitchFamily="34" charset="-120"/>
                <a:ea typeface="微軟正黑體" panose="020B0604030504040204" pitchFamily="34" charset="-120"/>
              </a:rPr>
              <a:t>」執行</a:t>
            </a:r>
            <a:endParaRPr lang="en-US" altLang="zh-TW" sz="2400" i="0" dirty="0">
              <a:ea typeface="微軟正黑體" panose="020B0604030504040204" pitchFamily="34" charset="-120"/>
            </a:endParaRPr>
          </a:p>
        </p:txBody>
      </p:sp>
      <p:sp>
        <p:nvSpPr>
          <p:cNvPr id="154635" name="Rectangle 6"/>
          <p:cNvSpPr>
            <a:spLocks noChangeArrowheads="1"/>
          </p:cNvSpPr>
          <p:nvPr/>
        </p:nvSpPr>
        <p:spPr bwMode="auto">
          <a:xfrm>
            <a:off x="3375154" y="1844824"/>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zh-TW" altLang="en-US" b="1" i="0" dirty="0">
                <a:solidFill>
                  <a:srgbClr val="000000"/>
                </a:solidFill>
                <a:latin typeface="微軟正黑體" panose="020B0604030504040204" pitchFamily="34" charset="-120"/>
                <a:ea typeface="微軟正黑體" panose="020B0604030504040204" pitchFamily="34" charset="-120"/>
              </a:rPr>
              <a:t>資通系統分級處理程序</a:t>
            </a:r>
            <a:endParaRPr lang="en-US" altLang="zh-TW" b="1" i="0" dirty="0">
              <a:solidFill>
                <a:srgbClr val="000000"/>
              </a:solidFill>
              <a:latin typeface="微軟正黑體" panose="020B0604030504040204" pitchFamily="34" charset="-120"/>
              <a:ea typeface="微軟正黑體" panose="020B0604030504040204" pitchFamily="34" charset="-120"/>
            </a:endParaRPr>
          </a:p>
        </p:txBody>
      </p:sp>
      <p:grpSp>
        <p:nvGrpSpPr>
          <p:cNvPr id="154636" name="Group 111621"/>
          <p:cNvGrpSpPr>
            <a:grpSpLocks/>
          </p:cNvGrpSpPr>
          <p:nvPr/>
        </p:nvGrpSpPr>
        <p:grpSpPr bwMode="auto">
          <a:xfrm>
            <a:off x="690265" y="1844675"/>
            <a:ext cx="2441575" cy="4154488"/>
            <a:chOff x="906170" y="1844824"/>
            <a:chExt cx="2441694" cy="4154978"/>
          </a:xfrm>
        </p:grpSpPr>
        <p:sp>
          <p:nvSpPr>
            <p:cNvPr id="11" name="Rectangle 10"/>
            <p:cNvSpPr/>
            <p:nvPr/>
          </p:nvSpPr>
          <p:spPr bwMode="auto">
            <a:xfrm>
              <a:off x="1109380" y="3068931"/>
              <a:ext cx="2016223" cy="1655957"/>
            </a:xfrm>
            <a:prstGeom prst="rect">
              <a:avLst/>
            </a:prstGeom>
            <a:solidFill>
              <a:schemeClr val="bg1">
                <a:lumMod val="95000"/>
              </a:schemeClr>
            </a:solidFill>
            <a:ln w="9525" cap="flat" cmpd="sng" algn="ctr">
              <a:solidFill>
                <a:srgbClr val="4C6584"/>
              </a:solidFill>
              <a:prstDash val="solid"/>
              <a:round/>
              <a:headEnd type="none" w="med" len="med"/>
              <a:tailEnd type="none" w="med" len="med"/>
            </a:ln>
            <a:effectLst/>
          </p:spPr>
          <p:txBody>
            <a:bodyPr anchor="ctr"/>
            <a:lstStyle/>
            <a:p>
              <a:pPr algn="ctr" eaLnBrk="1" hangingPunct="1">
                <a:defRPr/>
              </a:pPr>
              <a:endParaRPr lang="en-US" altLang="zh-TW" sz="1600" i="0">
                <a:solidFill>
                  <a:srgbClr val="FFFFFF"/>
                </a:solidFill>
                <a:latin typeface="微軟正黑體" charset="0"/>
                <a:ea typeface="微軟正黑體" charset="0"/>
                <a:cs typeface="微軟正黑體" charset="0"/>
              </a:endParaRPr>
            </a:p>
          </p:txBody>
        </p:sp>
        <p:sp>
          <p:nvSpPr>
            <p:cNvPr id="154638" name="Rectangle 1"/>
            <p:cNvSpPr>
              <a:spLocks noChangeArrowheads="1"/>
            </p:cNvSpPr>
            <p:nvPr/>
          </p:nvSpPr>
          <p:spPr bwMode="auto">
            <a:xfrm>
              <a:off x="1226997" y="2348880"/>
              <a:ext cx="1832821" cy="504056"/>
            </a:xfrm>
            <a:prstGeom prst="rect">
              <a:avLst/>
            </a:prstGeom>
            <a:solidFill>
              <a:srgbClr val="3A9EEB"/>
            </a:solidFill>
            <a:ln w="9525">
              <a:solidFill>
                <a:schemeClr val="tx1"/>
              </a:solidFill>
              <a:round/>
              <a:headEnd/>
              <a:tailEnd/>
            </a:ln>
          </p:spPr>
          <p:txBody>
            <a:bodyPr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CN" altLang="en-US" sz="1600" i="0">
                  <a:solidFill>
                    <a:srgbClr val="FFFFFF"/>
                  </a:solidFill>
                  <a:latin typeface="微軟正黑體" panose="020B0604030504040204" pitchFamily="34" charset="-120"/>
                  <a:ea typeface="微軟正黑體" panose="020B0604030504040204" pitchFamily="34" charset="-120"/>
                </a:rPr>
                <a:t>設定影響構面等級</a:t>
              </a:r>
              <a:endParaRPr lang="en-US" altLang="zh-TW" sz="1600" i="0">
                <a:solidFill>
                  <a:srgbClr val="FFFFFF"/>
                </a:solidFill>
                <a:latin typeface="微軟正黑體" panose="020B0604030504040204" pitchFamily="34" charset="-120"/>
                <a:ea typeface="微軟正黑體" panose="020B0604030504040204" pitchFamily="34" charset="-120"/>
              </a:endParaRPr>
            </a:p>
          </p:txBody>
        </p:sp>
        <p:sp>
          <p:nvSpPr>
            <p:cNvPr id="154639" name="Rectangle 7"/>
            <p:cNvSpPr>
              <a:spLocks noChangeArrowheads="1"/>
            </p:cNvSpPr>
            <p:nvPr/>
          </p:nvSpPr>
          <p:spPr bwMode="auto">
            <a:xfrm>
              <a:off x="1293955" y="3284984"/>
              <a:ext cx="1656184" cy="504056"/>
            </a:xfrm>
            <a:prstGeom prst="rect">
              <a:avLst/>
            </a:prstGeom>
            <a:solidFill>
              <a:srgbClr val="3A9EEB"/>
            </a:solidFill>
            <a:ln w="9525">
              <a:solidFill>
                <a:schemeClr val="tx1"/>
              </a:solidFill>
              <a:round/>
              <a:headEnd/>
              <a:tailEnd/>
            </a:ln>
          </p:spPr>
          <p:txBody>
            <a:bodyPr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CN" altLang="en-US" sz="1600" i="0">
                  <a:solidFill>
                    <a:srgbClr val="FFFFFF"/>
                  </a:solidFill>
                  <a:latin typeface="微軟正黑體" panose="020B0604030504040204" pitchFamily="34" charset="-120"/>
                  <a:ea typeface="微軟正黑體" panose="020B0604030504040204" pitchFamily="34" charset="-120"/>
                </a:rPr>
                <a:t>識別業務屬性</a:t>
              </a:r>
              <a:endParaRPr lang="en-US" altLang="zh-TW" sz="1600" i="0">
                <a:solidFill>
                  <a:srgbClr val="FFFFFF"/>
                </a:solidFill>
                <a:latin typeface="微軟正黑體" panose="020B0604030504040204" pitchFamily="34" charset="-120"/>
                <a:ea typeface="微軟正黑體" panose="020B0604030504040204" pitchFamily="34" charset="-120"/>
              </a:endParaRPr>
            </a:p>
          </p:txBody>
        </p:sp>
        <p:sp>
          <p:nvSpPr>
            <p:cNvPr id="154640" name="Rectangle 8"/>
            <p:cNvSpPr>
              <a:spLocks noChangeArrowheads="1"/>
            </p:cNvSpPr>
            <p:nvPr/>
          </p:nvSpPr>
          <p:spPr bwMode="auto">
            <a:xfrm>
              <a:off x="1293955" y="4077072"/>
              <a:ext cx="1656184" cy="504056"/>
            </a:xfrm>
            <a:prstGeom prst="rect">
              <a:avLst/>
            </a:prstGeom>
            <a:solidFill>
              <a:srgbClr val="3A9EEB"/>
            </a:solidFill>
            <a:ln w="9525">
              <a:solidFill>
                <a:schemeClr val="tx1"/>
              </a:solidFill>
              <a:round/>
              <a:headEnd/>
              <a:tailEnd/>
            </a:ln>
          </p:spPr>
          <p:txBody>
            <a:bodyPr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CN" altLang="en-US" sz="1600" i="0">
                  <a:solidFill>
                    <a:srgbClr val="FFFFFF"/>
                  </a:solidFill>
                  <a:latin typeface="微軟正黑體" panose="020B0604030504040204" pitchFamily="34" charset="-120"/>
                  <a:ea typeface="微軟正黑體" panose="020B0604030504040204" pitchFamily="34" charset="-120"/>
                </a:rPr>
                <a:t>檢視安全等級</a:t>
              </a:r>
              <a:endParaRPr lang="en-US" altLang="zh-TW" sz="1600" i="0">
                <a:solidFill>
                  <a:srgbClr val="FFFFFF"/>
                </a:solidFill>
                <a:latin typeface="微軟正黑體" panose="020B0604030504040204" pitchFamily="34" charset="-120"/>
                <a:ea typeface="微軟正黑體" panose="020B0604030504040204" pitchFamily="34" charset="-120"/>
              </a:endParaRPr>
            </a:p>
          </p:txBody>
        </p:sp>
        <p:sp>
          <p:nvSpPr>
            <p:cNvPr id="154641" name="Rectangle 9"/>
            <p:cNvSpPr>
              <a:spLocks noChangeArrowheads="1"/>
            </p:cNvSpPr>
            <p:nvPr/>
          </p:nvSpPr>
          <p:spPr bwMode="auto">
            <a:xfrm>
              <a:off x="1293955" y="4941168"/>
              <a:ext cx="1656184" cy="504056"/>
            </a:xfrm>
            <a:prstGeom prst="rect">
              <a:avLst/>
            </a:prstGeom>
            <a:solidFill>
              <a:srgbClr val="3A9EEB"/>
            </a:solidFill>
            <a:ln w="9525">
              <a:solidFill>
                <a:schemeClr val="tx1"/>
              </a:solidFill>
              <a:round/>
              <a:headEnd/>
              <a:tailEnd/>
            </a:ln>
          </p:spPr>
          <p:txBody>
            <a:bodyPr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zh-CN" altLang="en-US" sz="1600" i="0" dirty="0">
                  <a:solidFill>
                    <a:srgbClr val="FFFFFF"/>
                  </a:solidFill>
                  <a:latin typeface="微軟正黑體" panose="020B0604030504040204" pitchFamily="34" charset="-120"/>
                  <a:ea typeface="微軟正黑體" panose="020B0604030504040204" pitchFamily="34" charset="-120"/>
                </a:rPr>
                <a:t>設定資通系統</a:t>
              </a:r>
              <a:endParaRPr lang="en-US" altLang="zh-CN" sz="1600" i="0" dirty="0">
                <a:solidFill>
                  <a:srgbClr val="FFFFFF"/>
                </a:solidFill>
                <a:latin typeface="微軟正黑體" panose="020B0604030504040204" pitchFamily="34" charset="-120"/>
                <a:ea typeface="微軟正黑體" panose="020B0604030504040204" pitchFamily="34" charset="-120"/>
              </a:endParaRPr>
            </a:p>
            <a:p>
              <a:pPr algn="ctr" eaLnBrk="1" hangingPunct="1"/>
              <a:r>
                <a:rPr lang="zh-CN" altLang="en-US" sz="1600" i="0" dirty="0">
                  <a:solidFill>
                    <a:srgbClr val="FFFFFF"/>
                  </a:solidFill>
                  <a:latin typeface="微軟正黑體" panose="020B0604030504040204" pitchFamily="34" charset="-120"/>
                  <a:ea typeface="微軟正黑體" panose="020B0604030504040204" pitchFamily="34" charset="-120"/>
                </a:rPr>
                <a:t>安全等級</a:t>
              </a:r>
              <a:endParaRPr lang="en-US" altLang="zh-TW" sz="1600" i="0" dirty="0">
                <a:solidFill>
                  <a:srgbClr val="FFFFFF"/>
                </a:solidFill>
                <a:latin typeface="微軟正黑體" panose="020B0604030504040204" pitchFamily="34" charset="-120"/>
                <a:ea typeface="微軟正黑體" panose="020B0604030504040204" pitchFamily="34" charset="-120"/>
              </a:endParaRPr>
            </a:p>
          </p:txBody>
        </p:sp>
        <p:sp>
          <p:nvSpPr>
            <p:cNvPr id="154642" name="TextBox 2"/>
            <p:cNvSpPr txBox="1">
              <a:spLocks noChangeArrowheads="1"/>
            </p:cNvSpPr>
            <p:nvPr/>
          </p:nvSpPr>
          <p:spPr bwMode="auto">
            <a:xfrm>
              <a:off x="1333729" y="1844824"/>
              <a:ext cx="16601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zh-CN" altLang="en-US" sz="1600" i="0" dirty="0">
                  <a:latin typeface="微軟正黑體" panose="020B0604030504040204" pitchFamily="34" charset="-120"/>
                  <a:ea typeface="微軟正黑體" panose="020B0604030504040204" pitchFamily="34" charset="-120"/>
                </a:rPr>
                <a:t>輸入：資通系統</a:t>
              </a:r>
              <a:endParaRPr lang="en-US" altLang="zh-TW" sz="1600" i="0" dirty="0">
                <a:latin typeface="微軟正黑體" panose="020B0604030504040204" pitchFamily="34" charset="-120"/>
                <a:ea typeface="微軟正黑體" panose="020B0604030504040204" pitchFamily="34" charset="-120"/>
              </a:endParaRPr>
            </a:p>
          </p:txBody>
        </p:sp>
        <p:cxnSp>
          <p:nvCxnSpPr>
            <p:cNvPr id="154643" name="Straight Arrow Connector 5"/>
            <p:cNvCxnSpPr>
              <a:cxnSpLocks noChangeShapeType="1"/>
              <a:stCxn id="154642" idx="2"/>
              <a:endCxn id="154638" idx="0"/>
            </p:cNvCxnSpPr>
            <p:nvPr/>
          </p:nvCxnSpPr>
          <p:spPr bwMode="auto">
            <a:xfrm flipH="1">
              <a:off x="2143407" y="2183378"/>
              <a:ext cx="20387" cy="165503"/>
            </a:xfrm>
            <a:prstGeom prst="straightConnector1">
              <a:avLst/>
            </a:prstGeom>
            <a:noFill/>
            <a:ln w="12700">
              <a:solidFill>
                <a:srgbClr val="4C6584"/>
              </a:solidFill>
              <a:round/>
              <a:headEnd/>
              <a:tailEnd type="triangle" w="med" len="med"/>
            </a:ln>
            <a:extLst>
              <a:ext uri="{909E8E84-426E-40DD-AFC4-6F175D3DCCD1}">
                <a14:hiddenFill xmlns:a14="http://schemas.microsoft.com/office/drawing/2010/main">
                  <a:noFill/>
                </a14:hiddenFill>
              </a:ext>
            </a:extLst>
          </p:spPr>
        </p:cxnSp>
        <p:cxnSp>
          <p:nvCxnSpPr>
            <p:cNvPr id="154644" name="Straight Arrow Connector 15"/>
            <p:cNvCxnSpPr>
              <a:cxnSpLocks noChangeShapeType="1"/>
              <a:stCxn id="154638" idx="2"/>
              <a:endCxn id="154639" idx="0"/>
            </p:cNvCxnSpPr>
            <p:nvPr/>
          </p:nvCxnSpPr>
          <p:spPr bwMode="auto">
            <a:xfrm flipH="1">
              <a:off x="2122047" y="2852937"/>
              <a:ext cx="21360" cy="432047"/>
            </a:xfrm>
            <a:prstGeom prst="straightConnector1">
              <a:avLst/>
            </a:prstGeom>
            <a:noFill/>
            <a:ln w="12700">
              <a:solidFill>
                <a:srgbClr val="4C6584"/>
              </a:solidFill>
              <a:round/>
              <a:headEnd/>
              <a:tailEnd type="triangle" w="med" len="med"/>
            </a:ln>
            <a:extLst>
              <a:ext uri="{909E8E84-426E-40DD-AFC4-6F175D3DCCD1}">
                <a14:hiddenFill xmlns:a14="http://schemas.microsoft.com/office/drawing/2010/main">
                  <a:noFill/>
                </a14:hiddenFill>
              </a:ext>
            </a:extLst>
          </p:spPr>
        </p:cxnSp>
        <p:cxnSp>
          <p:nvCxnSpPr>
            <p:cNvPr id="154645" name="Straight Arrow Connector 18"/>
            <p:cNvCxnSpPr>
              <a:cxnSpLocks noChangeShapeType="1"/>
              <a:stCxn id="154639" idx="2"/>
              <a:endCxn id="154640" idx="0"/>
            </p:cNvCxnSpPr>
            <p:nvPr/>
          </p:nvCxnSpPr>
          <p:spPr bwMode="auto">
            <a:xfrm>
              <a:off x="2122047" y="3789040"/>
              <a:ext cx="0" cy="288032"/>
            </a:xfrm>
            <a:prstGeom prst="straightConnector1">
              <a:avLst/>
            </a:prstGeom>
            <a:noFill/>
            <a:ln w="12700">
              <a:solidFill>
                <a:srgbClr val="4C6584"/>
              </a:solidFill>
              <a:round/>
              <a:headEnd/>
              <a:tailEnd type="triangle" w="med" len="med"/>
            </a:ln>
            <a:extLst>
              <a:ext uri="{909E8E84-426E-40DD-AFC4-6F175D3DCCD1}">
                <a14:hiddenFill xmlns:a14="http://schemas.microsoft.com/office/drawing/2010/main">
                  <a:noFill/>
                </a14:hiddenFill>
              </a:ext>
            </a:extLst>
          </p:spPr>
        </p:cxnSp>
        <p:cxnSp>
          <p:nvCxnSpPr>
            <p:cNvPr id="154646" name="Straight Arrow Connector 21"/>
            <p:cNvCxnSpPr>
              <a:cxnSpLocks noChangeShapeType="1"/>
              <a:stCxn id="154640" idx="2"/>
              <a:endCxn id="154641" idx="0"/>
            </p:cNvCxnSpPr>
            <p:nvPr/>
          </p:nvCxnSpPr>
          <p:spPr bwMode="auto">
            <a:xfrm>
              <a:off x="2122047" y="4581128"/>
              <a:ext cx="0" cy="360040"/>
            </a:xfrm>
            <a:prstGeom prst="straightConnector1">
              <a:avLst/>
            </a:prstGeom>
            <a:noFill/>
            <a:ln w="12700">
              <a:solidFill>
                <a:srgbClr val="4C6584"/>
              </a:solidFill>
              <a:round/>
              <a:headEnd/>
              <a:tailEnd type="triangle" w="med" len="med"/>
            </a:ln>
            <a:extLst>
              <a:ext uri="{909E8E84-426E-40DD-AFC4-6F175D3DCCD1}">
                <a14:hiddenFill xmlns:a14="http://schemas.microsoft.com/office/drawing/2010/main">
                  <a:noFill/>
                </a14:hiddenFill>
              </a:ext>
            </a:extLst>
          </p:spPr>
        </p:cxnSp>
        <p:cxnSp>
          <p:nvCxnSpPr>
            <p:cNvPr id="154647" name="Straight Arrow Connector 25"/>
            <p:cNvCxnSpPr>
              <a:cxnSpLocks noChangeShapeType="1"/>
              <a:stCxn id="154641" idx="2"/>
              <a:endCxn id="154648" idx="0"/>
            </p:cNvCxnSpPr>
            <p:nvPr/>
          </p:nvCxnSpPr>
          <p:spPr bwMode="auto">
            <a:xfrm>
              <a:off x="2122047" y="5445224"/>
              <a:ext cx="4970" cy="216024"/>
            </a:xfrm>
            <a:prstGeom prst="straightConnector1">
              <a:avLst/>
            </a:prstGeom>
            <a:noFill/>
            <a:ln w="12700">
              <a:solidFill>
                <a:srgbClr val="4C6584"/>
              </a:solidFill>
              <a:round/>
              <a:headEnd/>
              <a:tailEnd type="triangle" w="med" len="med"/>
            </a:ln>
            <a:extLst>
              <a:ext uri="{909E8E84-426E-40DD-AFC4-6F175D3DCCD1}">
                <a14:hiddenFill xmlns:a14="http://schemas.microsoft.com/office/drawing/2010/main">
                  <a:noFill/>
                </a14:hiddenFill>
              </a:ext>
            </a:extLst>
          </p:spPr>
        </p:cxnSp>
        <p:sp>
          <p:nvSpPr>
            <p:cNvPr id="154648" name="TextBox 28"/>
            <p:cNvSpPr txBox="1">
              <a:spLocks noChangeArrowheads="1"/>
            </p:cNvSpPr>
            <p:nvPr/>
          </p:nvSpPr>
          <p:spPr bwMode="auto">
            <a:xfrm>
              <a:off x="906170" y="5661248"/>
              <a:ext cx="24416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zh-CN" altLang="en-US" sz="1600" i="0" dirty="0">
                  <a:latin typeface="微軟正黑體" panose="020B0604030504040204" pitchFamily="34" charset="-120"/>
                  <a:ea typeface="微軟正黑體" panose="020B0604030504040204" pitchFamily="34" charset="-120"/>
                </a:rPr>
                <a:t>輸出：資通系統安全等級</a:t>
              </a:r>
              <a:endParaRPr lang="en-US" altLang="zh-TW" sz="1600" i="0" dirty="0">
                <a:latin typeface="微軟正黑體" panose="020B0604030504040204" pitchFamily="34" charset="-120"/>
                <a:ea typeface="微軟正黑體" panose="020B0604030504040204" pitchFamily="34" charset="-120"/>
              </a:endParaRPr>
            </a:p>
          </p:txBody>
        </p:sp>
        <p:cxnSp>
          <p:nvCxnSpPr>
            <p:cNvPr id="154649" name="Straight Arrow Connector 30"/>
            <p:cNvCxnSpPr>
              <a:cxnSpLocks noChangeShapeType="1"/>
              <a:stCxn id="11" idx="3"/>
              <a:endCxn id="154638" idx="3"/>
            </p:cNvCxnSpPr>
            <p:nvPr/>
          </p:nvCxnSpPr>
          <p:spPr bwMode="auto">
            <a:xfrm flipH="1" flipV="1">
              <a:off x="3059818" y="2600909"/>
              <a:ext cx="65785" cy="1296001"/>
            </a:xfrm>
            <a:prstGeom prst="bentConnector3">
              <a:avLst>
                <a:gd name="adj1" fmla="val -347511"/>
              </a:avLst>
            </a:prstGeom>
            <a:noFill/>
            <a:ln w="12700">
              <a:solidFill>
                <a:srgbClr val="4C6584"/>
              </a:solidFill>
              <a:round/>
              <a:headEnd/>
              <a:tailEnd type="triangle" w="med" len="med"/>
            </a:ln>
            <a:extLst>
              <a:ext uri="{909E8E84-426E-40DD-AFC4-6F175D3DCCD1}">
                <a14:hiddenFill xmlns:a14="http://schemas.microsoft.com/office/drawing/2010/main">
                  <a:noFill/>
                </a14:hiddenFill>
              </a:ext>
            </a:extLst>
          </p:spPr>
        </p:cxnSp>
        <p:sp>
          <p:nvSpPr>
            <p:cNvPr id="154650" name="Oval 111617"/>
            <p:cNvSpPr>
              <a:spLocks noChangeArrowheads="1"/>
            </p:cNvSpPr>
            <p:nvPr/>
          </p:nvSpPr>
          <p:spPr bwMode="auto">
            <a:xfrm>
              <a:off x="1049562" y="2205055"/>
              <a:ext cx="288032" cy="288032"/>
            </a:xfrm>
            <a:prstGeom prst="ellipse">
              <a:avLst/>
            </a:prstGeom>
            <a:solidFill>
              <a:schemeClr val="bg2"/>
            </a:solidFill>
            <a:ln w="9525">
              <a:solidFill>
                <a:schemeClr val="tx1"/>
              </a:solidFill>
              <a:round/>
              <a:headEnd/>
              <a:tailEnd/>
            </a:ln>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CN" sz="1600" i="0">
                  <a:solidFill>
                    <a:schemeClr val="bg1"/>
                  </a:solidFill>
                  <a:ea typeface="標楷體" panose="03000509000000000000" pitchFamily="65" charset="-120"/>
                </a:rPr>
                <a:t>1</a:t>
              </a:r>
              <a:endParaRPr lang="en-US" altLang="zh-TW" sz="1600" i="0">
                <a:solidFill>
                  <a:schemeClr val="bg1"/>
                </a:solidFill>
                <a:ea typeface="標楷體" panose="03000509000000000000" pitchFamily="65" charset="-120"/>
              </a:endParaRPr>
            </a:p>
          </p:txBody>
        </p:sp>
        <p:sp>
          <p:nvSpPr>
            <p:cNvPr id="154651" name="Oval 37"/>
            <p:cNvSpPr>
              <a:spLocks noChangeArrowheads="1"/>
            </p:cNvSpPr>
            <p:nvPr/>
          </p:nvSpPr>
          <p:spPr bwMode="auto">
            <a:xfrm>
              <a:off x="933915" y="2996952"/>
              <a:ext cx="288032" cy="288032"/>
            </a:xfrm>
            <a:prstGeom prst="ellipse">
              <a:avLst/>
            </a:prstGeom>
            <a:solidFill>
              <a:schemeClr val="bg2"/>
            </a:solidFill>
            <a:ln w="9525">
              <a:solidFill>
                <a:schemeClr val="tx1"/>
              </a:solidFill>
              <a:round/>
              <a:headEnd/>
              <a:tailEnd/>
            </a:ln>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CN" sz="1600" i="0">
                  <a:solidFill>
                    <a:schemeClr val="bg1"/>
                  </a:solidFill>
                  <a:ea typeface="標楷體" panose="03000509000000000000" pitchFamily="65" charset="-120"/>
                </a:rPr>
                <a:t>2</a:t>
              </a:r>
              <a:endParaRPr lang="en-US" altLang="zh-TW" sz="1600" i="0">
                <a:solidFill>
                  <a:schemeClr val="bg1"/>
                </a:solidFill>
                <a:ea typeface="標楷體" panose="03000509000000000000" pitchFamily="65" charset="-120"/>
              </a:endParaRPr>
            </a:p>
          </p:txBody>
        </p:sp>
        <p:sp>
          <p:nvSpPr>
            <p:cNvPr id="154652" name="Oval 38"/>
            <p:cNvSpPr>
              <a:spLocks noChangeArrowheads="1"/>
            </p:cNvSpPr>
            <p:nvPr/>
          </p:nvSpPr>
          <p:spPr bwMode="auto">
            <a:xfrm>
              <a:off x="1077931" y="4869160"/>
              <a:ext cx="288032" cy="288032"/>
            </a:xfrm>
            <a:prstGeom prst="ellipse">
              <a:avLst/>
            </a:prstGeom>
            <a:solidFill>
              <a:schemeClr val="bg2"/>
            </a:solidFill>
            <a:ln w="9525">
              <a:solidFill>
                <a:schemeClr val="tx1"/>
              </a:solidFill>
              <a:round/>
              <a:headEnd/>
              <a:tailEnd/>
            </a:ln>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r>
                <a:rPr lang="en-US" altLang="zh-CN" sz="1600" i="0">
                  <a:solidFill>
                    <a:schemeClr val="bg1"/>
                  </a:solidFill>
                  <a:ea typeface="標楷體" panose="03000509000000000000" pitchFamily="65" charset="-120"/>
                </a:rPr>
                <a:t>3</a:t>
              </a:r>
              <a:endParaRPr lang="en-US" altLang="zh-TW" sz="1600" i="0">
                <a:solidFill>
                  <a:schemeClr val="bg1"/>
                </a:solidFill>
                <a:ea typeface="標楷體" panose="03000509000000000000" pitchFamily="65" charset="-120"/>
              </a:endParaRPr>
            </a:p>
          </p:txBody>
        </p:sp>
      </p:grpSp>
    </p:spTree>
    <p:extLst>
      <p:ext uri="{BB962C8B-B14F-4D97-AF65-F5344CB8AC3E}">
        <p14:creationId xmlns:p14="http://schemas.microsoft.com/office/powerpoint/2010/main" val="24050156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Content Placeholder 2"/>
          <p:cNvSpPr>
            <a:spLocks noGrp="1"/>
          </p:cNvSpPr>
          <p:nvPr>
            <p:ph sz="quarter" idx="10"/>
          </p:nvPr>
        </p:nvSpPr>
        <p:spPr>
          <a:xfrm>
            <a:off x="612775" y="1079500"/>
            <a:ext cx="8423721" cy="1349375"/>
          </a:xfrm>
        </p:spPr>
        <p:txBody>
          <a:bodyPr/>
          <a:lstStyle/>
          <a:p>
            <a:r>
              <a:rPr lang="zh-TW" altLang="en-US" sz="2400" dirty="0"/>
              <a:t>影響構面「機密性」：資通系統發生資安事件時，可能造成系統資料外洩或遭竄改等情事，導致資料機密性受到損害</a:t>
            </a:r>
          </a:p>
        </p:txBody>
      </p:sp>
      <p:graphicFrame>
        <p:nvGraphicFramePr>
          <p:cNvPr id="64" name="Table 63"/>
          <p:cNvGraphicFramePr>
            <a:graphicFrameLocks noGrp="1"/>
          </p:cNvGraphicFramePr>
          <p:nvPr>
            <p:extLst>
              <p:ext uri="{D42A27DB-BD31-4B8C-83A1-F6EECF244321}">
                <p14:modId xmlns:p14="http://schemas.microsoft.com/office/powerpoint/2010/main" val="956712112"/>
              </p:ext>
            </p:extLst>
          </p:nvPr>
        </p:nvGraphicFramePr>
        <p:xfrm>
          <a:off x="251520" y="2132856"/>
          <a:ext cx="8784976" cy="4333885"/>
        </p:xfrm>
        <a:graphic>
          <a:graphicData uri="http://schemas.openxmlformats.org/drawingml/2006/table">
            <a:tbl>
              <a:tblPr/>
              <a:tblGrid>
                <a:gridCol w="792088">
                  <a:extLst>
                    <a:ext uri="{9D8B030D-6E8A-4147-A177-3AD203B41FA5}">
                      <a16:colId xmlns:a16="http://schemas.microsoft.com/office/drawing/2014/main" val="20000"/>
                    </a:ext>
                  </a:extLst>
                </a:gridCol>
                <a:gridCol w="2527154">
                  <a:extLst>
                    <a:ext uri="{9D8B030D-6E8A-4147-A177-3AD203B41FA5}">
                      <a16:colId xmlns:a16="http://schemas.microsoft.com/office/drawing/2014/main" val="20001"/>
                    </a:ext>
                  </a:extLst>
                </a:gridCol>
                <a:gridCol w="5465734">
                  <a:extLst>
                    <a:ext uri="{9D8B030D-6E8A-4147-A177-3AD203B41FA5}">
                      <a16:colId xmlns:a16="http://schemas.microsoft.com/office/drawing/2014/main" val="20002"/>
                    </a:ext>
                  </a:extLst>
                </a:gridCol>
              </a:tblGrid>
              <a:tr h="280045">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安全等級</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定義</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說明</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560750">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未經授權之資訊揭露，在機關營運、資產或信譽等方面，造成可預期「有限」負面影響</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一般性資料：資料外洩不致影響機關權益，或僅導致機關權益輕微受損</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427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未經授權的資訊揭露，在機關營運、資產或信譽等方面，造成可預期「嚴重」負面影響</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敏感性資料：資料外洩將導致機關權益嚴重受損</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涉及區域性或地區性個人資料</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1615">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未經授權之資訊揭露，在機關營運、資產或信譽等方面，造成可預期「非常嚴重」或「災難性」負面影響</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機密性資料：資料外洩將危及國家安全，導致機關權益非常嚴重受損</a:t>
                      </a:r>
                    </a:p>
                    <a:p>
                      <a:pPr marL="180000" marR="0" lvl="0" indent="-180000" algn="l" defTabSz="914400" rtl="0" eaLnBrk="1" fontAlgn="base" latinLnBrk="0" hangingPunct="1">
                        <a:lnSpc>
                          <a:spcPct val="10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凡涉及國家安全之外交、情報、國境安全、財稅、經濟、金融、醫療等重要機敏系統</a:t>
                      </a:r>
                    </a:p>
                    <a:p>
                      <a:pPr marL="180000" marR="0" lvl="0" indent="-180000" algn="l" defTabSz="914400" rtl="0" eaLnBrk="1" fontAlgn="base" latinLnBrk="0" hangingPunct="1">
                        <a:lnSpc>
                          <a:spcPct val="10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特殊屬性之個人資料</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如：臥底警員、受保護證人、被害人等資料</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，資料外洩可能會使相關個人身心受到危害、社會地位受到損害、或衍生財物損失等情形</a:t>
                      </a:r>
                    </a:p>
                    <a:p>
                      <a:pPr marL="180000" marR="0" lvl="0" indent="-180000" algn="l" defTabSz="914400" rtl="0" eaLnBrk="1" fontAlgn="base" latinLnBrk="0" hangingPunct="1">
                        <a:lnSpc>
                          <a:spcPct val="100000"/>
                        </a:lnSpc>
                        <a:spcBef>
                          <a:spcPts val="0"/>
                        </a:spcBef>
                        <a:spcAft>
                          <a:spcPts val="0"/>
                        </a:spcAft>
                        <a:buClrTx/>
                        <a:buSzTx/>
                        <a:buFont typeface="Wingdings" panose="05000000000000000000" pitchFamily="2" charset="2"/>
                        <a:buChar char="n"/>
                        <a:tabLst/>
                      </a:pPr>
                      <a:r>
                        <a:rPr kumimoji="0" lang="en-US"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涉及個人之醫療、基因、性生活、健康檢查、犯罪前科等資料，資料外洩將使個人權益非常嚴重受損。例如：醫療資訊系統、刑案資訊整合系統等</a:t>
                      </a:r>
                      <a:endParaRPr kumimoji="0" lang="en-US" altLang="ja-JP"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180000" marR="0" lvl="0" indent="-180000" algn="l" defTabSz="914400" rtl="0" eaLnBrk="1" fontAlgn="base" latinLnBrk="0" hangingPunct="1">
                        <a:lnSpc>
                          <a:spcPct val="100000"/>
                        </a:lnSpc>
                        <a:spcBef>
                          <a:spcPts val="0"/>
                        </a:spcBef>
                        <a:spcAft>
                          <a:spcPts val="0"/>
                        </a:spcAft>
                        <a:buClrTx/>
                        <a:buSzTx/>
                        <a:buFont typeface="Wingdings" panose="05000000000000000000" pitchFamily="2" charset="2"/>
                        <a:buChar char="n"/>
                        <a:tabLst/>
                      </a:pPr>
                      <a:r>
                        <a:rPr kumimoji="0" lang="en-US"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涉及全國性個人資料，包含出生年月日、國民身分證統一編號、護照號碼、特徵、指紋、婚姻、家庭、教育、職業、聯絡方式、財務情形、社會活動及其他得以直接或間接識別個人之資料。例如：戶役政資訊系統、護照管理系統等</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 name="標題 1"/>
          <p:cNvSpPr>
            <a:spLocks noGrp="1"/>
          </p:cNvSpPr>
          <p:nvPr>
            <p:ph type="title"/>
          </p:nvPr>
        </p:nvSpPr>
        <p:spPr/>
        <p:txBody>
          <a:bodyPr/>
          <a:lstStyle/>
          <a:p>
            <a:r>
              <a:rPr lang="en-US" altLang="en-US" dirty="0" err="1"/>
              <a:t>高階風險評鑑作法</a:t>
            </a:r>
            <a:r>
              <a:rPr lang="en-US" altLang="zh-TW" dirty="0"/>
              <a:t>(3/7)</a:t>
            </a:r>
            <a:endParaRPr lang="zh-TW" altLang="en-US" dirty="0"/>
          </a:p>
        </p:txBody>
      </p:sp>
    </p:spTree>
    <p:extLst>
      <p:ext uri="{BB962C8B-B14F-4D97-AF65-F5344CB8AC3E}">
        <p14:creationId xmlns:p14="http://schemas.microsoft.com/office/powerpoint/2010/main" val="1358934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1223963" y="115888"/>
            <a:ext cx="7459662" cy="936625"/>
          </a:xfrm>
        </p:spPr>
        <p:txBody>
          <a:bodyPr/>
          <a:lstStyle/>
          <a:p>
            <a:r>
              <a:rPr lang="en-US" altLang="en-US" dirty="0" err="1"/>
              <a:t>高階風險評鑑作法</a:t>
            </a:r>
            <a:r>
              <a:rPr lang="en-US" altLang="zh-TW" dirty="0"/>
              <a:t>(4/7)</a:t>
            </a:r>
          </a:p>
        </p:txBody>
      </p:sp>
      <p:sp>
        <p:nvSpPr>
          <p:cNvPr id="80899" name="Content Placeholder 2"/>
          <p:cNvSpPr>
            <a:spLocks noGrp="1"/>
          </p:cNvSpPr>
          <p:nvPr>
            <p:ph sz="quarter" idx="10"/>
          </p:nvPr>
        </p:nvSpPr>
        <p:spPr>
          <a:xfrm>
            <a:off x="612775" y="1077913"/>
            <a:ext cx="8351713" cy="14049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400" dirty="0"/>
              <a:t>影響構面「完整性」：資通系統委外開發與營運時，若未有效執行資安防護作為，可能會造成系統完整性遭受破壞</a:t>
            </a:r>
          </a:p>
        </p:txBody>
      </p:sp>
      <p:graphicFrame>
        <p:nvGraphicFramePr>
          <p:cNvPr id="64" name="Table 63"/>
          <p:cNvGraphicFramePr>
            <a:graphicFrameLocks noGrp="1"/>
          </p:cNvGraphicFramePr>
          <p:nvPr>
            <p:extLst>
              <p:ext uri="{D42A27DB-BD31-4B8C-83A1-F6EECF244321}">
                <p14:modId xmlns:p14="http://schemas.microsoft.com/office/powerpoint/2010/main" val="4095930399"/>
              </p:ext>
            </p:extLst>
          </p:nvPr>
        </p:nvGraphicFramePr>
        <p:xfrm>
          <a:off x="784837" y="2204864"/>
          <a:ext cx="7848600" cy="3061704"/>
        </p:xfrm>
        <a:graphic>
          <a:graphicData uri="http://schemas.openxmlformats.org/drawingml/2006/table">
            <a:tbl>
              <a:tblPr/>
              <a:tblGrid>
                <a:gridCol w="1008063">
                  <a:extLst>
                    <a:ext uri="{9D8B030D-6E8A-4147-A177-3AD203B41FA5}">
                      <a16:colId xmlns:a16="http://schemas.microsoft.com/office/drawing/2014/main" val="20000"/>
                    </a:ext>
                  </a:extLst>
                </a:gridCol>
                <a:gridCol w="3168401">
                  <a:extLst>
                    <a:ext uri="{9D8B030D-6E8A-4147-A177-3AD203B41FA5}">
                      <a16:colId xmlns:a16="http://schemas.microsoft.com/office/drawing/2014/main" val="20001"/>
                    </a:ext>
                  </a:extLst>
                </a:gridCol>
                <a:gridCol w="3672136">
                  <a:extLst>
                    <a:ext uri="{9D8B030D-6E8A-4147-A177-3AD203B41FA5}">
                      <a16:colId xmlns:a16="http://schemas.microsoft.com/office/drawing/2014/main" val="20002"/>
                    </a:ext>
                  </a:extLst>
                </a:gridCol>
              </a:tblGrid>
              <a:tr h="33440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安全等級</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定義</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說明</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849360">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未經授權之資訊修改或破壞，在機關營運、資產或信譽等方面，造成可預期「有限」負面影響</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資料遭竄改不致影響機關權益，或僅導致機關權益輕微受損</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908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未經授權之資訊修改或破壞，在機關營運、資產或信譽等方面，造成可預期「嚴重」負面影響</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資料遭竄改將導致機關權益嚴重受損</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58852">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未經授權之資訊修改或破壞，在機關、資產或信譽等方面，造成可預期「非常嚴重」或「災難性」負面影響</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資料遭竄改將危及國家安全，導致機關權益非常嚴重受損</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70993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1223963" y="115888"/>
            <a:ext cx="7459662" cy="936625"/>
          </a:xfrm>
        </p:spPr>
        <p:txBody>
          <a:bodyPr/>
          <a:lstStyle/>
          <a:p>
            <a:r>
              <a:rPr lang="en-US" altLang="en-US" dirty="0" err="1"/>
              <a:t>高階風險評鑑作法</a:t>
            </a:r>
            <a:r>
              <a:rPr lang="en-US" altLang="zh-TW" dirty="0"/>
              <a:t>(5/7)</a:t>
            </a:r>
          </a:p>
        </p:txBody>
      </p:sp>
      <p:sp>
        <p:nvSpPr>
          <p:cNvPr id="82947" name="Content Placeholder 2"/>
          <p:cNvSpPr>
            <a:spLocks noGrp="1"/>
          </p:cNvSpPr>
          <p:nvPr>
            <p:ph sz="quarter" idx="10"/>
          </p:nvPr>
        </p:nvSpPr>
        <p:spPr>
          <a:xfrm>
            <a:off x="612775" y="1077913"/>
            <a:ext cx="8423721" cy="2035175"/>
          </a:xfrm>
        </p:spPr>
        <p:txBody>
          <a:bodyPr/>
          <a:lstStyle/>
          <a:p>
            <a:r>
              <a:rPr lang="zh-TW" altLang="en-US" sz="2400" dirty="0"/>
              <a:t>影響構面「可用性」：資通系統目的在輔助機關提升業務效能與服務品質，已成為機關業務運作不可或缺的一環，因此，系統故障</a:t>
            </a:r>
            <a:r>
              <a:rPr lang="en-US" altLang="zh-TW" sz="2400" dirty="0"/>
              <a:t>(</a:t>
            </a:r>
            <a:r>
              <a:rPr lang="zh-TW" altLang="en-US" sz="2400" dirty="0"/>
              <a:t>包含無法使用、異常運作等情形</a:t>
            </a:r>
            <a:r>
              <a:rPr lang="en-US" altLang="zh-TW" sz="2400" dirty="0"/>
              <a:t>)</a:t>
            </a:r>
            <a:r>
              <a:rPr lang="zh-TW" altLang="en-US" sz="2400" dirty="0"/>
              <a:t>可能導致業務執行效能降低，甚至業務中斷</a:t>
            </a:r>
          </a:p>
        </p:txBody>
      </p:sp>
      <p:graphicFrame>
        <p:nvGraphicFramePr>
          <p:cNvPr id="64" name="Table 63"/>
          <p:cNvGraphicFramePr>
            <a:graphicFrameLocks noGrp="1"/>
          </p:cNvGraphicFramePr>
          <p:nvPr>
            <p:extLst>
              <p:ext uri="{D42A27DB-BD31-4B8C-83A1-F6EECF244321}">
                <p14:modId xmlns:p14="http://schemas.microsoft.com/office/powerpoint/2010/main" val="1543471254"/>
              </p:ext>
            </p:extLst>
          </p:nvPr>
        </p:nvGraphicFramePr>
        <p:xfrm>
          <a:off x="322263" y="2924944"/>
          <a:ext cx="8714233" cy="3672408"/>
        </p:xfrm>
        <a:graphic>
          <a:graphicData uri="http://schemas.openxmlformats.org/drawingml/2006/table">
            <a:tbl>
              <a:tblPr/>
              <a:tblGrid>
                <a:gridCol w="1009377">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4608512">
                  <a:extLst>
                    <a:ext uri="{9D8B030D-6E8A-4147-A177-3AD203B41FA5}">
                      <a16:colId xmlns:a16="http://schemas.microsoft.com/office/drawing/2014/main" val="20002"/>
                    </a:ext>
                  </a:extLst>
                </a:gridCol>
              </a:tblGrid>
              <a:tr h="213375">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安全等級</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定義</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說明</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105230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資訊、資通系統之存取或使用上的中斷，在機關營運、資產或信譽等方面，造成可預期「有限」負面影響</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0" indent="-285750">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180000" marR="0" lvl="0" indent="-18000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系統容許中斷時間較長</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例如：</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72</a:t>
                      </a: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小時</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p>
                      <a:pPr marL="180000" marR="0" lvl="0" indent="-18000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系統故障對社會秩序、民生體系運作不致造成影響或僅有輕微影響</a:t>
                      </a:r>
                    </a:p>
                    <a:p>
                      <a:pPr marL="180000" marR="0" lvl="0" indent="-18000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系統故障造成機關業務執行效能輕微降低</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0120">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資訊、資通系統之存取或使用上的中斷，在機關營運、資產或信譽等方面，造成可預期「嚴重」負面影響</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0" indent="-285750">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180000" marR="0" lvl="0" indent="-18000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系統容許中斷時間短</a:t>
                      </a:r>
                    </a:p>
                    <a:p>
                      <a:pPr marL="180000" marR="0" lvl="0" indent="-18000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系統故障對社會秩序、民生體系運作將造成嚴重影響</a:t>
                      </a:r>
                    </a:p>
                    <a:p>
                      <a:pPr marL="180000" marR="0" lvl="0" indent="-18000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系統故障造成機關業務執行效能嚴重降低</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9614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資訊、資通系統之存取或使用上的中斷，在機關營運、資產或信譽等方面，造成可預期「非常嚴重」或「災難性」負面影響</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0" indent="-285750">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180000" marR="0" lvl="0" indent="-18000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系統容許中斷時間非常短</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例如：</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30</a:t>
                      </a: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分鐘</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p>
                      <a:pPr marL="180000" marR="0" lvl="0" indent="-18000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系統故障對社會秩序、民生體系運作將造成非常嚴重影響，甚至危及國家安全</a:t>
                      </a:r>
                    </a:p>
                    <a:p>
                      <a:pPr marL="180000" marR="0" lvl="0" indent="-18000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系統故障造成機關業務執行效能非常嚴重降低，甚至業務停頓</a:t>
                      </a: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69007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1223963" y="115888"/>
            <a:ext cx="7459662" cy="936625"/>
          </a:xfrm>
        </p:spPr>
        <p:txBody>
          <a:bodyPr/>
          <a:lstStyle/>
          <a:p>
            <a:r>
              <a:rPr lang="en-US" altLang="en-US" dirty="0" err="1"/>
              <a:t>高階風險評鑑作法</a:t>
            </a:r>
            <a:r>
              <a:rPr lang="en-US" altLang="zh-TW" dirty="0"/>
              <a:t>(6/7)</a:t>
            </a:r>
          </a:p>
        </p:txBody>
      </p:sp>
      <p:sp>
        <p:nvSpPr>
          <p:cNvPr id="84995" name="Content Placeholder 2"/>
          <p:cNvSpPr>
            <a:spLocks noGrp="1"/>
          </p:cNvSpPr>
          <p:nvPr>
            <p:ph sz="quarter" idx="10"/>
          </p:nvPr>
        </p:nvSpPr>
        <p:spPr>
          <a:xfrm>
            <a:off x="612775" y="1079501"/>
            <a:ext cx="8207697" cy="1557412"/>
          </a:xfrm>
        </p:spPr>
        <p:txBody>
          <a:bodyPr/>
          <a:lstStyle/>
          <a:p>
            <a:r>
              <a:rPr lang="zh-TW" altLang="en-US" sz="2400" dirty="0"/>
              <a:t>影響構面「法律遵循性」：危害程度評估，基於機關負有遵守法律規章責任與義務下，如發生違法情事時，機關將面臨衝擊，衝擊後果之嚴重程度，取決於法令規定</a:t>
            </a:r>
          </a:p>
        </p:txBody>
      </p:sp>
      <p:graphicFrame>
        <p:nvGraphicFramePr>
          <p:cNvPr id="64" name="Table 63"/>
          <p:cNvGraphicFramePr>
            <a:graphicFrameLocks noGrp="1"/>
          </p:cNvGraphicFramePr>
          <p:nvPr>
            <p:extLst>
              <p:ext uri="{D42A27DB-BD31-4B8C-83A1-F6EECF244321}">
                <p14:modId xmlns:p14="http://schemas.microsoft.com/office/powerpoint/2010/main" val="682444291"/>
              </p:ext>
            </p:extLst>
          </p:nvPr>
        </p:nvGraphicFramePr>
        <p:xfrm>
          <a:off x="323528" y="2564904"/>
          <a:ext cx="8640960" cy="3412633"/>
        </p:xfrm>
        <a:graphic>
          <a:graphicData uri="http://schemas.openxmlformats.org/drawingml/2006/table">
            <a:tbl>
              <a:tblPr/>
              <a:tblGrid>
                <a:gridCol w="991586">
                  <a:extLst>
                    <a:ext uri="{9D8B030D-6E8A-4147-A177-3AD203B41FA5}">
                      <a16:colId xmlns:a16="http://schemas.microsoft.com/office/drawing/2014/main" val="20000"/>
                    </a:ext>
                  </a:extLst>
                </a:gridCol>
                <a:gridCol w="2337309">
                  <a:extLst>
                    <a:ext uri="{9D8B030D-6E8A-4147-A177-3AD203B41FA5}">
                      <a16:colId xmlns:a16="http://schemas.microsoft.com/office/drawing/2014/main" val="20001"/>
                    </a:ext>
                  </a:extLst>
                </a:gridCol>
                <a:gridCol w="5312065">
                  <a:extLst>
                    <a:ext uri="{9D8B030D-6E8A-4147-A177-3AD203B41FA5}">
                      <a16:colId xmlns:a16="http://schemas.microsoft.com/office/drawing/2014/main" val="20002"/>
                    </a:ext>
                  </a:extLst>
                </a:gridCol>
              </a:tblGrid>
              <a:tr h="53231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安全等級</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定義</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說明</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56432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未遵循</a:t>
                      </a: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其他資通</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相關</a:t>
                      </a: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法令</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或</a:t>
                      </a: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規範之情形</a:t>
                      </a:r>
                      <a:endPar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其他資通系統設置或運作於法令有相關規範之情形</a:t>
                      </a:r>
                      <a:endPar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6386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defRPr/>
                      </a:pP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未遵循</a:t>
                      </a: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其他資通</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相關</a:t>
                      </a: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法令</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或</a:t>
                      </a: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規範，使機關或其所屬人員受行政罰、懲戒或懲處</a:t>
                      </a:r>
                      <a:endPar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如未確實遵循資通系統設置或運作涉及之資通安全相關法令，可能使資通系統受影響而導致資通安全事件，或影響他人合法權益或機關執行業務之公正性及正當性，並使機關或其所屬人員受行政罰、懲戒或懲處</a:t>
                      </a:r>
                      <a:endPar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5212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defRPr/>
                      </a:pP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未遵循</a:t>
                      </a: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其他資通</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相關</a:t>
                      </a: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法令</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或</a:t>
                      </a: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規範，使機關或其所屬人員</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負刑事責任</a:t>
                      </a:r>
                      <a:endPar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71450" indent="-171450">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zh-TW"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如未確實遵循資通系統設置或運作涉及之資通安全相關法令，可能使資通系統受影響而導致資通安全事件，或影響他人合法權益或機關執行業務之公正性及正當性，並使機關所屬人員負刑事責任</a:t>
                      </a:r>
                      <a:endPar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7976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entagon 7"/>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160776" name="Title 1"/>
          <p:cNvSpPr>
            <a:spLocks noGrp="1"/>
          </p:cNvSpPr>
          <p:nvPr>
            <p:ph type="title"/>
          </p:nvPr>
        </p:nvSpPr>
        <p:spPr>
          <a:xfrm>
            <a:off x="1223963" y="115888"/>
            <a:ext cx="7459662" cy="936625"/>
          </a:xfrm>
        </p:spPr>
        <p:txBody>
          <a:bodyPr/>
          <a:lstStyle/>
          <a:p>
            <a:r>
              <a:rPr lang="en-US" altLang="en-US" dirty="0" err="1"/>
              <a:t>高階風險評鑑作法</a:t>
            </a:r>
            <a:r>
              <a:rPr lang="en-US" altLang="zh-TW" dirty="0"/>
              <a:t>(7/7)</a:t>
            </a:r>
          </a:p>
        </p:txBody>
      </p:sp>
      <p:sp>
        <p:nvSpPr>
          <p:cNvPr id="160777" name="Content Placeholder 2"/>
          <p:cNvSpPr>
            <a:spLocks noGrp="1"/>
          </p:cNvSpPr>
          <p:nvPr>
            <p:ph sz="quarter" idx="10"/>
          </p:nvPr>
        </p:nvSpPr>
        <p:spPr>
          <a:xfrm>
            <a:off x="612775" y="1079500"/>
            <a:ext cx="8070850" cy="5230813"/>
          </a:xfrm>
        </p:spPr>
        <p:txBody>
          <a:bodyPr/>
          <a:lstStyle/>
          <a:p>
            <a:r>
              <a:rPr lang="zh-TW" altLang="en-US" sz="2400" dirty="0">
                <a:cs typeface="微軟正黑體" panose="020B0604030504040204" pitchFamily="34" charset="-120"/>
              </a:rPr>
              <a:t>依</a:t>
            </a:r>
            <a:r>
              <a:rPr lang="zh-CN" altLang="en-US" sz="2400" dirty="0">
                <a:cs typeface="微軟正黑體" panose="020B0604030504040204" pitchFamily="34" charset="-120"/>
              </a:rPr>
              <a:t>「</a:t>
            </a:r>
            <a:r>
              <a:rPr lang="zh-TW" altLang="en-US" sz="2400" dirty="0">
                <a:cs typeface="微軟正黑體" panose="020B0604030504040204" pitchFamily="34" charset="-120"/>
              </a:rPr>
              <a:t>資通安全責任等級分級辦法</a:t>
            </a:r>
            <a:r>
              <a:rPr lang="zh-CN" altLang="en-US" sz="2400" dirty="0">
                <a:cs typeface="微軟正黑體" panose="020B0604030504040204" pitchFamily="34" charset="-120"/>
              </a:rPr>
              <a:t>」的安全等級評估方法，以「全球資訊網」為範例</a:t>
            </a:r>
            <a:endParaRPr lang="en-US" altLang="ja-JP" sz="2400" dirty="0">
              <a:cs typeface="微軟正黑體" panose="020B0604030504040204" pitchFamily="34" charset="-120"/>
            </a:endParaRPr>
          </a:p>
          <a:p>
            <a:r>
              <a:rPr lang="zh-TW" altLang="en-US" sz="2400" dirty="0">
                <a:cs typeface="微軟正黑體" panose="020B0604030504040204" pitchFamily="34" charset="-120"/>
              </a:rPr>
              <a:t>全球資訊網：官方網站，提供機關簡介與介紹政策措施</a:t>
            </a:r>
          </a:p>
        </p:txBody>
      </p:sp>
      <p:graphicFrame>
        <p:nvGraphicFramePr>
          <p:cNvPr id="6" name="Table 5"/>
          <p:cNvGraphicFramePr>
            <a:graphicFrameLocks noGrp="1"/>
          </p:cNvGraphicFramePr>
          <p:nvPr>
            <p:extLst>
              <p:ext uri="{D42A27DB-BD31-4B8C-83A1-F6EECF244321}">
                <p14:modId xmlns:p14="http://schemas.microsoft.com/office/powerpoint/2010/main" val="3475897280"/>
              </p:ext>
            </p:extLst>
          </p:nvPr>
        </p:nvGraphicFramePr>
        <p:xfrm>
          <a:off x="460226" y="2708920"/>
          <a:ext cx="8360246" cy="3312370"/>
        </p:xfrm>
        <a:graphic>
          <a:graphicData uri="http://schemas.openxmlformats.org/drawingml/2006/table">
            <a:tbl>
              <a:tblPr/>
              <a:tblGrid>
                <a:gridCol w="1315729">
                  <a:extLst>
                    <a:ext uri="{9D8B030D-6E8A-4147-A177-3AD203B41FA5}">
                      <a16:colId xmlns:a16="http://schemas.microsoft.com/office/drawing/2014/main" val="20000"/>
                    </a:ext>
                  </a:extLst>
                </a:gridCol>
                <a:gridCol w="464173">
                  <a:extLst>
                    <a:ext uri="{9D8B030D-6E8A-4147-A177-3AD203B41FA5}">
                      <a16:colId xmlns:a16="http://schemas.microsoft.com/office/drawing/2014/main" val="20001"/>
                    </a:ext>
                  </a:extLst>
                </a:gridCol>
                <a:gridCol w="929387">
                  <a:extLst>
                    <a:ext uri="{9D8B030D-6E8A-4147-A177-3AD203B41FA5}">
                      <a16:colId xmlns:a16="http://schemas.microsoft.com/office/drawing/2014/main" val="20002"/>
                    </a:ext>
                  </a:extLst>
                </a:gridCol>
                <a:gridCol w="5650957">
                  <a:extLst>
                    <a:ext uri="{9D8B030D-6E8A-4147-A177-3AD203B41FA5}">
                      <a16:colId xmlns:a16="http://schemas.microsoft.com/office/drawing/2014/main" val="20003"/>
                    </a:ext>
                  </a:extLst>
                </a:gridCol>
              </a:tblGrid>
              <a:tr h="295760">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影響構面</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安全等級</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原因說明</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295760">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機密性</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初估</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網站資訊皆為可公開的一般性資料</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5760">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異動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760">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完整性</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初估</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主要提供資訊公告</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5760">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異動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5760">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可用性</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初估</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提供一般性資料瀏覽</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760">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異動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946290">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4.</a:t>
                      </a: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法律遵循性</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初估</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必須符合智慧財產權相關法令，並遵守兒童及少年福利與權益保障法及相關規定，惟不涉及從根本上違反法律之可能性，也不致因違反規範導致嚴重不良後果</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5760">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異動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398283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idx="4294967295"/>
          </p:nvPr>
        </p:nvSpPr>
        <p:spPr>
          <a:xfrm>
            <a:off x="1115616" y="117028"/>
            <a:ext cx="7458831" cy="935708"/>
          </a:xfrm>
        </p:spPr>
        <p:txBody>
          <a:bodyPr/>
          <a:lstStyle/>
          <a:p>
            <a:r>
              <a:rPr lang="zh-TW" altLang="en-US" dirty="0"/>
              <a:t>第</a:t>
            </a:r>
            <a:r>
              <a:rPr lang="en-US" altLang="zh-TW" dirty="0"/>
              <a:t>2</a:t>
            </a:r>
            <a:r>
              <a:rPr lang="zh-TW" altLang="en-US" dirty="0"/>
              <a:t>天課程大綱</a:t>
            </a:r>
          </a:p>
        </p:txBody>
      </p:sp>
      <p:graphicFrame>
        <p:nvGraphicFramePr>
          <p:cNvPr id="4" name="Group 28">
            <a:extLst>
              <a:ext uri="{FF2B5EF4-FFF2-40B4-BE49-F238E27FC236}">
                <a16:creationId xmlns:a16="http://schemas.microsoft.com/office/drawing/2014/main" id="{35E18669-BAAA-4016-88EC-79553B7B588C}"/>
              </a:ext>
            </a:extLst>
          </p:cNvPr>
          <p:cNvGraphicFramePr>
            <a:graphicFrameLocks noGrp="1"/>
          </p:cNvGraphicFramePr>
          <p:nvPr>
            <p:extLst>
              <p:ext uri="{D42A27DB-BD31-4B8C-83A1-F6EECF244321}">
                <p14:modId xmlns:p14="http://schemas.microsoft.com/office/powerpoint/2010/main" val="256845292"/>
              </p:ext>
            </p:extLst>
          </p:nvPr>
        </p:nvGraphicFramePr>
        <p:xfrm>
          <a:off x="475656" y="1340768"/>
          <a:ext cx="8200800" cy="3853800"/>
        </p:xfrm>
        <a:graphic>
          <a:graphicData uri="http://schemas.openxmlformats.org/drawingml/2006/table">
            <a:tbl>
              <a:tblPr/>
              <a:tblGrid>
                <a:gridCol w="954000">
                  <a:extLst>
                    <a:ext uri="{9D8B030D-6E8A-4147-A177-3AD203B41FA5}">
                      <a16:colId xmlns:a16="http://schemas.microsoft.com/office/drawing/2014/main" val="20000"/>
                    </a:ext>
                  </a:extLst>
                </a:gridCol>
                <a:gridCol w="1774192">
                  <a:extLst>
                    <a:ext uri="{9D8B030D-6E8A-4147-A177-3AD203B41FA5}">
                      <a16:colId xmlns:a16="http://schemas.microsoft.com/office/drawing/2014/main" val="20001"/>
                    </a:ext>
                  </a:extLst>
                </a:gridCol>
                <a:gridCol w="5472608">
                  <a:extLst>
                    <a:ext uri="{9D8B030D-6E8A-4147-A177-3AD203B41FA5}">
                      <a16:colId xmlns:a16="http://schemas.microsoft.com/office/drawing/2014/main" val="3308329936"/>
                    </a:ext>
                  </a:extLst>
                </a:gridCol>
              </a:tblGrid>
              <a:tr h="900000">
                <a:tc>
                  <a:txBody>
                    <a:bodyPr/>
                    <a:lstStyle/>
                    <a:p>
                      <a:pPr algn="ctr"/>
                      <a:r>
                        <a:rPr lang="zh-TW" altLang="en-US" sz="2800" b="1" dirty="0">
                          <a:solidFill>
                            <a:schemeClr val="tx1"/>
                          </a:solidFill>
                        </a:rPr>
                        <a:t>時段</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algn="ctr"/>
                      <a:r>
                        <a:rPr lang="zh-TW" altLang="en-US" sz="2800" b="1" dirty="0">
                          <a:solidFill>
                            <a:schemeClr val="tx1"/>
                          </a:solidFill>
                        </a:rPr>
                        <a:t>課程單元</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10002"/>
                  </a:ext>
                </a:extLst>
              </a:tr>
              <a:tr h="984600">
                <a:tc row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marL="742950" indent="-285750"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marL="1143000" indent="-228600"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marL="16002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marL="20574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0"/>
                        </a:spcBef>
                        <a:spcAft>
                          <a:spcPct val="0"/>
                        </a:spcAft>
                        <a:buClrTx/>
                        <a:buSzPct val="65000"/>
                        <a:buFontTx/>
                        <a:buNone/>
                        <a:tabLst/>
                      </a:pPr>
                      <a:r>
                        <a:rPr kumimoji="1" lang="zh-TW" altLang="en-US" sz="28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上午</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5</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14350" marR="0" lvl="0" indent="-51435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資訊委外安全</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4600">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6</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14350" marR="0" lvl="0" indent="-51435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存取控制與加解密技術</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860756"/>
                  </a:ext>
                </a:extLst>
              </a:tr>
              <a:tr h="984600">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marL="742950" indent="-285750"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marL="1143000" indent="-228600"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marL="16002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marL="20574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0"/>
                        </a:spcBef>
                        <a:spcAft>
                          <a:spcPct val="0"/>
                        </a:spcAft>
                        <a:buClrTx/>
                        <a:buSzPct val="65000"/>
                        <a:buFontTx/>
                        <a:buNone/>
                        <a:tabLst/>
                      </a:pPr>
                      <a:r>
                        <a:rPr kumimoji="1" lang="zh-TW" altLang="en-US" sz="28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下午</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7</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14350" marR="0" lvl="0" indent="-51435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網路安全與實體安全</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95169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1223963" y="115888"/>
            <a:ext cx="7459662" cy="936625"/>
          </a:xfrm>
        </p:spPr>
        <p:txBody>
          <a:bodyPr/>
          <a:lstStyle/>
          <a:p>
            <a:r>
              <a:rPr lang="zh-TW" altLang="en-US" dirty="0">
                <a:cs typeface="微軟正黑體" panose="020B0604030504040204" pitchFamily="34" charset="-120"/>
              </a:rPr>
              <a:t>詳細風險評鑑作法</a:t>
            </a:r>
            <a:r>
              <a:rPr lang="en-US" altLang="zh-TW" dirty="0"/>
              <a:t>(1/11)</a:t>
            </a:r>
          </a:p>
        </p:txBody>
      </p:sp>
      <p:sp>
        <p:nvSpPr>
          <p:cNvPr id="87043" name="Content Placeholder 2"/>
          <p:cNvSpPr>
            <a:spLocks noGrp="1"/>
          </p:cNvSpPr>
          <p:nvPr>
            <p:ph sz="quarter" idx="10"/>
          </p:nvPr>
        </p:nvSpPr>
        <p:spPr>
          <a:xfrm>
            <a:off x="612775" y="1079500"/>
            <a:ext cx="8070850" cy="5230813"/>
          </a:xfrm>
        </p:spPr>
        <p:txBody>
          <a:bodyPr/>
          <a:lstStyle/>
          <a:p>
            <a:r>
              <a:rPr lang="zh-TW" altLang="en-US" dirty="0"/>
              <a:t>對資產進行深度識別與鑑別作業，並對資產詳細列出可能面臨威脅與可能存在的弱點，做為評鑑風險與風險處理方法之依據</a:t>
            </a:r>
            <a:endParaRPr lang="en-US" altLang="zh-TW" dirty="0"/>
          </a:p>
          <a:p>
            <a:r>
              <a:rPr lang="zh-TW" altLang="en-US" dirty="0"/>
              <a:t>詳細步驟需考慮時間、耗費程度及專家意見</a:t>
            </a:r>
          </a:p>
          <a:p>
            <a:r>
              <a:rPr lang="zh-TW" altLang="en-US" dirty="0"/>
              <a:t>詳細風險評鑑作法，可以是定量方法、定性方法或二者結合。根據資產價值或需被保護的特性，評鑑威脅發生之可能性</a:t>
            </a:r>
            <a:endParaRPr lang="en-US" altLang="zh-TW" dirty="0">
              <a:cs typeface="SimSun-18030"/>
            </a:endParaRPr>
          </a:p>
        </p:txBody>
      </p:sp>
    </p:spTree>
    <p:extLst>
      <p:ext uri="{BB962C8B-B14F-4D97-AF65-F5344CB8AC3E}">
        <p14:creationId xmlns:p14="http://schemas.microsoft.com/office/powerpoint/2010/main" val="23636567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entagon 6"/>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164873" name="Title 1"/>
          <p:cNvSpPr>
            <a:spLocks noGrp="1"/>
          </p:cNvSpPr>
          <p:nvPr>
            <p:ph type="title"/>
          </p:nvPr>
        </p:nvSpPr>
        <p:spPr>
          <a:xfrm>
            <a:off x="1223962" y="115888"/>
            <a:ext cx="7164461" cy="936625"/>
          </a:xfrm>
        </p:spPr>
        <p:txBody>
          <a:bodyPr/>
          <a:lstStyle/>
          <a:p>
            <a:r>
              <a:rPr lang="en-US" altLang="en-US" dirty="0" err="1"/>
              <a:t>詳細風險評鑑作法</a:t>
            </a:r>
            <a:r>
              <a:rPr lang="en-US" altLang="zh-TW" dirty="0"/>
              <a:t>(2/11)</a:t>
            </a:r>
          </a:p>
        </p:txBody>
      </p:sp>
      <p:sp>
        <p:nvSpPr>
          <p:cNvPr id="164874" name="Content Placeholder 2"/>
          <p:cNvSpPr>
            <a:spLocks noGrp="1"/>
          </p:cNvSpPr>
          <p:nvPr>
            <p:ph sz="quarter" idx="10"/>
          </p:nvPr>
        </p:nvSpPr>
        <p:spPr>
          <a:xfrm>
            <a:off x="612775" y="1079500"/>
            <a:ext cx="8070850" cy="1485900"/>
          </a:xfrm>
        </p:spPr>
        <p:txBody>
          <a:bodyPr/>
          <a:lstStyle/>
          <a:p>
            <a:r>
              <a:rPr lang="zh-TW" altLang="en-US" sz="2600" dirty="0">
                <a:cs typeface="微軟正黑體" panose="020B0604030504040204" pitchFamily="34" charset="-120"/>
              </a:rPr>
              <a:t>藉由系統化方式，找出資通系統中，應該優先處理的資訊及資通系統資產與對應的風險，而施予適當的防護控制措施，以維持持續運作</a:t>
            </a:r>
          </a:p>
        </p:txBody>
      </p:sp>
      <p:grpSp>
        <p:nvGrpSpPr>
          <p:cNvPr id="164875" name="Group 4"/>
          <p:cNvGrpSpPr>
            <a:grpSpLocks/>
          </p:cNvGrpSpPr>
          <p:nvPr/>
        </p:nvGrpSpPr>
        <p:grpSpPr bwMode="auto">
          <a:xfrm>
            <a:off x="3373946" y="2513670"/>
            <a:ext cx="3405560" cy="3960439"/>
            <a:chOff x="1115616" y="2852936"/>
            <a:chExt cx="2946902" cy="3565371"/>
          </a:xfrm>
        </p:grpSpPr>
        <p:sp>
          <p:nvSpPr>
            <p:cNvPr id="164889" name="TextBox 17"/>
            <p:cNvSpPr txBox="1">
              <a:spLocks noChangeArrowheads="1"/>
            </p:cNvSpPr>
            <p:nvPr/>
          </p:nvSpPr>
          <p:spPr bwMode="auto">
            <a:xfrm>
              <a:off x="1177926" y="4735123"/>
              <a:ext cx="2884592" cy="10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288000" indent="-288000">
                <a:spcBef>
                  <a:spcPts val="200"/>
                </a:spcBef>
                <a:spcAft>
                  <a:spcPts val="200"/>
                </a:spcAft>
                <a:buFont typeface="微軟正黑體" panose="020B0604030504040204" pitchFamily="34" charset="-120"/>
                <a:buAutoNum type="arabicPeriod" startAt="5"/>
              </a:pPr>
              <a:r>
                <a:rPr lang="zh-CN" altLang="en-US" sz="1600" i="0" dirty="0">
                  <a:latin typeface="微軟正黑體" panose="020B0604030504040204" pitchFamily="34" charset="-120"/>
                  <a:ea typeface="微軟正黑體" panose="020B0604030504040204" pitchFamily="34" charset="-120"/>
                </a:rPr>
                <a:t>後果評鑑</a:t>
              </a:r>
              <a:r>
                <a:rPr lang="en-US" altLang="zh-TW" sz="1600" i="0" dirty="0">
                  <a:latin typeface="微軟正黑體" panose="020B0604030504040204" pitchFamily="34" charset="-120"/>
                  <a:ea typeface="微軟正黑體" panose="020B0604030504040204" pitchFamily="34" charset="-120"/>
                </a:rPr>
                <a:t>(</a:t>
              </a:r>
              <a:r>
                <a:rPr lang="zh-TW" altLang="en-US" sz="1600" i="0" dirty="0">
                  <a:latin typeface="微軟正黑體" panose="020B0604030504040204" pitchFamily="34" charset="-120"/>
                  <a:ea typeface="微軟正黑體" panose="020B0604030504040204" pitchFamily="34" charset="-120"/>
                </a:rPr>
                <a:t>含資訊及資通系統資產價值評鑑</a:t>
              </a:r>
              <a:r>
                <a:rPr lang="en-US" altLang="zh-TW" sz="1600" i="0" dirty="0">
                  <a:latin typeface="微軟正黑體" panose="020B0604030504040204" pitchFamily="34" charset="-120"/>
                  <a:ea typeface="微軟正黑體" panose="020B0604030504040204" pitchFamily="34" charset="-120"/>
                </a:rPr>
                <a:t>)</a:t>
              </a:r>
              <a:endParaRPr lang="en-US" altLang="zh-CN" sz="1600" i="0" dirty="0">
                <a:latin typeface="微軟正黑體" panose="020B0604030504040204" pitchFamily="34" charset="-120"/>
                <a:ea typeface="微軟正黑體" panose="020B0604030504040204" pitchFamily="34" charset="-120"/>
              </a:endParaRPr>
            </a:p>
            <a:p>
              <a:pPr marL="288000" indent="-288000">
                <a:spcBef>
                  <a:spcPts val="200"/>
                </a:spcBef>
                <a:spcAft>
                  <a:spcPts val="200"/>
                </a:spcAft>
                <a:buFont typeface="微軟正黑體" panose="020B0604030504040204" pitchFamily="34" charset="-120"/>
                <a:buAutoNum type="arabicPeriod" startAt="5"/>
              </a:pPr>
              <a:r>
                <a:rPr lang="zh-CN" altLang="en-US" sz="1600" i="0" dirty="0">
                  <a:latin typeface="微軟正黑體" panose="020B0604030504040204" pitchFamily="34" charset="-120"/>
                  <a:ea typeface="微軟正黑體" panose="020B0604030504040204" pitchFamily="34" charset="-120"/>
                </a:rPr>
                <a:t>事件可能性評鑑</a:t>
              </a:r>
              <a:endParaRPr lang="en-US" altLang="zh-CN" sz="1600" i="0" dirty="0">
                <a:latin typeface="微軟正黑體" panose="020B0604030504040204" pitchFamily="34" charset="-120"/>
                <a:ea typeface="微軟正黑體" panose="020B0604030504040204" pitchFamily="34" charset="-120"/>
              </a:endParaRPr>
            </a:p>
            <a:p>
              <a:pPr marL="288000" indent="-288000">
                <a:spcBef>
                  <a:spcPts val="200"/>
                </a:spcBef>
                <a:spcAft>
                  <a:spcPts val="200"/>
                </a:spcAft>
                <a:buFont typeface="微軟正黑體" panose="020B0604030504040204" pitchFamily="34" charset="-120"/>
                <a:buAutoNum type="arabicPeriod" startAt="5"/>
              </a:pPr>
              <a:r>
                <a:rPr lang="zh-CN" altLang="en-US" sz="1600" i="0" dirty="0">
                  <a:latin typeface="微軟正黑體" panose="020B0604030504040204" pitchFamily="34" charset="-120"/>
                  <a:ea typeface="微軟正黑體" panose="020B0604030504040204" pitchFamily="34" charset="-120"/>
                </a:rPr>
                <a:t>決定風險等級</a:t>
              </a:r>
              <a:endParaRPr lang="en-US" altLang="zh-CN" sz="1600" i="0" dirty="0">
                <a:latin typeface="微軟正黑體" panose="020B0604030504040204" pitchFamily="34" charset="-120"/>
                <a:ea typeface="微軟正黑體" panose="020B0604030504040204" pitchFamily="34" charset="-120"/>
              </a:endParaRPr>
            </a:p>
          </p:txBody>
        </p:sp>
        <p:sp>
          <p:nvSpPr>
            <p:cNvPr id="164885" name="Rounded Rectangle 1"/>
            <p:cNvSpPr>
              <a:spLocks noChangeArrowheads="1"/>
            </p:cNvSpPr>
            <p:nvPr/>
          </p:nvSpPr>
          <p:spPr bwMode="auto">
            <a:xfrm>
              <a:off x="1115616" y="2852936"/>
              <a:ext cx="2232248" cy="360040"/>
            </a:xfrm>
            <a:prstGeom prst="roundRect">
              <a:avLst>
                <a:gd name="adj" fmla="val 16667"/>
              </a:avLst>
            </a:prstGeom>
            <a:solidFill>
              <a:srgbClr val="9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CN" altLang="en-US" sz="1600" i="0">
                  <a:solidFill>
                    <a:schemeClr val="bg1"/>
                  </a:solidFill>
                  <a:latin typeface="微軟正黑體" panose="020B0604030504040204" pitchFamily="34" charset="-120"/>
                  <a:ea typeface="微軟正黑體" panose="020B0604030504040204" pitchFamily="34" charset="-120"/>
                </a:rPr>
                <a:t>風險識別</a:t>
              </a:r>
              <a:endParaRPr lang="en-US" altLang="zh-TW" sz="1600" i="0">
                <a:solidFill>
                  <a:schemeClr val="bg1"/>
                </a:solidFill>
                <a:latin typeface="微軟正黑體" panose="020B0604030504040204" pitchFamily="34" charset="-120"/>
                <a:ea typeface="微軟正黑體" panose="020B0604030504040204" pitchFamily="34" charset="-120"/>
              </a:endParaRPr>
            </a:p>
          </p:txBody>
        </p:sp>
        <p:sp>
          <p:nvSpPr>
            <p:cNvPr id="164886" name="Rounded Rectangle 13"/>
            <p:cNvSpPr>
              <a:spLocks noChangeArrowheads="1"/>
            </p:cNvSpPr>
            <p:nvPr/>
          </p:nvSpPr>
          <p:spPr bwMode="auto">
            <a:xfrm>
              <a:off x="1115616" y="4372819"/>
              <a:ext cx="2232248" cy="360040"/>
            </a:xfrm>
            <a:prstGeom prst="roundRect">
              <a:avLst>
                <a:gd name="adj" fmla="val 16667"/>
              </a:avLst>
            </a:prstGeom>
            <a:solidFill>
              <a:srgbClr val="8BB04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CN" altLang="en-US" sz="1600" i="0">
                  <a:solidFill>
                    <a:schemeClr val="bg1"/>
                  </a:solidFill>
                  <a:latin typeface="微軟正黑體" panose="020B0604030504040204" pitchFamily="34" charset="-120"/>
                  <a:ea typeface="微軟正黑體" panose="020B0604030504040204" pitchFamily="34" charset="-120"/>
                </a:rPr>
                <a:t>風險分析</a:t>
              </a:r>
              <a:endParaRPr lang="en-US" altLang="zh-TW" sz="1600" i="0">
                <a:solidFill>
                  <a:schemeClr val="bg1"/>
                </a:solidFill>
                <a:latin typeface="微軟正黑體" panose="020B0604030504040204" pitchFamily="34" charset="-120"/>
                <a:ea typeface="微軟正黑體" panose="020B0604030504040204" pitchFamily="34" charset="-120"/>
              </a:endParaRPr>
            </a:p>
          </p:txBody>
        </p:sp>
        <p:sp>
          <p:nvSpPr>
            <p:cNvPr id="164887" name="Rounded Rectangle 14"/>
            <p:cNvSpPr>
              <a:spLocks noChangeArrowheads="1"/>
            </p:cNvSpPr>
            <p:nvPr/>
          </p:nvSpPr>
          <p:spPr bwMode="auto">
            <a:xfrm>
              <a:off x="1115616" y="5770059"/>
              <a:ext cx="2232248" cy="360040"/>
            </a:xfrm>
            <a:prstGeom prst="roundRect">
              <a:avLst>
                <a:gd name="adj" fmla="val 16667"/>
              </a:avLst>
            </a:prstGeom>
            <a:solidFill>
              <a:srgbClr val="6C4D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CN" altLang="en-US" sz="1600" i="0">
                  <a:solidFill>
                    <a:schemeClr val="bg1"/>
                  </a:solidFill>
                  <a:latin typeface="微軟正黑體" panose="020B0604030504040204" pitchFamily="34" charset="-120"/>
                  <a:ea typeface="微軟正黑體" panose="020B0604030504040204" pitchFamily="34" charset="-120"/>
                </a:rPr>
                <a:t>風險評估</a:t>
              </a:r>
              <a:endParaRPr lang="en-US" altLang="zh-TW" sz="1600" i="0">
                <a:solidFill>
                  <a:schemeClr val="bg1"/>
                </a:solidFill>
                <a:latin typeface="微軟正黑體" panose="020B0604030504040204" pitchFamily="34" charset="-120"/>
                <a:ea typeface="微軟正黑體" panose="020B0604030504040204" pitchFamily="34" charset="-120"/>
              </a:endParaRPr>
            </a:p>
          </p:txBody>
        </p:sp>
        <p:sp>
          <p:nvSpPr>
            <p:cNvPr id="164888" name="TextBox 2"/>
            <p:cNvSpPr txBox="1">
              <a:spLocks noChangeArrowheads="1"/>
            </p:cNvSpPr>
            <p:nvPr/>
          </p:nvSpPr>
          <p:spPr bwMode="auto">
            <a:xfrm>
              <a:off x="1175524" y="3212976"/>
              <a:ext cx="2100332" cy="110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8288" indent="-268288">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288000" indent="-288000">
                <a:spcBef>
                  <a:spcPts val="200"/>
                </a:spcBef>
                <a:spcAft>
                  <a:spcPts val="200"/>
                </a:spcAft>
                <a:buFont typeface="微軟正黑體" panose="020B0604030504040204" pitchFamily="34" charset="-120"/>
                <a:buAutoNum type="arabicPeriod"/>
              </a:pPr>
              <a:r>
                <a:rPr lang="zh-CN" altLang="en-US" sz="1600" i="0" dirty="0">
                  <a:latin typeface="微軟正黑體" panose="020B0604030504040204" pitchFamily="34" charset="-120"/>
                  <a:ea typeface="微軟正黑體" panose="020B0604030504040204" pitchFamily="34" charset="-120"/>
                </a:rPr>
                <a:t>資產識別</a:t>
              </a:r>
              <a:endParaRPr lang="en-US" altLang="zh-CN" sz="1600" i="0" dirty="0">
                <a:latin typeface="微軟正黑體" panose="020B0604030504040204" pitchFamily="34" charset="-120"/>
                <a:ea typeface="微軟正黑體" panose="020B0604030504040204" pitchFamily="34" charset="-120"/>
              </a:endParaRPr>
            </a:p>
            <a:p>
              <a:pPr marL="288000" indent="-288000">
                <a:spcBef>
                  <a:spcPts val="200"/>
                </a:spcBef>
                <a:spcAft>
                  <a:spcPts val="200"/>
                </a:spcAft>
                <a:buFont typeface="微軟正黑體" panose="020B0604030504040204" pitchFamily="34" charset="-120"/>
                <a:buAutoNum type="arabicPeriod"/>
              </a:pPr>
              <a:r>
                <a:rPr lang="zh-CN" altLang="en-US" sz="1600" i="0" dirty="0">
                  <a:latin typeface="微軟正黑體" panose="020B0604030504040204" pitchFamily="34" charset="-120"/>
                  <a:ea typeface="微軟正黑體" panose="020B0604030504040204" pitchFamily="34" charset="-120"/>
                </a:rPr>
                <a:t>威脅與脆弱性識別</a:t>
              </a:r>
              <a:endParaRPr lang="en-US" altLang="zh-CN" sz="1600" i="0" dirty="0">
                <a:latin typeface="微軟正黑體" panose="020B0604030504040204" pitchFamily="34" charset="-120"/>
                <a:ea typeface="微軟正黑體" panose="020B0604030504040204" pitchFamily="34" charset="-120"/>
              </a:endParaRPr>
            </a:p>
            <a:p>
              <a:pPr marL="288000" indent="-288000">
                <a:spcBef>
                  <a:spcPts val="200"/>
                </a:spcBef>
                <a:spcAft>
                  <a:spcPts val="200"/>
                </a:spcAft>
                <a:buFont typeface="微軟正黑體" panose="020B0604030504040204" pitchFamily="34" charset="-120"/>
                <a:buAutoNum type="arabicPeriod"/>
              </a:pPr>
              <a:r>
                <a:rPr lang="zh-CN" altLang="en-US" sz="1600" i="0" dirty="0">
                  <a:latin typeface="微軟正黑體" panose="020B0604030504040204" pitchFamily="34" charset="-120"/>
                  <a:ea typeface="微軟正黑體" panose="020B0604030504040204" pitchFamily="34" charset="-120"/>
                </a:rPr>
                <a:t>現有控制措施識別</a:t>
              </a:r>
              <a:endParaRPr lang="en-US" altLang="zh-CN" sz="1600" i="0" dirty="0">
                <a:latin typeface="微軟正黑體" panose="020B0604030504040204" pitchFamily="34" charset="-120"/>
                <a:ea typeface="微軟正黑體" panose="020B0604030504040204" pitchFamily="34" charset="-120"/>
              </a:endParaRPr>
            </a:p>
            <a:p>
              <a:pPr marL="288000" indent="-288000">
                <a:spcBef>
                  <a:spcPts val="200"/>
                </a:spcBef>
                <a:spcAft>
                  <a:spcPts val="200"/>
                </a:spcAft>
                <a:buFont typeface="微軟正黑體" panose="020B0604030504040204" pitchFamily="34" charset="-120"/>
                <a:buAutoNum type="arabicPeriod"/>
              </a:pPr>
              <a:r>
                <a:rPr lang="zh-CN" altLang="en-US" sz="1600" i="0" dirty="0">
                  <a:latin typeface="微軟正黑體" panose="020B0604030504040204" pitchFamily="34" charset="-120"/>
                  <a:ea typeface="微軟正黑體" panose="020B0604030504040204" pitchFamily="34" charset="-120"/>
                </a:rPr>
                <a:t>後果識別</a:t>
              </a:r>
              <a:endParaRPr lang="en-US" altLang="zh-TW" sz="1600" i="0" dirty="0">
                <a:latin typeface="微軟正黑體" panose="020B0604030504040204" pitchFamily="34" charset="-120"/>
                <a:ea typeface="微軟正黑體" panose="020B0604030504040204" pitchFamily="34" charset="-120"/>
              </a:endParaRPr>
            </a:p>
          </p:txBody>
        </p:sp>
        <p:sp>
          <p:nvSpPr>
            <p:cNvPr id="164890" name="TextBox 18"/>
            <p:cNvSpPr txBox="1">
              <a:spLocks noChangeArrowheads="1"/>
            </p:cNvSpPr>
            <p:nvPr/>
          </p:nvSpPr>
          <p:spPr bwMode="auto">
            <a:xfrm>
              <a:off x="1170823" y="6113525"/>
              <a:ext cx="2088231" cy="30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288" indent="-268288">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288000" indent="-288000">
                <a:spcBef>
                  <a:spcPts val="200"/>
                </a:spcBef>
                <a:spcAft>
                  <a:spcPts val="200"/>
                </a:spcAft>
                <a:buFont typeface="微軟正黑體" panose="020B0604030504040204" pitchFamily="34" charset="-120"/>
                <a:buAutoNum type="arabicPeriod" startAt="8"/>
              </a:pPr>
              <a:r>
                <a:rPr lang="zh-CN" altLang="en-US" sz="1600" i="0" dirty="0">
                  <a:latin typeface="微軟正黑體" panose="020B0604030504040204" pitchFamily="34" charset="-120"/>
                  <a:ea typeface="微軟正黑體" panose="020B0604030504040204" pitchFamily="34" charset="-120"/>
                </a:rPr>
                <a:t>決定風險可接受等級</a:t>
              </a:r>
              <a:endParaRPr lang="en-US" altLang="zh-CN" sz="1600" i="0"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187946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168963" name="Title 1"/>
          <p:cNvSpPr>
            <a:spLocks noGrp="1"/>
          </p:cNvSpPr>
          <p:nvPr>
            <p:ph type="title"/>
          </p:nvPr>
        </p:nvSpPr>
        <p:spPr>
          <a:xfrm>
            <a:off x="1223963" y="115888"/>
            <a:ext cx="7459662" cy="936625"/>
          </a:xfrm>
        </p:spPr>
        <p:txBody>
          <a:bodyPr/>
          <a:lstStyle/>
          <a:p>
            <a:r>
              <a:rPr lang="en-US" altLang="en-US" dirty="0" err="1"/>
              <a:t>詳細風險評鑑作法</a:t>
            </a:r>
            <a:r>
              <a:rPr lang="en-US" altLang="zh-TW" dirty="0"/>
              <a:t>(3/11)</a:t>
            </a:r>
          </a:p>
        </p:txBody>
      </p:sp>
      <p:sp>
        <p:nvSpPr>
          <p:cNvPr id="168964" name="Content Placeholder 2"/>
          <p:cNvSpPr>
            <a:spLocks noGrp="1"/>
          </p:cNvSpPr>
          <p:nvPr>
            <p:ph sz="quarter" idx="10"/>
          </p:nvPr>
        </p:nvSpPr>
        <p:spPr>
          <a:xfrm>
            <a:off x="612775" y="1079500"/>
            <a:ext cx="8070850" cy="5230813"/>
          </a:xfrm>
        </p:spPr>
        <p:txBody>
          <a:bodyPr/>
          <a:lstStyle/>
          <a:p>
            <a:r>
              <a:rPr lang="zh-TW" altLang="en-US" dirty="0">
                <a:cs typeface="微軟正黑體" panose="020B0604030504040204" pitchFamily="34" charset="-120"/>
              </a:rPr>
              <a:t>風險識別</a:t>
            </a:r>
            <a:r>
              <a:rPr lang="en-US" altLang="ja-JP" dirty="0">
                <a:cs typeface="微軟正黑體" panose="020B0604030504040204" pitchFamily="34" charset="-120"/>
              </a:rPr>
              <a:t>-</a:t>
            </a:r>
            <a:r>
              <a:rPr lang="zh-CN" altLang="en-US" dirty="0">
                <a:cs typeface="微軟正黑體" panose="020B0604030504040204" pitchFamily="34" charset="-120"/>
              </a:rPr>
              <a:t>資產識別</a:t>
            </a:r>
            <a:endParaRPr lang="en-US" altLang="ja-JP" dirty="0">
              <a:cs typeface="微軟正黑體" panose="020B0604030504040204" pitchFamily="34" charset="-120"/>
            </a:endParaRPr>
          </a:p>
          <a:p>
            <a:endParaRPr lang="en-US" altLang="zh-TW" dirty="0">
              <a:cs typeface="微軟正黑體" panose="020B0604030504040204" pitchFamily="34" charset="-120"/>
            </a:endParaRPr>
          </a:p>
        </p:txBody>
      </p:sp>
      <p:graphicFrame>
        <p:nvGraphicFramePr>
          <p:cNvPr id="8" name="Table 7"/>
          <p:cNvGraphicFramePr>
            <a:graphicFrameLocks noGrp="1"/>
          </p:cNvGraphicFramePr>
          <p:nvPr>
            <p:extLst/>
          </p:nvPr>
        </p:nvGraphicFramePr>
        <p:xfrm>
          <a:off x="251520" y="2780928"/>
          <a:ext cx="8820471" cy="3096344"/>
        </p:xfrm>
        <a:graphic>
          <a:graphicData uri="http://schemas.openxmlformats.org/drawingml/2006/table">
            <a:tbl>
              <a:tblPr/>
              <a:tblGrid>
                <a:gridCol w="588031">
                  <a:extLst>
                    <a:ext uri="{9D8B030D-6E8A-4147-A177-3AD203B41FA5}">
                      <a16:colId xmlns:a16="http://schemas.microsoft.com/office/drawing/2014/main" val="20000"/>
                    </a:ext>
                  </a:extLst>
                </a:gridCol>
                <a:gridCol w="808543">
                  <a:extLst>
                    <a:ext uri="{9D8B030D-6E8A-4147-A177-3AD203B41FA5}">
                      <a16:colId xmlns:a16="http://schemas.microsoft.com/office/drawing/2014/main" val="20001"/>
                    </a:ext>
                  </a:extLst>
                </a:gridCol>
                <a:gridCol w="955551">
                  <a:extLst>
                    <a:ext uri="{9D8B030D-6E8A-4147-A177-3AD203B41FA5}">
                      <a16:colId xmlns:a16="http://schemas.microsoft.com/office/drawing/2014/main" val="20002"/>
                    </a:ext>
                  </a:extLst>
                </a:gridCol>
                <a:gridCol w="2352126">
                  <a:extLst>
                    <a:ext uri="{9D8B030D-6E8A-4147-A177-3AD203B41FA5}">
                      <a16:colId xmlns:a16="http://schemas.microsoft.com/office/drawing/2014/main" val="20003"/>
                    </a:ext>
                  </a:extLst>
                </a:gridCol>
                <a:gridCol w="955551">
                  <a:extLst>
                    <a:ext uri="{9D8B030D-6E8A-4147-A177-3AD203B41FA5}">
                      <a16:colId xmlns:a16="http://schemas.microsoft.com/office/drawing/2014/main" val="20004"/>
                    </a:ext>
                  </a:extLst>
                </a:gridCol>
                <a:gridCol w="588032">
                  <a:extLst>
                    <a:ext uri="{9D8B030D-6E8A-4147-A177-3AD203B41FA5}">
                      <a16:colId xmlns:a16="http://schemas.microsoft.com/office/drawing/2014/main" val="20005"/>
                    </a:ext>
                  </a:extLst>
                </a:gridCol>
                <a:gridCol w="2572637">
                  <a:extLst>
                    <a:ext uri="{9D8B030D-6E8A-4147-A177-3AD203B41FA5}">
                      <a16:colId xmlns:a16="http://schemas.microsoft.com/office/drawing/2014/main" val="20006"/>
                    </a:ext>
                  </a:extLst>
                </a:gridCol>
              </a:tblGrid>
              <a:tr h="38704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項次</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部門</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保管人</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資產名稱</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資產類別</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數量</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備註</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77408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0"/>
                        </a:spcBef>
                        <a:spcAft>
                          <a:spcPts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全球資訊網伺服器</a:t>
                      </a:r>
                    </a:p>
                    <a:p>
                      <a:pPr marL="0" marR="0" lvl="0" indent="0" algn="l" defTabSz="914400" rtl="0" eaLnBrk="1" fontAlgn="base" latinLnBrk="0" hangingPunct="1">
                        <a:lnSpc>
                          <a:spcPct val="150000"/>
                        </a:lnSpc>
                        <a:spcBef>
                          <a:spcPts val="0"/>
                        </a:spcBef>
                        <a:spcAft>
                          <a:spcPts val="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www.XXX.gov.tw</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實體設備</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IBMNetfinity5xxx</a:t>
                      </a: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系列</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408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0"/>
                        </a:spcBef>
                        <a:spcAft>
                          <a:spcPts val="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全球資訊網系統軟體</a:t>
                      </a:r>
                    </a:p>
                    <a:p>
                      <a:pPr marL="0" marR="0" lvl="0" indent="0" algn="l" defTabSz="914400" rtl="0" eaLnBrk="1" fontAlgn="base" latinLnBrk="0" hangingPunct="1">
                        <a:lnSpc>
                          <a:spcPct val="150000"/>
                        </a:lnSpc>
                        <a:spcBef>
                          <a:spcPts val="0"/>
                        </a:spcBef>
                        <a:spcAft>
                          <a:spcPts val="0"/>
                        </a:spcAft>
                        <a:buClrTx/>
                        <a:buSzTx/>
                        <a:buFontTx/>
                        <a:buNone/>
                        <a:tabLst/>
                      </a:pPr>
                      <a:r>
                        <a:rPr kumimoji="0" lang="en-US"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www.XXX.gov.tw</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軟體</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(Windows200xServer+IIS)</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704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管姿廖</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全球資訊網網頁內容</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N</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存放於</a:t>
                      </a:r>
                      <a:r>
                        <a:rPr kumimoji="0" lang="en-US" altLang="ja-JP"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NAS</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704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4</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王管者</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全球資訊網維護廠商</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XX</a:t>
                      </a: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704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5</a:t>
                      </a: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梅仁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NAS</a:t>
                      </a: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管理人員</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5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5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管姿廖</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5999" marR="35999"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69063" name="Rectangle 8"/>
          <p:cNvSpPr>
            <a:spLocks noChangeArrowheads="1"/>
          </p:cNvSpPr>
          <p:nvPr/>
        </p:nvSpPr>
        <p:spPr bwMode="auto">
          <a:xfrm>
            <a:off x="827087" y="1556792"/>
            <a:ext cx="78565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468000" lvl="1" indent="-180000">
              <a:lnSpc>
                <a:spcPct val="120000"/>
              </a:lnSpc>
              <a:spcBef>
                <a:spcPts val="200"/>
              </a:spcBef>
              <a:spcAft>
                <a:spcPts val="200"/>
              </a:spcAft>
              <a:buFont typeface="Times New Roman" pitchFamily="18" charset="0"/>
              <a:buChar char="–"/>
            </a:pPr>
            <a:r>
              <a:rPr lang="zh-TW" altLang="en-US" sz="2400" i="0" dirty="0">
                <a:latin typeface="+mn-ea"/>
                <a:ea typeface="+mn-ea"/>
                <a:cs typeface="Microsoft JhengHei" panose="020B0604030504040204" pitchFamily="34" charset="-120"/>
              </a:rPr>
              <a:t>藉由資通系統提供的業務流程活動或以資料流程圖識別資訊及資通系統資產，以下僅列舉部分資產</a:t>
            </a:r>
          </a:p>
        </p:txBody>
      </p:sp>
    </p:spTree>
    <p:extLst>
      <p:ext uri="{BB962C8B-B14F-4D97-AF65-F5344CB8AC3E}">
        <p14:creationId xmlns:p14="http://schemas.microsoft.com/office/powerpoint/2010/main" val="24904191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175112" name="Title 1"/>
          <p:cNvSpPr>
            <a:spLocks noGrp="1"/>
          </p:cNvSpPr>
          <p:nvPr>
            <p:ph type="title"/>
          </p:nvPr>
        </p:nvSpPr>
        <p:spPr>
          <a:xfrm>
            <a:off x="1223963" y="44624"/>
            <a:ext cx="7459662" cy="936625"/>
          </a:xfrm>
        </p:spPr>
        <p:txBody>
          <a:bodyPr/>
          <a:lstStyle/>
          <a:p>
            <a:r>
              <a:rPr lang="en-US" altLang="en-US" dirty="0" err="1"/>
              <a:t>詳細風險評鑑作法</a:t>
            </a:r>
            <a:r>
              <a:rPr lang="en-US" altLang="zh-TW" dirty="0"/>
              <a:t>(4/11)</a:t>
            </a:r>
          </a:p>
        </p:txBody>
      </p:sp>
      <p:sp>
        <p:nvSpPr>
          <p:cNvPr id="175113" name="Content Placeholder 2"/>
          <p:cNvSpPr>
            <a:spLocks noGrp="1"/>
          </p:cNvSpPr>
          <p:nvPr>
            <p:ph sz="quarter" idx="10"/>
          </p:nvPr>
        </p:nvSpPr>
        <p:spPr>
          <a:xfrm>
            <a:off x="612774" y="1006499"/>
            <a:ext cx="8369175" cy="5230813"/>
          </a:xfrm>
        </p:spPr>
        <p:txBody>
          <a:bodyPr/>
          <a:lstStyle/>
          <a:p>
            <a:r>
              <a:rPr lang="zh-TW" altLang="en-US" dirty="0">
                <a:cs typeface="微軟正黑體" panose="020B0604030504040204" pitchFamily="34" charset="-120"/>
              </a:rPr>
              <a:t>風險識別</a:t>
            </a:r>
            <a:r>
              <a:rPr lang="en-US" altLang="zh-TW" dirty="0">
                <a:cs typeface="微軟正黑體" panose="020B0604030504040204" pitchFamily="34" charset="-120"/>
              </a:rPr>
              <a:t>-</a:t>
            </a:r>
            <a:r>
              <a:rPr lang="zh-TW" altLang="en-US" dirty="0">
                <a:cs typeface="微軟正黑體" panose="020B0604030504040204" pitchFamily="34" charset="-120"/>
              </a:rPr>
              <a:t>威脅與脆弱性識別</a:t>
            </a:r>
            <a:endParaRPr lang="en-US" altLang="ja-JP" dirty="0">
              <a:cs typeface="微軟正黑體" panose="020B0604030504040204" pitchFamily="34" charset="-120"/>
            </a:endParaRPr>
          </a:p>
          <a:p>
            <a:pPr lvl="1"/>
            <a:r>
              <a:rPr lang="zh-TW" altLang="en-US" dirty="0"/>
              <a:t>威脅可藉由曾發生過的資安事件做為依據</a:t>
            </a:r>
          </a:p>
          <a:p>
            <a:pPr lvl="1"/>
            <a:endParaRPr lang="en-US" altLang="zh-TW" dirty="0"/>
          </a:p>
          <a:p>
            <a:pPr lvl="1"/>
            <a:endParaRPr lang="en-US" altLang="zh-TW" dirty="0"/>
          </a:p>
        </p:txBody>
      </p:sp>
      <p:graphicFrame>
        <p:nvGraphicFramePr>
          <p:cNvPr id="8" name="Table 7"/>
          <p:cNvGraphicFramePr>
            <a:graphicFrameLocks noGrp="1"/>
          </p:cNvGraphicFramePr>
          <p:nvPr>
            <p:extLst>
              <p:ext uri="{D42A27DB-BD31-4B8C-83A1-F6EECF244321}">
                <p14:modId xmlns:p14="http://schemas.microsoft.com/office/powerpoint/2010/main" val="85862189"/>
              </p:ext>
            </p:extLst>
          </p:nvPr>
        </p:nvGraphicFramePr>
        <p:xfrm>
          <a:off x="251520" y="2204864"/>
          <a:ext cx="8730428" cy="3862661"/>
        </p:xfrm>
        <a:graphic>
          <a:graphicData uri="http://schemas.openxmlformats.org/drawingml/2006/table">
            <a:tbl>
              <a:tblPr/>
              <a:tblGrid>
                <a:gridCol w="1728192">
                  <a:extLst>
                    <a:ext uri="{9D8B030D-6E8A-4147-A177-3AD203B41FA5}">
                      <a16:colId xmlns:a16="http://schemas.microsoft.com/office/drawing/2014/main" val="20000"/>
                    </a:ext>
                  </a:extLst>
                </a:gridCol>
                <a:gridCol w="3816424">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1817660">
                  <a:extLst>
                    <a:ext uri="{9D8B030D-6E8A-4147-A177-3AD203B41FA5}">
                      <a16:colId xmlns:a16="http://schemas.microsoft.com/office/drawing/2014/main" val="20003"/>
                    </a:ext>
                  </a:extLst>
                </a:gridCol>
              </a:tblGrid>
              <a:tr h="51350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14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a:t>
                      </a:r>
                      <a:b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資產</a:t>
                      </a: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名稱</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14000"/>
                        </a:lnSpc>
                        <a:spcBef>
                          <a:spcPts val="0"/>
                        </a:spcBef>
                        <a:spcAft>
                          <a:spcPts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現況說明</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14000"/>
                        </a:lnSpc>
                        <a:spcBef>
                          <a:spcPts val="0"/>
                        </a:spcBef>
                        <a:spcAft>
                          <a:spcPts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威脅</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14000"/>
                        </a:lnSpc>
                        <a:spcBef>
                          <a:spcPts val="0"/>
                        </a:spcBef>
                        <a:spcAft>
                          <a:spcPts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脆弱性</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48594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全球資訊網伺服器</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廠商維護人員更動頻繁，經常安排經驗不足人員到場維護</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故障</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維護不當</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943">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en-US" altLang="en-US" sz="1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全球資訊網系統軟體</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帳號未定期執行帳號審查，加上給予廠商帳號權限過大</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未授權存取</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身分與權限設定不</a:t>
                      </a:r>
                      <a:r>
                        <a:rPr kumimoji="0" lang="en-US"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當</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5943">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定期更新</a:t>
                      </a:r>
                      <a:r>
                        <a:rPr kumimoji="0" lang="en-US"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Windows Update，</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恐有更新後發生異常之虞</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軟體異常或錯誤</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未定期更新或升級</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594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en-US"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全球資訊網網頁內容</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駭客技術日新月異，恐有遭置換網頁之虞</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未授權變更</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ctr" defTabSz="914400" rtl="0" eaLnBrk="1" fontAlgn="base" latinLnBrk="0" hangingPunct="1">
                        <a:lnSpc>
                          <a:spcPct val="100000"/>
                        </a:lnSpc>
                        <a:spcBef>
                          <a:spcPts val="0"/>
                        </a:spcBef>
                        <a:spcAft>
                          <a:spcPts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竄改</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缺乏監控與警示機制</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9272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en-US"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全球資訊網維護廠商</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廠商開發人員眾多，並非所有人均了解委外契約中有規範「廠商所交付程式碼，不得有惡意程式碼或高風險漏洞」，且所交付程式碼，經源碼檢測後，程式碼經常含許多高風險漏洞與弱點</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違反合約或協議</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未釐清委外協議的權責</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2657">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NAS</a:t>
                      </a:r>
                      <a:r>
                        <a:rPr kumimoji="0" lang="en-US"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管理人員</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en-US"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兼</a:t>
                      </a: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DBA</a:t>
                      </a:r>
                      <a:r>
                        <a:rPr kumimoji="0" lang="en-US"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管理人員，擁有最大存取權限</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濫用</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(CIA)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缺乏監控與警示機制</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592524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183304" name="Title 1"/>
          <p:cNvSpPr>
            <a:spLocks noGrp="1"/>
          </p:cNvSpPr>
          <p:nvPr>
            <p:ph type="title"/>
          </p:nvPr>
        </p:nvSpPr>
        <p:spPr>
          <a:xfrm>
            <a:off x="1224000" y="44624"/>
            <a:ext cx="7740488" cy="936104"/>
          </a:xfrm>
        </p:spPr>
        <p:txBody>
          <a:bodyPr/>
          <a:lstStyle/>
          <a:p>
            <a:r>
              <a:rPr lang="en-US" altLang="en-US" dirty="0" err="1"/>
              <a:t>詳細風險評鑑作法</a:t>
            </a:r>
            <a:r>
              <a:rPr lang="en-US" altLang="zh-TW" dirty="0"/>
              <a:t>(5/11)</a:t>
            </a:r>
          </a:p>
        </p:txBody>
      </p:sp>
      <p:sp>
        <p:nvSpPr>
          <p:cNvPr id="183305" name="Content Placeholder 2"/>
          <p:cNvSpPr>
            <a:spLocks noGrp="1"/>
          </p:cNvSpPr>
          <p:nvPr>
            <p:ph sz="quarter" idx="10"/>
          </p:nvPr>
        </p:nvSpPr>
        <p:spPr>
          <a:xfrm>
            <a:off x="612000" y="1007992"/>
            <a:ext cx="8071200" cy="1124864"/>
          </a:xfrm>
        </p:spPr>
        <p:txBody>
          <a:bodyPr/>
          <a:lstStyle/>
          <a:p>
            <a:r>
              <a:rPr lang="zh-TW" altLang="en-US" dirty="0">
                <a:cs typeface="微軟正黑體" panose="020B0604030504040204" pitchFamily="34" charset="-120"/>
              </a:rPr>
              <a:t>風險識別</a:t>
            </a:r>
            <a:r>
              <a:rPr lang="en-US" altLang="zh-TW" dirty="0">
                <a:cs typeface="微軟正黑體" panose="020B0604030504040204" pitchFamily="34" charset="-120"/>
              </a:rPr>
              <a:t>-</a:t>
            </a:r>
            <a:r>
              <a:rPr lang="zh-TW" altLang="en-US" dirty="0">
                <a:cs typeface="微軟正黑體" panose="020B0604030504040204" pitchFamily="34" charset="-120"/>
              </a:rPr>
              <a:t>現有控制措施識別</a:t>
            </a:r>
            <a:endParaRPr lang="en-US" altLang="ja-JP" dirty="0">
              <a:cs typeface="微軟正黑體" panose="020B0604030504040204" pitchFamily="34" charset="-120"/>
            </a:endParaRPr>
          </a:p>
          <a:p>
            <a:pPr lvl="1"/>
            <a:r>
              <a:rPr lang="zh-TW" altLang="en-US" dirty="0"/>
              <a:t>依各項資產，整理個別的現有控制措施</a:t>
            </a:r>
          </a:p>
        </p:txBody>
      </p:sp>
      <p:graphicFrame>
        <p:nvGraphicFramePr>
          <p:cNvPr id="3" name="Table 2"/>
          <p:cNvGraphicFramePr>
            <a:graphicFrameLocks noGrp="1"/>
          </p:cNvGraphicFramePr>
          <p:nvPr>
            <p:extLst>
              <p:ext uri="{D42A27DB-BD31-4B8C-83A1-F6EECF244321}">
                <p14:modId xmlns:p14="http://schemas.microsoft.com/office/powerpoint/2010/main" val="2394309013"/>
              </p:ext>
            </p:extLst>
          </p:nvPr>
        </p:nvGraphicFramePr>
        <p:xfrm>
          <a:off x="288452" y="2204864"/>
          <a:ext cx="8604027" cy="4210304"/>
        </p:xfrm>
        <a:graphic>
          <a:graphicData uri="http://schemas.openxmlformats.org/drawingml/2006/table">
            <a:tbl>
              <a:tblPr/>
              <a:tblGrid>
                <a:gridCol w="562019">
                  <a:extLst>
                    <a:ext uri="{9D8B030D-6E8A-4147-A177-3AD203B41FA5}">
                      <a16:colId xmlns:a16="http://schemas.microsoft.com/office/drawing/2014/main" val="20000"/>
                    </a:ext>
                  </a:extLst>
                </a:gridCol>
                <a:gridCol w="769201">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2016224">
                  <a:extLst>
                    <a:ext uri="{9D8B030D-6E8A-4147-A177-3AD203B41FA5}">
                      <a16:colId xmlns:a16="http://schemas.microsoft.com/office/drawing/2014/main" val="20003"/>
                    </a:ext>
                  </a:extLst>
                </a:gridCol>
                <a:gridCol w="1008112">
                  <a:extLst>
                    <a:ext uri="{9D8B030D-6E8A-4147-A177-3AD203B41FA5}">
                      <a16:colId xmlns:a16="http://schemas.microsoft.com/office/drawing/2014/main" val="20004"/>
                    </a:ext>
                  </a:extLst>
                </a:gridCol>
                <a:gridCol w="3456383">
                  <a:extLst>
                    <a:ext uri="{9D8B030D-6E8A-4147-A177-3AD203B41FA5}">
                      <a16:colId xmlns:a16="http://schemas.microsoft.com/office/drawing/2014/main" val="20005"/>
                    </a:ext>
                  </a:extLst>
                </a:gridCol>
              </a:tblGrid>
              <a:tr h="8907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項次</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部門</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保管人</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a:t>
                      </a:r>
                      <a:b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資產</a:t>
                      </a: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名稱</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資產類別</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安全控制措施編號</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36055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全球資訊網伺服器</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實體設備</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11.2.1</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設備安置及保護</a:t>
                      </a: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11.2.4</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設備維護</a:t>
                      </a: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17.2.1</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資訊處理設施之可用性</a:t>
                      </a:r>
                      <a:endParaRPr kumimoji="0" lang="en-US"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endParaRP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11.2.5</a:t>
                      </a:r>
                      <a:r>
                        <a:rPr kumimoji="0" lang="zh-TW" altLang="en-US" sz="16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微軟正黑體" panose="020B0604030504040204" pitchFamily="34" charset="-120"/>
                        </a:rPr>
                        <a:t>資產之攜出</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921">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全球資訊網系統軟體</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軟體</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12.6.1</a:t>
                      </a:r>
                      <a:r>
                        <a:rPr kumimoji="0" lang="en-US"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技術脆弱性管理</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12.5.1</a:t>
                      </a:r>
                      <a:r>
                        <a:rPr kumimoji="0" lang="en-US"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對運作中系統之軟體安裝</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12.6.2</a:t>
                      </a:r>
                      <a:r>
                        <a:rPr kumimoji="0" lang="en-US"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對軟體安裝之限制</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27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管姿廖</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全球資訊網網頁內容</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12.3.1</a:t>
                      </a: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資訊備份</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12.4.1</a:t>
                      </a: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事件存錄</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07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4</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王管者</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全球資訊網維護廠商</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15.1.2</a:t>
                      </a: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於供應者協議中闡明安全性</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90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5</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梅仁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NAS</a:t>
                      </a: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管理人員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7.1.1</a:t>
                      </a:r>
                      <a:r>
                        <a:rPr kumimoji="0" lang="en-US"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篩選</a:t>
                      </a: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7.2.2</a:t>
                      </a:r>
                      <a:r>
                        <a:rPr kumimoji="0" lang="en-US"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資安認知、教育及訓練</a:t>
                      </a: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7.2.3</a:t>
                      </a:r>
                      <a:r>
                        <a:rPr kumimoji="0" lang="en-US"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懲處過程</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645983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187400" name="Title 1"/>
          <p:cNvSpPr>
            <a:spLocks noGrp="1"/>
          </p:cNvSpPr>
          <p:nvPr>
            <p:ph type="title"/>
          </p:nvPr>
        </p:nvSpPr>
        <p:spPr>
          <a:xfrm>
            <a:off x="1223963" y="115888"/>
            <a:ext cx="7459662" cy="936625"/>
          </a:xfrm>
        </p:spPr>
        <p:txBody>
          <a:bodyPr/>
          <a:lstStyle/>
          <a:p>
            <a:r>
              <a:rPr lang="en-US" altLang="en-US" dirty="0" err="1"/>
              <a:t>詳細風險評鑑作法</a:t>
            </a:r>
            <a:r>
              <a:rPr lang="en-US" altLang="zh-TW" dirty="0"/>
              <a:t>(6/11)</a:t>
            </a:r>
          </a:p>
        </p:txBody>
      </p:sp>
      <p:sp>
        <p:nvSpPr>
          <p:cNvPr id="187401" name="Content Placeholder 2"/>
          <p:cNvSpPr>
            <a:spLocks noGrp="1"/>
          </p:cNvSpPr>
          <p:nvPr>
            <p:ph sz="quarter" idx="10"/>
          </p:nvPr>
        </p:nvSpPr>
        <p:spPr>
          <a:xfrm>
            <a:off x="612775" y="1079501"/>
            <a:ext cx="8070850" cy="2452688"/>
          </a:xfrm>
        </p:spPr>
        <p:txBody>
          <a:bodyPr/>
          <a:lstStyle/>
          <a:p>
            <a:r>
              <a:rPr lang="zh-TW" altLang="en-US" dirty="0">
                <a:cs typeface="微軟正黑體" panose="020B0604030504040204" pitchFamily="34" charset="-120"/>
              </a:rPr>
              <a:t>風險識別</a:t>
            </a:r>
            <a:r>
              <a:rPr lang="en-US" altLang="zh-TW" dirty="0">
                <a:cs typeface="微軟正黑體" panose="020B0604030504040204" pitchFamily="34" charset="-120"/>
              </a:rPr>
              <a:t>-</a:t>
            </a:r>
            <a:r>
              <a:rPr lang="zh-TW" altLang="en-US" dirty="0">
                <a:cs typeface="微軟正黑體" panose="020B0604030504040204" pitchFamily="34" charset="-120"/>
              </a:rPr>
              <a:t>後果識別</a:t>
            </a:r>
            <a:r>
              <a:rPr lang="en-US" altLang="zh-TW" dirty="0">
                <a:cs typeface="微軟正黑體" panose="020B0604030504040204" pitchFamily="34" charset="-120"/>
              </a:rPr>
              <a:t>(1/2)</a:t>
            </a:r>
            <a:endParaRPr lang="en-US" altLang="ja-JP" dirty="0">
              <a:cs typeface="微軟正黑體" panose="020B0604030504040204" pitchFamily="34" charset="-120"/>
            </a:endParaRPr>
          </a:p>
          <a:p>
            <a:pPr lvl="1"/>
            <a:r>
              <a:rPr lang="zh-TW" altLang="en-US" dirty="0"/>
              <a:t>事件發生後，可能對資訊及資通系統資產機密性、完整性及可用性破壞，而對組織造成衝擊的嚴重性，以普、中、高</a:t>
            </a:r>
            <a:r>
              <a:rPr lang="en-US" altLang="zh-TW" dirty="0"/>
              <a:t>3</a:t>
            </a:r>
            <a:r>
              <a:rPr lang="zh-TW" altLang="en-US" dirty="0"/>
              <a:t>個等級代表，稱為「後果識別」</a:t>
            </a:r>
          </a:p>
          <a:p>
            <a:pPr lvl="2"/>
            <a:endParaRPr lang="en-US" altLang="zh-TW" sz="1800" dirty="0">
              <a:cs typeface="SimSun-18030"/>
            </a:endParaRPr>
          </a:p>
          <a:p>
            <a:pPr lvl="1"/>
            <a:endParaRPr lang="en-US" altLang="zh-TW" sz="2000" dirty="0"/>
          </a:p>
        </p:txBody>
      </p:sp>
      <p:graphicFrame>
        <p:nvGraphicFramePr>
          <p:cNvPr id="5" name="Table 4"/>
          <p:cNvGraphicFramePr>
            <a:graphicFrameLocks noGrp="1"/>
          </p:cNvGraphicFramePr>
          <p:nvPr>
            <p:extLst/>
          </p:nvPr>
        </p:nvGraphicFramePr>
        <p:xfrm>
          <a:off x="467545" y="3161127"/>
          <a:ext cx="8376418" cy="3320288"/>
        </p:xfrm>
        <a:graphic>
          <a:graphicData uri="http://schemas.openxmlformats.org/drawingml/2006/table">
            <a:tbl>
              <a:tblPr/>
              <a:tblGrid>
                <a:gridCol w="1584175">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4776019">
                  <a:extLst>
                    <a:ext uri="{9D8B030D-6E8A-4147-A177-3AD203B41FA5}">
                      <a16:colId xmlns:a16="http://schemas.microsoft.com/office/drawing/2014/main" val="20002"/>
                    </a:ext>
                  </a:extLst>
                </a:gridCol>
              </a:tblGrid>
              <a:tr h="34111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資訊及資通系統資產</a:t>
                      </a: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名稱</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ja-JP" altLang="en-US" sz="1600" b="0" i="0" u="none" strike="noStrike" cap="none" normalizeH="0" baseline="0" dirty="0">
                          <a:ln>
                            <a:noFill/>
                          </a:ln>
                          <a:solidFill>
                            <a:schemeClr val="tx1"/>
                          </a:solidFill>
                          <a:effectLst/>
                          <a:latin typeface="DFKaiShu-SB-Estd-BF" charset="0"/>
                          <a:ea typeface="微軟正黑體" panose="020B0604030504040204" pitchFamily="34" charset="-120"/>
                        </a:rPr>
                        <a:t>現況説明</a:t>
                      </a:r>
                      <a:endParaRPr kumimoji="0" lang="ja-JP" altLang="en-US" sz="20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ja-JP" altLang="en-US" sz="1600" b="0" i="0" u="none" strike="noStrike" cap="none" normalizeH="0" baseline="0">
                          <a:ln>
                            <a:noFill/>
                          </a:ln>
                          <a:solidFill>
                            <a:schemeClr val="tx1"/>
                          </a:solidFill>
                          <a:effectLst/>
                          <a:latin typeface="DFKaiShu-SB-Estd-BF" charset="0"/>
                          <a:ea typeface="微軟正黑體" panose="020B0604030504040204" pitchFamily="34" charset="-120"/>
                        </a:rPr>
                        <a:t>後果識別描述</a:t>
                      </a:r>
                      <a:endParaRPr kumimoji="0" lang="ja-JP" altLang="en-US" sz="20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128012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a:t>
                      </a:r>
                    </a:p>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伺服器</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廠商維護人員更動頻繁，經常安排經驗不足人員到場維護</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0" indent="-285750">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180000" marR="0" lvl="0" indent="-180000" algn="l" defTabSz="914400" rtl="0" eaLnBrk="1" fontAlgn="base" latinLnBrk="0" hangingPunct="1">
                        <a:lnSpc>
                          <a:spcPct val="120000"/>
                        </a:lnSpc>
                        <a:spcBef>
                          <a:spcPts val="200"/>
                        </a:spcBef>
                        <a:spcAft>
                          <a:spcPts val="20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若伺服器遭未授權存取，其影響可忽略，機密性評「普</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180000" marR="0" lvl="0" indent="-180000" algn="l" defTabSz="914400" rtl="0" eaLnBrk="1" fontAlgn="base" latinLnBrk="0" hangingPunct="1">
                        <a:lnSpc>
                          <a:spcPct val="120000"/>
                        </a:lnSpc>
                        <a:spcBef>
                          <a:spcPts val="200"/>
                        </a:spcBef>
                        <a:spcAft>
                          <a:spcPts val="20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若伺服器遭未授權變更，恐造成伺服器中斷，完整性評「高</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180000" marR="0" lvl="0" indent="-180000" algn="l" defTabSz="914400" rtl="0" eaLnBrk="1" fontAlgn="base" latinLnBrk="0" hangingPunct="1">
                        <a:lnSpc>
                          <a:spcPct val="120000"/>
                        </a:lnSpc>
                        <a:spcBef>
                          <a:spcPts val="200"/>
                        </a:spcBef>
                        <a:spcAft>
                          <a:spcPts val="200"/>
                        </a:spcAft>
                        <a:buClrTx/>
                        <a:buSzTx/>
                        <a:buFont typeface="Wingdings" panose="05000000000000000000" pitchFamily="2" charset="2"/>
                        <a:buChar char="n"/>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若伺服器故障，恐造成網頁無法呈現，可用性評「高</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3811">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a:t>
                      </a:r>
                    </a:p>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系統軟體</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帳號未定期執行帳號審查，且給予廠商帳號權限過大</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Windows Server + IIS</a:t>
                      </a: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安裝於伺服器上，彼此有相依特性，可考量將資產價值與伺服器評為一致</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602278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189448" name="Title 1"/>
          <p:cNvSpPr>
            <a:spLocks noGrp="1"/>
          </p:cNvSpPr>
          <p:nvPr>
            <p:ph type="title"/>
          </p:nvPr>
        </p:nvSpPr>
        <p:spPr>
          <a:xfrm>
            <a:off x="1223963" y="115888"/>
            <a:ext cx="7459662" cy="936625"/>
          </a:xfrm>
        </p:spPr>
        <p:txBody>
          <a:bodyPr/>
          <a:lstStyle/>
          <a:p>
            <a:r>
              <a:rPr lang="en-US" altLang="en-US" dirty="0" err="1"/>
              <a:t>詳細風險評鑑作法</a:t>
            </a:r>
            <a:r>
              <a:rPr lang="en-US" altLang="zh-TW" dirty="0"/>
              <a:t>(7/11)</a:t>
            </a:r>
          </a:p>
        </p:txBody>
      </p:sp>
      <p:sp>
        <p:nvSpPr>
          <p:cNvPr id="189449" name="Content Placeholder 2"/>
          <p:cNvSpPr>
            <a:spLocks noGrp="1"/>
          </p:cNvSpPr>
          <p:nvPr>
            <p:ph sz="quarter" idx="10"/>
          </p:nvPr>
        </p:nvSpPr>
        <p:spPr>
          <a:xfrm>
            <a:off x="612775" y="908720"/>
            <a:ext cx="8070850" cy="5230813"/>
          </a:xfrm>
        </p:spPr>
        <p:txBody>
          <a:bodyPr/>
          <a:lstStyle/>
          <a:p>
            <a:r>
              <a:rPr lang="zh-TW" altLang="en-US" dirty="0">
                <a:cs typeface="微軟正黑體" panose="020B0604030504040204" pitchFamily="34" charset="-120"/>
              </a:rPr>
              <a:t>風險識別</a:t>
            </a:r>
            <a:r>
              <a:rPr lang="en-US" altLang="zh-TW" dirty="0">
                <a:cs typeface="微軟正黑體" panose="020B0604030504040204" pitchFamily="34" charset="-120"/>
              </a:rPr>
              <a:t>-</a:t>
            </a:r>
            <a:r>
              <a:rPr lang="zh-TW" altLang="en-US" dirty="0">
                <a:cs typeface="微軟正黑體" panose="020B0604030504040204" pitchFamily="34" charset="-120"/>
              </a:rPr>
              <a:t>後果識別</a:t>
            </a:r>
            <a:r>
              <a:rPr lang="en-US" altLang="zh-TW" dirty="0">
                <a:cs typeface="微軟正黑體" panose="020B0604030504040204" pitchFamily="34" charset="-120"/>
              </a:rPr>
              <a:t>(2/2)</a:t>
            </a:r>
          </a:p>
          <a:p>
            <a:pPr lvl="1"/>
            <a:endParaRPr lang="en-US" altLang="zh-TW" sz="2000" dirty="0"/>
          </a:p>
        </p:txBody>
      </p:sp>
      <p:graphicFrame>
        <p:nvGraphicFramePr>
          <p:cNvPr id="5" name="Table 4"/>
          <p:cNvGraphicFramePr>
            <a:graphicFrameLocks noGrp="1"/>
          </p:cNvGraphicFramePr>
          <p:nvPr>
            <p:extLst/>
          </p:nvPr>
        </p:nvGraphicFramePr>
        <p:xfrm>
          <a:off x="251519" y="1534240"/>
          <a:ext cx="8640961" cy="5135120"/>
        </p:xfrm>
        <a:graphic>
          <a:graphicData uri="http://schemas.openxmlformats.org/drawingml/2006/table">
            <a:tbl>
              <a:tblPr/>
              <a:tblGrid>
                <a:gridCol w="1368153">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4680520">
                  <a:extLst>
                    <a:ext uri="{9D8B030D-6E8A-4147-A177-3AD203B41FA5}">
                      <a16:colId xmlns:a16="http://schemas.microsoft.com/office/drawing/2014/main" val="20002"/>
                    </a:ext>
                  </a:extLst>
                </a:gridCol>
              </a:tblGrid>
              <a:tr h="597858">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資訊及資通系統資產</a:t>
                      </a: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名稱</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ja-JP"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現況説明</a:t>
                      </a:r>
                      <a:endParaRPr kumimoji="0" lang="ja-JP" altLang="en-US" sz="20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ja-JP"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後果識別描述</a:t>
                      </a:r>
                      <a:endParaRPr kumimoji="0" lang="ja-JP" altLang="en-US" sz="20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142030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a:t>
                      </a:r>
                    </a:p>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網頁內容</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10000"/>
                        </a:lnSpc>
                        <a:spcBef>
                          <a:spcPts val="200"/>
                        </a:spcBef>
                        <a:spcAft>
                          <a:spcPts val="200"/>
                        </a:spcAft>
                        <a:buClrTx/>
                        <a:buSzTx/>
                        <a:buFont typeface="Arial" panose="020B0604020202020204" pitchFamily="34" charset="0"/>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駭客技術日新月異，恐有遭置換網頁之虞</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0" indent="-285750">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180000" marR="0" lvl="0" indent="-180000" algn="l" defTabSz="914400" rtl="0" eaLnBrk="1" fontAlgn="base" latinLnBrk="0" hangingPunct="1">
                        <a:lnSpc>
                          <a:spcPct val="11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若網頁內容遭未授權存取或洩密，由於為可公開資訊，因此影響不大，機密性評「普</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p>
                      <a:pPr marL="180000" marR="0" lvl="0" indent="-180000" algn="l" defTabSz="914400" rtl="0" eaLnBrk="1" fontAlgn="base" latinLnBrk="0" hangingPunct="1">
                        <a:lnSpc>
                          <a:spcPct val="11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若網頁內容遭未授權變更，將無法呈現正確網頁內容，恐造成組織信譽受損，完整性評「高</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p>
                      <a:pPr marL="180000" marR="0" lvl="0" indent="-180000" algn="l" defTabSz="914400" rtl="0" eaLnBrk="1" fontAlgn="base" latinLnBrk="0" hangingPunct="1">
                        <a:lnSpc>
                          <a:spcPct val="11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若網頁內容無法呈現，恐影響組織深遠，可用性評「高</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3859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a:t>
                      </a:r>
                    </a:p>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維護廠商</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1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廠商開發人員眾多，並非所有人均了解委外契約中有規範「廠商所交付程式碼，不得有惡意程式碼或高風險漏洞」，且所交付程式碼，經源碼檢測後，程式碼經常含許多高風險漏洞與弱點</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0" indent="-285750">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180000" marR="0" lvl="0" indent="-180000" algn="l" defTabSz="914400" rtl="0" eaLnBrk="1" fontAlgn="base" latinLnBrk="0" hangingPunct="1">
                        <a:lnSpc>
                          <a:spcPct val="11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若維護廠商洩密，由於均可公開資訊，影響不大，機密性評「普</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p>
                      <a:pPr marL="180000" marR="0" lvl="0" indent="-180000" algn="l" defTabSz="914400" rtl="0" eaLnBrk="1" fontAlgn="base" latinLnBrk="0" hangingPunct="1">
                        <a:lnSpc>
                          <a:spcPct val="11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若維護廠商作業錯誤，無法正確維護網站，影響組織深遠，完整性評「高</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p>
                      <a:pPr marL="180000" marR="0" lvl="0" indent="-180000" algn="l" defTabSz="914400" rtl="0" eaLnBrk="1" fontAlgn="base" latinLnBrk="0" hangingPunct="1">
                        <a:lnSpc>
                          <a:spcPct val="11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若維護廠商無法執行業務時，非經常性仰賴，影響不大，可用性評「普</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78363">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NAS</a:t>
                      </a:r>
                      <a:r>
                        <a:rPr kumimoji="0" lang="en-US"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管理人員</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1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兼</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DBA</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管理人員，擁有最大存取權限</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0" indent="-285750">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180000" marR="0" lvl="0" indent="-180000" algn="l" defTabSz="914400" rtl="0" eaLnBrk="1" fontAlgn="base" latinLnBrk="0" hangingPunct="1">
                        <a:lnSpc>
                          <a:spcPct val="110000"/>
                        </a:lnSpc>
                        <a:spcBef>
                          <a:spcPts val="0"/>
                        </a:spcBef>
                        <a:spcAft>
                          <a:spcPts val="0"/>
                        </a:spcAft>
                        <a:buClrTx/>
                        <a:buSzTx/>
                        <a:buFont typeface="Wingdings" panose="05000000000000000000" pitchFamily="2" charset="2"/>
                        <a:buChar char="n"/>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NAS</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管理人員可接觸機敏資訊，因此若洩密，影響組織深遠，機密性評「高</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p>
                      <a:pPr marL="180000" marR="0" lvl="0" indent="-180000" algn="l" defTabSz="914400" rtl="0" eaLnBrk="1" fontAlgn="base" latinLnBrk="0" hangingPunct="1">
                        <a:lnSpc>
                          <a:spcPct val="11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NAS</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管理人員作業錯誤，無法正確維護</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NAS</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，由於重要核心系統與資料均存放於此，將影響組織深遠，完整性評「高</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p>
                      <a:pPr marL="180000" marR="0" lvl="0" indent="-180000" algn="l" defTabSz="914400" rtl="0" eaLnBrk="1" fontAlgn="base" latinLnBrk="0" hangingPunct="1">
                        <a:lnSpc>
                          <a:spcPct val="110000"/>
                        </a:lnSpc>
                        <a:spcBef>
                          <a:spcPts val="0"/>
                        </a:spcBef>
                        <a:spcAft>
                          <a:spcPts val="0"/>
                        </a:spcAft>
                        <a:buClrTx/>
                        <a:buSzTx/>
                        <a:buFont typeface="Wingdings" panose="05000000000000000000" pitchFamily="2" charset="2"/>
                        <a:buChar char="n"/>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NAS</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管理人員無法執行業務時，由於非常仰賴該員，恐影響組織業務，可用性評「高</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425333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Content Placeholder 2"/>
          <p:cNvSpPr>
            <a:spLocks noGrp="1"/>
          </p:cNvSpPr>
          <p:nvPr>
            <p:ph sz="quarter" idx="10"/>
          </p:nvPr>
        </p:nvSpPr>
        <p:spPr>
          <a:xfrm>
            <a:off x="612775" y="1079501"/>
            <a:ext cx="8070850" cy="539750"/>
          </a:xfrm>
        </p:spPr>
        <p:txBody>
          <a:bodyPr/>
          <a:lstStyle/>
          <a:p>
            <a:r>
              <a:rPr lang="zh-TW" altLang="en-US" dirty="0">
                <a:cs typeface="微軟正黑體" panose="020B0604030504040204" pitchFamily="34" charset="-120"/>
              </a:rPr>
              <a:t>風險分析</a:t>
            </a:r>
            <a:r>
              <a:rPr lang="en-US" altLang="ja-JP" dirty="0">
                <a:cs typeface="微軟正黑體" panose="020B0604030504040204" pitchFamily="34" charset="-120"/>
              </a:rPr>
              <a:t>-</a:t>
            </a:r>
            <a:r>
              <a:rPr lang="zh-TW" altLang="en-US" dirty="0">
                <a:cs typeface="微軟正黑體" panose="020B0604030504040204" pitchFamily="34" charset="-120"/>
              </a:rPr>
              <a:t>後果</a:t>
            </a:r>
            <a:r>
              <a:rPr lang="zh-CN" altLang="en-US" dirty="0">
                <a:cs typeface="微軟正黑體" panose="020B0604030504040204" pitchFamily="34" charset="-120"/>
              </a:rPr>
              <a:t>評鑑</a:t>
            </a:r>
            <a:endParaRPr lang="en-US" altLang="ja-JP" dirty="0">
              <a:cs typeface="微軟正黑體" panose="020B0604030504040204" pitchFamily="34" charset="-120"/>
            </a:endParaRPr>
          </a:p>
          <a:p>
            <a:pPr lvl="1"/>
            <a:endParaRPr lang="en-US" altLang="zh-TW" dirty="0"/>
          </a:p>
          <a:p>
            <a:endParaRPr lang="en-US" altLang="zh-TW" dirty="0">
              <a:cs typeface="微軟正黑體" panose="020B0604030504040204" pitchFamily="34" charset="-120"/>
            </a:endParaRPr>
          </a:p>
        </p:txBody>
      </p:sp>
      <p:sp>
        <p:nvSpPr>
          <p:cNvPr id="7" name="Pentagon 6"/>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201738" name="Title 1"/>
          <p:cNvSpPr>
            <a:spLocks noGrp="1"/>
          </p:cNvSpPr>
          <p:nvPr>
            <p:ph type="title"/>
          </p:nvPr>
        </p:nvSpPr>
        <p:spPr>
          <a:xfrm>
            <a:off x="1223963" y="115888"/>
            <a:ext cx="7459662" cy="936625"/>
          </a:xfrm>
        </p:spPr>
        <p:txBody>
          <a:bodyPr/>
          <a:lstStyle/>
          <a:p>
            <a:r>
              <a:rPr lang="en-US" altLang="en-US" dirty="0" err="1"/>
              <a:t>詳細風險評鑑作法</a:t>
            </a:r>
            <a:r>
              <a:rPr lang="en-US" altLang="zh-TW" dirty="0"/>
              <a:t>(8/11)</a:t>
            </a:r>
          </a:p>
        </p:txBody>
      </p:sp>
      <p:graphicFrame>
        <p:nvGraphicFramePr>
          <p:cNvPr id="6" name="Table 5"/>
          <p:cNvGraphicFramePr>
            <a:graphicFrameLocks noGrp="1"/>
          </p:cNvGraphicFramePr>
          <p:nvPr>
            <p:extLst>
              <p:ext uri="{D42A27DB-BD31-4B8C-83A1-F6EECF244321}">
                <p14:modId xmlns:p14="http://schemas.microsoft.com/office/powerpoint/2010/main" val="2235888014"/>
              </p:ext>
            </p:extLst>
          </p:nvPr>
        </p:nvGraphicFramePr>
        <p:xfrm>
          <a:off x="323527" y="1988840"/>
          <a:ext cx="8496622" cy="3340323"/>
        </p:xfrm>
        <a:graphic>
          <a:graphicData uri="http://schemas.openxmlformats.org/drawingml/2006/table">
            <a:tbl>
              <a:tblPr/>
              <a:tblGrid>
                <a:gridCol w="504057">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67621">
                  <a:extLst>
                    <a:ext uri="{9D8B030D-6E8A-4147-A177-3AD203B41FA5}">
                      <a16:colId xmlns:a16="http://schemas.microsoft.com/office/drawing/2014/main" val="20002"/>
                    </a:ext>
                  </a:extLst>
                </a:gridCol>
                <a:gridCol w="1968683">
                  <a:extLst>
                    <a:ext uri="{9D8B030D-6E8A-4147-A177-3AD203B41FA5}">
                      <a16:colId xmlns:a16="http://schemas.microsoft.com/office/drawing/2014/main" val="20003"/>
                    </a:ext>
                  </a:extLst>
                </a:gridCol>
                <a:gridCol w="970301">
                  <a:extLst>
                    <a:ext uri="{9D8B030D-6E8A-4147-A177-3AD203B41FA5}">
                      <a16:colId xmlns:a16="http://schemas.microsoft.com/office/drawing/2014/main" val="20004"/>
                    </a:ext>
                  </a:extLst>
                </a:gridCol>
                <a:gridCol w="794699">
                  <a:extLst>
                    <a:ext uri="{9D8B030D-6E8A-4147-A177-3AD203B41FA5}">
                      <a16:colId xmlns:a16="http://schemas.microsoft.com/office/drawing/2014/main" val="20005"/>
                    </a:ext>
                  </a:extLst>
                </a:gridCol>
                <a:gridCol w="792947">
                  <a:extLst>
                    <a:ext uri="{9D8B030D-6E8A-4147-A177-3AD203B41FA5}">
                      <a16:colId xmlns:a16="http://schemas.microsoft.com/office/drawing/2014/main" val="20006"/>
                    </a:ext>
                  </a:extLst>
                </a:gridCol>
                <a:gridCol w="715929">
                  <a:extLst>
                    <a:ext uri="{9D8B030D-6E8A-4147-A177-3AD203B41FA5}">
                      <a16:colId xmlns:a16="http://schemas.microsoft.com/office/drawing/2014/main" val="20007"/>
                    </a:ext>
                  </a:extLst>
                </a:gridCol>
                <a:gridCol w="1190297">
                  <a:extLst>
                    <a:ext uri="{9D8B030D-6E8A-4147-A177-3AD203B41FA5}">
                      <a16:colId xmlns:a16="http://schemas.microsoft.com/office/drawing/2014/main" val="20008"/>
                    </a:ext>
                  </a:extLst>
                </a:gridCol>
              </a:tblGrid>
              <a:tr h="1025805">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項次</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部門</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保管人</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資訊及資通系統資產</a:t>
                      </a: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名稱</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資產類別</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機密性</a:t>
                      </a: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(C)</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完整性</a:t>
                      </a: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(I)</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可用性</a:t>
                      </a: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(A)</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資訊及資通系統資產價值</a:t>
                      </a:r>
                      <a:r>
                        <a:rPr kumimoji="0" lang="en-US" altLang="zh-CN"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取最高值</a:t>
                      </a:r>
                      <a:r>
                        <a:rPr kumimoji="0" lang="en-US" altLang="zh-CN"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640016">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全球資訊網伺服器</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實體設備</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2012">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全球資訊網系統軟體</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軟體</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935">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管姿廖</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全球資訊網網頁內容</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1935">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4</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王管者</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全球資訊網維護廠商</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8620">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5</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梅仁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NAS</a:t>
                      </a: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管理人員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p>
                  </a:txBody>
                  <a:tcPr marL="36004" marR="3600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3757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218120" name="Title 1"/>
          <p:cNvSpPr>
            <a:spLocks noGrp="1"/>
          </p:cNvSpPr>
          <p:nvPr>
            <p:ph type="title"/>
          </p:nvPr>
        </p:nvSpPr>
        <p:spPr>
          <a:xfrm>
            <a:off x="1223963" y="115888"/>
            <a:ext cx="7459662" cy="936625"/>
          </a:xfrm>
        </p:spPr>
        <p:txBody>
          <a:bodyPr/>
          <a:lstStyle/>
          <a:p>
            <a:r>
              <a:rPr lang="en-US" altLang="en-US" dirty="0" err="1"/>
              <a:t>詳細風險評鑑作法</a:t>
            </a:r>
            <a:r>
              <a:rPr lang="en-US" altLang="zh-TW" dirty="0"/>
              <a:t>(9/11)</a:t>
            </a:r>
          </a:p>
        </p:txBody>
      </p:sp>
      <p:sp>
        <p:nvSpPr>
          <p:cNvPr id="218121" name="Content Placeholder 2"/>
          <p:cNvSpPr>
            <a:spLocks noGrp="1"/>
          </p:cNvSpPr>
          <p:nvPr>
            <p:ph sz="quarter" idx="10"/>
          </p:nvPr>
        </p:nvSpPr>
        <p:spPr>
          <a:xfrm>
            <a:off x="612775" y="1079500"/>
            <a:ext cx="8070850" cy="5230813"/>
          </a:xfrm>
        </p:spPr>
        <p:txBody>
          <a:bodyPr/>
          <a:lstStyle/>
          <a:p>
            <a:r>
              <a:rPr lang="zh-TW" altLang="en-US" dirty="0">
                <a:cs typeface="微軟正黑體" panose="020B0604030504040204" pitchFamily="34" charset="-120"/>
              </a:rPr>
              <a:t>風險分析</a:t>
            </a:r>
            <a:r>
              <a:rPr lang="en-US" altLang="zh-CN" dirty="0">
                <a:cs typeface="微軟正黑體" panose="020B0604030504040204" pitchFamily="34" charset="-120"/>
              </a:rPr>
              <a:t>-</a:t>
            </a:r>
            <a:r>
              <a:rPr lang="zh-TW" altLang="en-US" dirty="0">
                <a:cs typeface="微軟正黑體" panose="020B0604030504040204" pitchFamily="34" charset="-120"/>
              </a:rPr>
              <a:t>事件可能性評鑑</a:t>
            </a:r>
            <a:endParaRPr lang="en-US" altLang="zh-TW" dirty="0">
              <a:cs typeface="SimSun-18030"/>
            </a:endParaRPr>
          </a:p>
        </p:txBody>
      </p:sp>
      <p:graphicFrame>
        <p:nvGraphicFramePr>
          <p:cNvPr id="8" name="Table 7"/>
          <p:cNvGraphicFramePr>
            <a:graphicFrameLocks noGrp="1"/>
          </p:cNvGraphicFramePr>
          <p:nvPr>
            <p:extLst>
              <p:ext uri="{D42A27DB-BD31-4B8C-83A1-F6EECF244321}">
                <p14:modId xmlns:p14="http://schemas.microsoft.com/office/powerpoint/2010/main" val="1826594774"/>
              </p:ext>
            </p:extLst>
          </p:nvPr>
        </p:nvGraphicFramePr>
        <p:xfrm>
          <a:off x="323528" y="1908400"/>
          <a:ext cx="8568952" cy="3968872"/>
        </p:xfrm>
        <a:graphic>
          <a:graphicData uri="http://schemas.openxmlformats.org/drawingml/2006/table">
            <a:tbl>
              <a:tblPr/>
              <a:tblGrid>
                <a:gridCol w="504056">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201622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1296144">
                  <a:extLst>
                    <a:ext uri="{9D8B030D-6E8A-4147-A177-3AD203B41FA5}">
                      <a16:colId xmlns:a16="http://schemas.microsoft.com/office/drawing/2014/main" val="20005"/>
                    </a:ext>
                  </a:extLst>
                </a:gridCol>
                <a:gridCol w="1296144">
                  <a:extLst>
                    <a:ext uri="{9D8B030D-6E8A-4147-A177-3AD203B41FA5}">
                      <a16:colId xmlns:a16="http://schemas.microsoft.com/office/drawing/2014/main" val="20006"/>
                    </a:ext>
                  </a:extLst>
                </a:gridCol>
                <a:gridCol w="576064">
                  <a:extLst>
                    <a:ext uri="{9D8B030D-6E8A-4147-A177-3AD203B41FA5}">
                      <a16:colId xmlns:a16="http://schemas.microsoft.com/office/drawing/2014/main" val="20007"/>
                    </a:ext>
                  </a:extLst>
                </a:gridCol>
                <a:gridCol w="792088">
                  <a:extLst>
                    <a:ext uri="{9D8B030D-6E8A-4147-A177-3AD203B41FA5}">
                      <a16:colId xmlns:a16="http://schemas.microsoft.com/office/drawing/2014/main" val="20008"/>
                    </a:ext>
                  </a:extLst>
                </a:gridCol>
              </a:tblGrid>
              <a:tr h="643601">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項次</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部門</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保管人</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資訊及資通系統資產</a:t>
                      </a: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名稱</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資產類別</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威脅</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脆弱性</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威脅等級</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脆弱性等級</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643601">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en-US" sz="16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全球資訊網伺服器</a:t>
                      </a:r>
                      <a:endParaRPr kumimoji="0" lang="en-US" altLang="ja-JP"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www.XXX.gov.tw</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實體設備</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故障</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維護不當</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6334">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全球資訊網系統軟體</a:t>
                      </a:r>
                    </a:p>
                    <a:p>
                      <a:pPr marL="0" marR="0" lvl="0" indent="0" algn="l" defTabSz="914400" rtl="0" eaLnBrk="1" fontAlgn="base" latinLnBrk="0" hangingPunct="1">
                        <a:lnSpc>
                          <a:spcPct val="10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www.XXX.gov.tw</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軟體</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未授權存取</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US" altLang="en-US" sz="16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身分與權限設定不當</a:t>
                      </a:r>
                      <a:endPar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6334">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軟體異常或錯誤</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未定期更新或升級</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633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管姿廖</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全球資訊網網頁內容</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未授權變更</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竄改</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缺乏監控與警示機制</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633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4</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王管者</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全球資訊網維護廠商</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違反合約或協議</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未釐清委外協議的權責</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633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CN"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5</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梅仁</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NAS</a:t>
                      </a: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管理人員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zh-TW" altLang="en-US"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濫用</a:t>
                      </a: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(CIA)</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ts val="200"/>
                        </a:spcBef>
                        <a:spcAft>
                          <a:spcPts val="200"/>
                        </a:spcAft>
                        <a:buClrTx/>
                        <a:buSzTx/>
                        <a:buFontTx/>
                        <a:buNone/>
                        <a:tabLst/>
                      </a:pPr>
                      <a:r>
                        <a:rPr kumimoji="0" lang="en-US" altLang="en-US"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缺乏監控與警示機制</a:t>
                      </a:r>
                      <a:endPar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zh-TW" sz="16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233881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230408" name="Title 1"/>
          <p:cNvSpPr>
            <a:spLocks noGrp="1"/>
          </p:cNvSpPr>
          <p:nvPr>
            <p:ph type="title"/>
          </p:nvPr>
        </p:nvSpPr>
        <p:spPr>
          <a:xfrm>
            <a:off x="1223963" y="115888"/>
            <a:ext cx="7459662" cy="936625"/>
          </a:xfrm>
        </p:spPr>
        <p:txBody>
          <a:bodyPr/>
          <a:lstStyle/>
          <a:p>
            <a:r>
              <a:rPr lang="en-US" altLang="en-US" dirty="0" err="1"/>
              <a:t>詳細風險評鑑作法</a:t>
            </a:r>
            <a:r>
              <a:rPr lang="en-US" altLang="zh-TW" dirty="0"/>
              <a:t>(10/11)</a:t>
            </a:r>
          </a:p>
        </p:txBody>
      </p:sp>
      <p:sp>
        <p:nvSpPr>
          <p:cNvPr id="230409" name="Content Placeholder 2"/>
          <p:cNvSpPr>
            <a:spLocks noGrp="1"/>
          </p:cNvSpPr>
          <p:nvPr>
            <p:ph sz="quarter" idx="10"/>
          </p:nvPr>
        </p:nvSpPr>
        <p:spPr>
          <a:xfrm>
            <a:off x="612775" y="1079500"/>
            <a:ext cx="8070850" cy="5230813"/>
          </a:xfrm>
        </p:spPr>
        <p:txBody>
          <a:bodyPr/>
          <a:lstStyle/>
          <a:p>
            <a:r>
              <a:rPr lang="zh-TW" altLang="en-US" dirty="0">
                <a:cs typeface="微軟正黑體" panose="020B0604030504040204" pitchFamily="34" charset="-120"/>
              </a:rPr>
              <a:t>風險分析</a:t>
            </a:r>
            <a:r>
              <a:rPr lang="en-US" altLang="zh-TW" dirty="0">
                <a:cs typeface="微軟正黑體" panose="020B0604030504040204" pitchFamily="34" charset="-120"/>
              </a:rPr>
              <a:t>-</a:t>
            </a:r>
            <a:r>
              <a:rPr lang="zh-TW" altLang="en-US" dirty="0">
                <a:cs typeface="微軟正黑體" panose="020B0604030504040204" pitchFamily="34" charset="-120"/>
              </a:rPr>
              <a:t>決定風險等級</a:t>
            </a:r>
            <a:endParaRPr lang="en-US" altLang="ja-JP" dirty="0">
              <a:cs typeface="微軟正黑體" panose="020B0604030504040204" pitchFamily="34" charset="-120"/>
            </a:endParaRPr>
          </a:p>
          <a:p>
            <a:pPr lvl="1"/>
            <a:r>
              <a:rPr lang="zh-TW" altLang="en-US" sz="2000" dirty="0"/>
              <a:t>訂定風險等級「普、中、高」區間範圍</a:t>
            </a:r>
          </a:p>
          <a:p>
            <a:pPr lvl="2"/>
            <a:r>
              <a:rPr lang="en-US" altLang="en-US" sz="1800" dirty="0">
                <a:cs typeface="SimSun-18030"/>
              </a:rPr>
              <a:t>風險值區間範圍為</a:t>
            </a:r>
            <a:r>
              <a:rPr lang="en-US" altLang="ja-JP" sz="1800" dirty="0">
                <a:cs typeface="SimSun-18030"/>
              </a:rPr>
              <a:t>1</a:t>
            </a:r>
            <a:r>
              <a:rPr lang="en-US" altLang="zh-TW" sz="1800" dirty="0">
                <a:cs typeface="SimSun-18030"/>
              </a:rPr>
              <a:t>~6</a:t>
            </a:r>
            <a:r>
              <a:rPr lang="en-US" altLang="en-US" sz="1800" dirty="0">
                <a:cs typeface="SimSun-18030"/>
              </a:rPr>
              <a:t>者，風險等級為</a:t>
            </a:r>
            <a:r>
              <a:rPr lang="zh-TW" altLang="en-US" sz="1800" dirty="0">
                <a:cs typeface="SimSun-18030"/>
              </a:rPr>
              <a:t>「</a:t>
            </a:r>
            <a:r>
              <a:rPr lang="en-US" altLang="en-US" sz="1800" dirty="0">
                <a:cs typeface="SimSun-18030"/>
              </a:rPr>
              <a:t>普</a:t>
            </a:r>
            <a:r>
              <a:rPr lang="zh-TW" altLang="en-US" sz="1800" dirty="0">
                <a:cs typeface="SimSun-18030"/>
              </a:rPr>
              <a:t>」</a:t>
            </a:r>
            <a:endParaRPr lang="en-US" altLang="ja-JP" sz="1800" dirty="0">
              <a:cs typeface="SimSun-18030"/>
            </a:endParaRPr>
          </a:p>
          <a:p>
            <a:pPr lvl="2"/>
            <a:r>
              <a:rPr lang="en-US" altLang="en-US" sz="1800" dirty="0">
                <a:cs typeface="SimSun-18030"/>
              </a:rPr>
              <a:t>風險值區間範圍為</a:t>
            </a:r>
            <a:r>
              <a:rPr lang="en-US" altLang="zh-TW" sz="1800" dirty="0">
                <a:cs typeface="SimSun-18030"/>
              </a:rPr>
              <a:t>7~12</a:t>
            </a:r>
            <a:r>
              <a:rPr lang="en-US" altLang="en-US" sz="1800" dirty="0">
                <a:cs typeface="SimSun-18030"/>
              </a:rPr>
              <a:t>者，風險等級為</a:t>
            </a:r>
            <a:r>
              <a:rPr lang="zh-TW" altLang="en-US" sz="1800" dirty="0">
                <a:cs typeface="SimSun-18030"/>
              </a:rPr>
              <a:t>「</a:t>
            </a:r>
            <a:r>
              <a:rPr lang="en-US" altLang="en-US" sz="1800" dirty="0">
                <a:cs typeface="SimSun-18030"/>
              </a:rPr>
              <a:t>中</a:t>
            </a:r>
            <a:r>
              <a:rPr lang="zh-TW" altLang="en-US" sz="1800" dirty="0">
                <a:cs typeface="SimSun-18030"/>
              </a:rPr>
              <a:t>」</a:t>
            </a:r>
            <a:endParaRPr lang="en-US" altLang="ja-JP" sz="1800" dirty="0">
              <a:cs typeface="SimSun-18030"/>
            </a:endParaRPr>
          </a:p>
          <a:p>
            <a:pPr lvl="2"/>
            <a:r>
              <a:rPr lang="en-US" altLang="en-US" sz="1800" dirty="0">
                <a:cs typeface="SimSun-18030"/>
              </a:rPr>
              <a:t>風險值區間範圍為</a:t>
            </a:r>
            <a:r>
              <a:rPr lang="en-US" altLang="ja-JP" sz="1800" dirty="0">
                <a:cs typeface="SimSun-18030"/>
              </a:rPr>
              <a:t>1</a:t>
            </a:r>
            <a:r>
              <a:rPr lang="en-US" altLang="zh-TW" sz="1800" dirty="0">
                <a:cs typeface="SimSun-18030"/>
              </a:rPr>
              <a:t>3~27</a:t>
            </a:r>
            <a:r>
              <a:rPr lang="en-US" altLang="en-US" sz="1800" dirty="0">
                <a:cs typeface="SimSun-18030"/>
              </a:rPr>
              <a:t>者，風險等級為</a:t>
            </a:r>
            <a:r>
              <a:rPr lang="zh-TW" altLang="en-US" sz="1800" dirty="0">
                <a:cs typeface="SimSun-18030"/>
              </a:rPr>
              <a:t>「</a:t>
            </a:r>
            <a:r>
              <a:rPr lang="en-US" altLang="en-US" sz="1800" dirty="0">
                <a:cs typeface="SimSun-18030"/>
              </a:rPr>
              <a:t>高</a:t>
            </a:r>
            <a:r>
              <a:rPr lang="zh-TW" altLang="en-US" sz="1800" dirty="0">
                <a:cs typeface="SimSun-18030"/>
              </a:rPr>
              <a:t>」</a:t>
            </a:r>
            <a:endParaRPr lang="en-US" altLang="ja-JP" sz="1800" dirty="0">
              <a:cs typeface="SimSun-18030"/>
            </a:endParaRPr>
          </a:p>
          <a:p>
            <a:pPr lvl="1"/>
            <a:endParaRPr lang="en-US" altLang="zh-TW" dirty="0"/>
          </a:p>
          <a:p>
            <a:pPr lvl="1"/>
            <a:endParaRPr lang="en-US" altLang="zh-TW" dirty="0"/>
          </a:p>
          <a:p>
            <a:pPr lvl="2"/>
            <a:endParaRPr lang="en-US" altLang="zh-TW" dirty="0">
              <a:cs typeface="SimSun-18030"/>
            </a:endParaRPr>
          </a:p>
        </p:txBody>
      </p:sp>
      <p:graphicFrame>
        <p:nvGraphicFramePr>
          <p:cNvPr id="14" name="Table 13"/>
          <p:cNvGraphicFramePr>
            <a:graphicFrameLocks noGrp="1"/>
          </p:cNvGraphicFramePr>
          <p:nvPr>
            <p:extLst/>
          </p:nvPr>
        </p:nvGraphicFramePr>
        <p:xfrm>
          <a:off x="179512" y="3429000"/>
          <a:ext cx="8692454" cy="3096344"/>
        </p:xfrm>
        <a:graphic>
          <a:graphicData uri="http://schemas.openxmlformats.org/drawingml/2006/table">
            <a:tbl>
              <a:tblPr/>
              <a:tblGrid>
                <a:gridCol w="483542">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1757298">
                  <a:extLst>
                    <a:ext uri="{9D8B030D-6E8A-4147-A177-3AD203B41FA5}">
                      <a16:colId xmlns:a16="http://schemas.microsoft.com/office/drawing/2014/main" val="20003"/>
                    </a:ext>
                  </a:extLst>
                </a:gridCol>
                <a:gridCol w="834990">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792088">
                  <a:extLst>
                    <a:ext uri="{9D8B030D-6E8A-4147-A177-3AD203B41FA5}">
                      <a16:colId xmlns:a16="http://schemas.microsoft.com/office/drawing/2014/main" val="20006"/>
                    </a:ext>
                  </a:extLst>
                </a:gridCol>
                <a:gridCol w="792088">
                  <a:extLst>
                    <a:ext uri="{9D8B030D-6E8A-4147-A177-3AD203B41FA5}">
                      <a16:colId xmlns:a16="http://schemas.microsoft.com/office/drawing/2014/main" val="20007"/>
                    </a:ext>
                  </a:extLst>
                </a:gridCol>
                <a:gridCol w="936104">
                  <a:extLst>
                    <a:ext uri="{9D8B030D-6E8A-4147-A177-3AD203B41FA5}">
                      <a16:colId xmlns:a16="http://schemas.microsoft.com/office/drawing/2014/main" val="20008"/>
                    </a:ext>
                  </a:extLst>
                </a:gridCol>
                <a:gridCol w="936104">
                  <a:extLst>
                    <a:ext uri="{9D8B030D-6E8A-4147-A177-3AD203B41FA5}">
                      <a16:colId xmlns:a16="http://schemas.microsoft.com/office/drawing/2014/main" val="20009"/>
                    </a:ext>
                  </a:extLst>
                </a:gridCol>
              </a:tblGrid>
              <a:tr h="92890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項次</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部門</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保管人</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資訊及資通系統資產</a:t>
                      </a: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名稱</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資產類別</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資訊及資通系統資產價值</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威脅發生可能性</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脆弱性利用難易度</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風險值</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風險等級</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en-US" altLang="en-US" sz="1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處理前</a:t>
                      </a: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txBody>
                  <a:tcPr marL="36003" marR="36003"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61926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全球資訊網伺服器</a:t>
                      </a:r>
                      <a:endParaRPr kumimoji="0" lang="en-US" altLang="ja-JP"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www.XXX.gov.tw</a:t>
                      </a: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實體設備</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p>
                  </a:txBody>
                  <a:tcPr marL="36005" marR="36005"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6</a:t>
                      </a:r>
                    </a:p>
                  </a:txBody>
                  <a:tcPr marL="36000" marR="3600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普</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9269">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王館仁</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全球資訊網系統軟體</a:t>
                      </a:r>
                      <a:endParaRPr kumimoji="0" lang="en-US" altLang="ja-JP"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www.XXX.gov.tw</a:t>
                      </a: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軟體</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5" marR="36005"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12</a:t>
                      </a:r>
                    </a:p>
                  </a:txBody>
                  <a:tcPr marL="36000" marR="3600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963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管姿廖</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全球資訊網網頁內容</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5" marR="36005"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0" marR="3600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18</a:t>
                      </a:r>
                    </a:p>
                  </a:txBody>
                  <a:tcPr marL="36000" marR="3600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63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4</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王管者</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全球資訊網維護廠商</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3</a:t>
                      </a:r>
                    </a:p>
                  </a:txBody>
                  <a:tcPr marL="36005" marR="36005"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12</a:t>
                      </a:r>
                    </a:p>
                  </a:txBody>
                  <a:tcPr marL="36000" marR="3600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中</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9634">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5</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資訊處</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梅仁</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NAS</a:t>
                      </a:r>
                      <a:r>
                        <a:rPr kumimoji="0" lang="en-US" altLang="en-US" sz="1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管理人員</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人員</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p>
                  </a:txBody>
                  <a:tcPr marL="36005" marR="36005"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a:t>
                      </a: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a:t>
                      </a:r>
                    </a:p>
                  </a:txBody>
                  <a:tcPr marL="36000" marR="3600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18</a:t>
                      </a:r>
                    </a:p>
                  </a:txBody>
                  <a:tcPr marL="36000" marR="3600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高</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3" marR="36003"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57874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1115616" y="117028"/>
            <a:ext cx="7458831" cy="935708"/>
          </a:xfrm>
        </p:spPr>
        <p:txBody>
          <a:bodyPr/>
          <a:lstStyle/>
          <a:p>
            <a:r>
              <a:rPr lang="zh-TW" altLang="en-US" dirty="0"/>
              <a:t>第</a:t>
            </a:r>
            <a:r>
              <a:rPr lang="en-US" altLang="zh-TW" dirty="0"/>
              <a:t>3</a:t>
            </a:r>
            <a:r>
              <a:rPr lang="zh-TW" altLang="en-US" dirty="0"/>
              <a:t>天課程大綱</a:t>
            </a:r>
          </a:p>
        </p:txBody>
      </p:sp>
      <p:graphicFrame>
        <p:nvGraphicFramePr>
          <p:cNvPr id="5" name="Group 28">
            <a:extLst>
              <a:ext uri="{FF2B5EF4-FFF2-40B4-BE49-F238E27FC236}">
                <a16:creationId xmlns:a16="http://schemas.microsoft.com/office/drawing/2014/main" id="{81DABCFB-5A43-4235-8764-4D09A4E4D6EB}"/>
              </a:ext>
            </a:extLst>
          </p:cNvPr>
          <p:cNvGraphicFramePr>
            <a:graphicFrameLocks noGrp="1"/>
          </p:cNvGraphicFramePr>
          <p:nvPr>
            <p:extLst>
              <p:ext uri="{D42A27DB-BD31-4B8C-83A1-F6EECF244321}">
                <p14:modId xmlns:p14="http://schemas.microsoft.com/office/powerpoint/2010/main" val="1212541592"/>
              </p:ext>
            </p:extLst>
          </p:nvPr>
        </p:nvGraphicFramePr>
        <p:xfrm>
          <a:off x="475656" y="1340768"/>
          <a:ext cx="8200800" cy="3853800"/>
        </p:xfrm>
        <a:graphic>
          <a:graphicData uri="http://schemas.openxmlformats.org/drawingml/2006/table">
            <a:tbl>
              <a:tblPr/>
              <a:tblGrid>
                <a:gridCol w="954000">
                  <a:extLst>
                    <a:ext uri="{9D8B030D-6E8A-4147-A177-3AD203B41FA5}">
                      <a16:colId xmlns:a16="http://schemas.microsoft.com/office/drawing/2014/main" val="20000"/>
                    </a:ext>
                  </a:extLst>
                </a:gridCol>
                <a:gridCol w="1774192">
                  <a:extLst>
                    <a:ext uri="{9D8B030D-6E8A-4147-A177-3AD203B41FA5}">
                      <a16:colId xmlns:a16="http://schemas.microsoft.com/office/drawing/2014/main" val="20001"/>
                    </a:ext>
                  </a:extLst>
                </a:gridCol>
                <a:gridCol w="5472608">
                  <a:extLst>
                    <a:ext uri="{9D8B030D-6E8A-4147-A177-3AD203B41FA5}">
                      <a16:colId xmlns:a16="http://schemas.microsoft.com/office/drawing/2014/main" val="3308329936"/>
                    </a:ext>
                  </a:extLst>
                </a:gridCol>
              </a:tblGrid>
              <a:tr h="900000">
                <a:tc>
                  <a:txBody>
                    <a:bodyPr/>
                    <a:lstStyle/>
                    <a:p>
                      <a:pPr algn="ctr"/>
                      <a:r>
                        <a:rPr lang="zh-TW" altLang="en-US" sz="2800" b="1" dirty="0">
                          <a:solidFill>
                            <a:schemeClr val="tx1"/>
                          </a:solidFill>
                        </a:rPr>
                        <a:t>時段</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algn="ctr"/>
                      <a:r>
                        <a:rPr lang="zh-TW" altLang="en-US" sz="2800" b="1" dirty="0">
                          <a:solidFill>
                            <a:schemeClr val="tx1"/>
                          </a:solidFill>
                        </a:rPr>
                        <a:t>課程單元</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10002"/>
                  </a:ext>
                </a:extLst>
              </a:tr>
              <a:tr h="984600">
                <a:tc row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marL="742950" indent="-285750"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marL="1143000" indent="-228600"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marL="16002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marL="20574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0"/>
                        </a:spcBef>
                        <a:spcAft>
                          <a:spcPct val="0"/>
                        </a:spcAft>
                        <a:buClrTx/>
                        <a:buSzPct val="65000"/>
                        <a:buFontTx/>
                        <a:buNone/>
                        <a:tabLst/>
                      </a:pPr>
                      <a:r>
                        <a:rPr kumimoji="1" lang="zh-TW" altLang="en-US" sz="28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上午</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8</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14350" marR="0" lvl="0" indent="-51435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應用程式安全</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4600">
                <a:tc vMerge="1">
                  <a:txBody>
                    <a:bodyPr/>
                    <a:lstStyle/>
                    <a:p>
                      <a:endParaRPr lang="zh-TW" altLang="en-US"/>
                    </a:p>
                  </a:txBody>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9</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14350" marR="0" lvl="0" indent="-51435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資通安全健診</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860756"/>
                  </a:ext>
                </a:extLst>
              </a:tr>
              <a:tr h="984600">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marL="742950" indent="-285750"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marL="1143000" indent="-228600"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marL="16002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marL="2057400" indent="-228600"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0"/>
                        </a:spcBef>
                        <a:spcAft>
                          <a:spcPct val="0"/>
                        </a:spcAft>
                        <a:buClrTx/>
                        <a:buSzPct val="65000"/>
                        <a:buFontTx/>
                        <a:buNone/>
                        <a:tabLst/>
                      </a:pPr>
                      <a:r>
                        <a:rPr kumimoji="1" lang="zh-TW" altLang="en-US" sz="28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下午</a:t>
                      </a: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第</a:t>
                      </a:r>
                      <a:r>
                        <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10</a:t>
                      </a:r>
                      <a:r>
                        <a:rPr kumimoji="0"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單元</a:t>
                      </a:r>
                      <a:endParaRPr kumimoji="0" lang="en-US" altLang="zh-TW"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68574" marR="6857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14350" marR="0" lvl="0" indent="-514350" algn="l" defTabSz="914400" rtl="0" eaLnBrk="0" fontAlgn="base" latinLnBrk="0" hangingPunct="0">
                        <a:lnSpc>
                          <a:spcPct val="100000"/>
                        </a:lnSpc>
                        <a:spcBef>
                          <a:spcPct val="20000"/>
                        </a:spcBef>
                        <a:spcAft>
                          <a:spcPct val="0"/>
                        </a:spcAft>
                        <a:buClrTx/>
                        <a:buSzPct val="65000"/>
                        <a:buFontTx/>
                        <a:buNone/>
                        <a:tabLst/>
                        <a:defRPr/>
                      </a:pPr>
                      <a:r>
                        <a:rPr kumimoji="1" lang="zh-TW" altLang="en-US" sz="2400" b="0" i="0" u="none" strike="noStrike" kern="1200" cap="none" normalizeH="0" baseline="0" dirty="0">
                          <a:ln>
                            <a:noFill/>
                          </a:ln>
                          <a:solidFill>
                            <a:schemeClr val="tx1"/>
                          </a:solidFill>
                          <a:effectLst/>
                          <a:latin typeface="微軟正黑體" panose="020B0604030504040204" pitchFamily="34" charset="-120"/>
                          <a:ea typeface="微軟正黑體" panose="020B0604030504040204" pitchFamily="34" charset="-120"/>
                          <a:cs typeface="+mn-cs"/>
                        </a:rPr>
                        <a:t>資通安全事件通報及應變</a:t>
                      </a:r>
                      <a:endParaRPr kumimoji="1" lang="zh-TW" altLang="en-US" sz="2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T="45659" marB="4565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028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p:cNvGraphicFramePr>
            <a:graphicFrameLocks noGrp="1"/>
          </p:cNvGraphicFramePr>
          <p:nvPr>
            <p:extLst/>
          </p:nvPr>
        </p:nvGraphicFramePr>
        <p:xfrm>
          <a:off x="323531" y="2842458"/>
          <a:ext cx="8640957" cy="3466862"/>
        </p:xfrm>
        <a:graphic>
          <a:graphicData uri="http://schemas.openxmlformats.org/drawingml/2006/table">
            <a:tbl>
              <a:tblPr/>
              <a:tblGrid>
                <a:gridCol w="414293">
                  <a:extLst>
                    <a:ext uri="{9D8B030D-6E8A-4147-A177-3AD203B41FA5}">
                      <a16:colId xmlns:a16="http://schemas.microsoft.com/office/drawing/2014/main" val="20000"/>
                    </a:ext>
                  </a:extLst>
                </a:gridCol>
                <a:gridCol w="651031">
                  <a:extLst>
                    <a:ext uri="{9D8B030D-6E8A-4147-A177-3AD203B41FA5}">
                      <a16:colId xmlns:a16="http://schemas.microsoft.com/office/drawing/2014/main" val="20001"/>
                    </a:ext>
                  </a:extLst>
                </a:gridCol>
                <a:gridCol w="652880">
                  <a:extLst>
                    <a:ext uri="{9D8B030D-6E8A-4147-A177-3AD203B41FA5}">
                      <a16:colId xmlns:a16="http://schemas.microsoft.com/office/drawing/2014/main" val="20002"/>
                    </a:ext>
                  </a:extLst>
                </a:gridCol>
                <a:gridCol w="1868016">
                  <a:extLst>
                    <a:ext uri="{9D8B030D-6E8A-4147-A177-3AD203B41FA5}">
                      <a16:colId xmlns:a16="http://schemas.microsoft.com/office/drawing/2014/main" val="20003"/>
                    </a:ext>
                  </a:extLst>
                </a:gridCol>
                <a:gridCol w="725012">
                  <a:extLst>
                    <a:ext uri="{9D8B030D-6E8A-4147-A177-3AD203B41FA5}">
                      <a16:colId xmlns:a16="http://schemas.microsoft.com/office/drawing/2014/main" val="20004"/>
                    </a:ext>
                  </a:extLst>
                </a:gridCol>
                <a:gridCol w="789745">
                  <a:extLst>
                    <a:ext uri="{9D8B030D-6E8A-4147-A177-3AD203B41FA5}">
                      <a16:colId xmlns:a16="http://schemas.microsoft.com/office/drawing/2014/main" val="20005"/>
                    </a:ext>
                  </a:extLst>
                </a:gridCol>
                <a:gridCol w="787895">
                  <a:extLst>
                    <a:ext uri="{9D8B030D-6E8A-4147-A177-3AD203B41FA5}">
                      <a16:colId xmlns:a16="http://schemas.microsoft.com/office/drawing/2014/main" val="20006"/>
                    </a:ext>
                  </a:extLst>
                </a:gridCol>
                <a:gridCol w="789744">
                  <a:extLst>
                    <a:ext uri="{9D8B030D-6E8A-4147-A177-3AD203B41FA5}">
                      <a16:colId xmlns:a16="http://schemas.microsoft.com/office/drawing/2014/main" val="20007"/>
                    </a:ext>
                  </a:extLst>
                </a:gridCol>
                <a:gridCol w="787895">
                  <a:extLst>
                    <a:ext uri="{9D8B030D-6E8A-4147-A177-3AD203B41FA5}">
                      <a16:colId xmlns:a16="http://schemas.microsoft.com/office/drawing/2014/main" val="20008"/>
                    </a:ext>
                  </a:extLst>
                </a:gridCol>
                <a:gridCol w="1174446">
                  <a:extLst>
                    <a:ext uri="{9D8B030D-6E8A-4147-A177-3AD203B41FA5}">
                      <a16:colId xmlns:a16="http://schemas.microsoft.com/office/drawing/2014/main" val="20009"/>
                    </a:ext>
                  </a:extLst>
                </a:gridCol>
              </a:tblGrid>
              <a:tr h="962891">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項次</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部門</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保管人</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資產</a:t>
                      </a: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名稱</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資產</a:t>
                      </a:r>
                      <a:endParaRPr kumimoji="0" lang="en-US" altLang="zh-CN"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類別</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TW" altLang="en-US"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資訊及資通系統資產價值</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5997" marR="35997"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威脅發生可能性</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7" marR="3599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脆弱性利用難易度</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5997" marR="35997"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zh-CN" altLang="en-US"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rPr>
                        <a:t>風險值</a:t>
                      </a:r>
                      <a:endParaRPr kumimoji="0" lang="en-US" altLang="zh-TW" sz="1400" b="0" i="0" u="none" strike="noStrike" cap="none" normalizeH="0" baseline="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lnSpc>
                          <a:spcPct val="120000"/>
                        </a:lnSpc>
                        <a:spcBef>
                          <a:spcPts val="200"/>
                        </a:spcBef>
                        <a:spcAft>
                          <a:spcPts val="200"/>
                        </a:spcAft>
                        <a:buFont typeface="Times New Roman" panose="02020603050405020304" pitchFamily="18" charset="0"/>
                        <a:defRPr kumimoji="1" sz="2400">
                          <a:solidFill>
                            <a:srgbClr val="333399"/>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742950" indent="-285750">
                        <a:lnSpc>
                          <a:spcPct val="120000"/>
                        </a:lnSpc>
                        <a:spcBef>
                          <a:spcPts val="200"/>
                        </a:spcBef>
                        <a:spcAft>
                          <a:spcPts val="200"/>
                        </a:spcAft>
                        <a:buFont typeface="Times New Roman" panose="02020603050405020304" pitchFamily="18" charset="0"/>
                        <a:defRPr kumimoji="1" sz="20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3000" indent="-228600">
                        <a:lnSpc>
                          <a:spcPct val="120000"/>
                        </a:lnSpc>
                        <a:spcBef>
                          <a:spcPts val="200"/>
                        </a:spcBef>
                        <a:spcAft>
                          <a:spcPts val="200"/>
                        </a:spcAft>
                        <a:buSzPct val="100000"/>
                        <a:buFont typeface="Wingdings" panose="05000000000000000000" pitchFamily="2" charset="2"/>
                        <a:defRPr kumimoji="1">
                          <a:solidFill>
                            <a:schemeClr val="tx1"/>
                          </a:solidFill>
                          <a:latin typeface="微軟正黑體" panose="020B0604030504040204" pitchFamily="34" charset="-120"/>
                          <a:ea typeface="微軟正黑體" panose="020B0604030504040204" pitchFamily="34" charset="-120"/>
                        </a:defRPr>
                      </a:lvl3pPr>
                      <a:lvl4pPr marL="1600200" indent="-228600">
                        <a:lnSpc>
                          <a:spcPct val="120000"/>
                        </a:lnSpc>
                        <a:spcBef>
                          <a:spcPts val="200"/>
                        </a:spcBef>
                        <a:spcAft>
                          <a:spcPts val="200"/>
                        </a:spcAft>
                        <a:buFont typeface="Dotum" panose="020B0600000101010101" pitchFamily="34" charset="-127"/>
                        <a:defRPr kumimoji="1" sz="1600">
                          <a:solidFill>
                            <a:schemeClr val="tx1"/>
                          </a:solidFill>
                          <a:latin typeface="微軟正黑體" panose="020B0604030504040204" pitchFamily="34" charset="-120"/>
                          <a:ea typeface="微軟正黑體" panose="020B0604030504040204" pitchFamily="34" charset="-120"/>
                        </a:defRPr>
                      </a:lvl4pPr>
                      <a:lvl5pPr marL="2057400" indent="-22860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lnSpc>
                          <a:spcPct val="120000"/>
                        </a:lnSpc>
                        <a:spcBef>
                          <a:spcPts val="200"/>
                        </a:spcBef>
                        <a:spcAft>
                          <a:spcPts val="200"/>
                        </a:spcAft>
                        <a:buSzPct val="100000"/>
                        <a:buFont typeface="Wingdings" panose="05000000000000000000" pitchFamily="2" charset="2"/>
                        <a:defRPr kumimoji="1" sz="1400">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20000"/>
                        </a:lnSpc>
                        <a:spcBef>
                          <a:spcPts val="200"/>
                        </a:spcBef>
                        <a:spcAft>
                          <a:spcPts val="200"/>
                        </a:spcAft>
                        <a:buClrTx/>
                        <a:buSzTx/>
                        <a:buFontTx/>
                        <a:buNone/>
                        <a:tabLst/>
                      </a:pPr>
                      <a:r>
                        <a:rPr kumimoji="0" lang="en-US" altLang="en-US" sz="1400" b="0"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風險等級</a:t>
                      </a:r>
                      <a:endParaRPr kumimoji="0" lang="en-US" altLang="zh-TW" sz="14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txBody>
                  <a:tcPr marL="36000" marR="36000"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345713">
                <a:tc>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資訊處</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管姿廖</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全球資訊網網頁內容</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資訊</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18</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高</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4902">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5</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資訊處</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梅仁</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en-US" sz="1400" b="0" i="0" u="none" strike="noStrike">
                          <a:solidFill>
                            <a:srgbClr val="000000"/>
                          </a:solidFill>
                          <a:effectLst/>
                          <a:latin typeface="微軟正黑體" panose="020B0604030504040204" pitchFamily="34" charset="-120"/>
                          <a:ea typeface="微軟正黑體" panose="020B0604030504040204" pitchFamily="34" charset="-120"/>
                        </a:rPr>
                        <a:t>NAS</a:t>
                      </a: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管理人員</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人員</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18</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高</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4227">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資訊處</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王館仁</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全球資訊網系統軟體</a:t>
                      </a:r>
                      <a:r>
                        <a:rPr lang="en-US" sz="1400" b="0" i="0" u="none" strike="noStrike">
                          <a:solidFill>
                            <a:srgbClr val="000000"/>
                          </a:solidFill>
                          <a:effectLst/>
                          <a:latin typeface="微軟正黑體" panose="020B0604030504040204" pitchFamily="34" charset="-120"/>
                          <a:ea typeface="微軟正黑體" panose="020B0604030504040204" pitchFamily="34" charset="-120"/>
                        </a:rPr>
                        <a:t>www.XXX.gov.tw</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軟體</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12</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中</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902">
                <a:tc>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資訊處</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王管者</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全球資訊網維護廠商</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人員</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12</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中</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4227">
                <a:tc>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資訊處</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王館仁</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全球資訊網伺服器</a:t>
                      </a:r>
                      <a:r>
                        <a:rPr lang="en-US" sz="1400" b="0" i="0" u="none" strike="noStrike">
                          <a:solidFill>
                            <a:srgbClr val="000000"/>
                          </a:solidFill>
                          <a:effectLst/>
                          <a:latin typeface="微軟正黑體" panose="020B0604030504040204" pitchFamily="34" charset="-120"/>
                          <a:ea typeface="微軟正黑體" panose="020B0604030504040204" pitchFamily="34" charset="-120"/>
                        </a:rPr>
                        <a:t>www.XXX.gov.tw</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實體設備</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3</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2</a:t>
                      </a:r>
                    </a:p>
                  </a:txBody>
                  <a:tcPr marL="6350" marR="6350" marT="635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en-US" altLang="zh-TW" sz="1400" b="0" i="0" u="none" strike="noStrike">
                          <a:solidFill>
                            <a:srgbClr val="000000"/>
                          </a:solidFill>
                          <a:effectLst/>
                          <a:latin typeface="微軟正黑體" panose="020B0604030504040204" pitchFamily="34" charset="-120"/>
                          <a:ea typeface="微軟正黑體" panose="020B0604030504040204" pitchFamily="34" charset="-120"/>
                        </a:rPr>
                        <a:t>6</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普</a:t>
                      </a:r>
                    </a:p>
                  </a:txBody>
                  <a:tcPr marL="6350" marR="6350" marT="635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3" name="Pentagon 12"/>
          <p:cNvSpPr/>
          <p:nvPr/>
        </p:nvSpPr>
        <p:spPr bwMode="auto">
          <a:xfrm flipH="1">
            <a:off x="4643438" y="0"/>
            <a:ext cx="4500562" cy="930275"/>
          </a:xfrm>
          <a:prstGeom prst="homePlate">
            <a:avLst/>
          </a:prstGeom>
          <a:gradFill flip="none" rotWithShape="1">
            <a:gsLst>
              <a:gs pos="0">
                <a:schemeClr val="bg1">
                  <a:lumMod val="85000"/>
                </a:schemeClr>
              </a:gs>
              <a:gs pos="77000">
                <a:schemeClr val="bg1"/>
              </a:gs>
            </a:gsLst>
            <a:lin ang="0" scaled="1"/>
            <a:tileRect/>
          </a:gradFill>
          <a:ln w="9525" cap="flat" cmpd="sng" algn="ctr">
            <a:noFill/>
            <a:prstDash val="solid"/>
            <a:round/>
            <a:headEnd type="none" w="med" len="med"/>
            <a:tailEnd type="none" w="med" len="med"/>
          </a:ln>
          <a:effectLst/>
        </p:spPr>
        <p:txBody>
          <a:bodyPr/>
          <a:lstStyle/>
          <a:p>
            <a:pPr eaLnBrk="1" hangingPunct="1">
              <a:defRPr/>
            </a:pPr>
            <a:endParaRPr lang="en-US" altLang="zh-TW" i="1">
              <a:latin typeface="Arial" charset="0"/>
              <a:ea typeface="標楷體" charset="0"/>
              <a:cs typeface="新細明體" charset="0"/>
            </a:endParaRPr>
          </a:p>
        </p:txBody>
      </p:sp>
      <p:sp>
        <p:nvSpPr>
          <p:cNvPr id="238725" name="Title 1"/>
          <p:cNvSpPr>
            <a:spLocks noGrp="1"/>
          </p:cNvSpPr>
          <p:nvPr>
            <p:ph type="title"/>
          </p:nvPr>
        </p:nvSpPr>
        <p:spPr>
          <a:xfrm>
            <a:off x="1223963" y="115888"/>
            <a:ext cx="7459662" cy="936625"/>
          </a:xfrm>
        </p:spPr>
        <p:txBody>
          <a:bodyPr/>
          <a:lstStyle/>
          <a:p>
            <a:r>
              <a:rPr lang="en-US" altLang="en-US" dirty="0" err="1"/>
              <a:t>詳細風險評鑑作法</a:t>
            </a:r>
            <a:r>
              <a:rPr lang="en-US" altLang="zh-TW"/>
              <a:t>(11/11</a:t>
            </a:r>
            <a:r>
              <a:rPr lang="en-US" altLang="zh-TW" dirty="0"/>
              <a:t>)</a:t>
            </a:r>
          </a:p>
        </p:txBody>
      </p:sp>
      <p:sp>
        <p:nvSpPr>
          <p:cNvPr id="238726" name="Content Placeholder 2"/>
          <p:cNvSpPr>
            <a:spLocks noGrp="1"/>
          </p:cNvSpPr>
          <p:nvPr>
            <p:ph sz="quarter" idx="10"/>
          </p:nvPr>
        </p:nvSpPr>
        <p:spPr>
          <a:xfrm>
            <a:off x="612775" y="1007492"/>
            <a:ext cx="8070850" cy="1701428"/>
          </a:xfrm>
        </p:spPr>
        <p:txBody>
          <a:bodyPr/>
          <a:lstStyle/>
          <a:p>
            <a:r>
              <a:rPr lang="zh-TW" altLang="en-US" dirty="0">
                <a:cs typeface="微軟正黑體" panose="020B0604030504040204" pitchFamily="34" charset="-120"/>
              </a:rPr>
              <a:t>風險評估</a:t>
            </a:r>
            <a:r>
              <a:rPr lang="en-US" altLang="zh-CN" dirty="0">
                <a:cs typeface="微軟正黑體" panose="020B0604030504040204" pitchFamily="34" charset="-120"/>
              </a:rPr>
              <a:t>-</a:t>
            </a:r>
            <a:r>
              <a:rPr lang="zh-TW" altLang="en-US" dirty="0">
                <a:cs typeface="微軟正黑體" panose="020B0604030504040204" pitchFamily="34" charset="-120"/>
              </a:rPr>
              <a:t>風險可接受水準</a:t>
            </a:r>
            <a:endParaRPr lang="en-US" altLang="ja-JP" dirty="0">
              <a:cs typeface="微軟正黑體" panose="020B0604030504040204" pitchFamily="34" charset="-120"/>
            </a:endParaRPr>
          </a:p>
          <a:p>
            <a:pPr marL="288000" lvl="1" indent="0">
              <a:buNone/>
            </a:pPr>
            <a:r>
              <a:rPr lang="zh-TW" altLang="en-US" sz="2000" dirty="0"/>
              <a:t>依據風險接受準則，決定「可接受風險等級」為「風險值小於</a:t>
            </a:r>
            <a:r>
              <a:rPr lang="en-US" altLang="zh-TW" sz="2000" dirty="0"/>
              <a:t>15</a:t>
            </a:r>
            <a:r>
              <a:rPr lang="zh-TW" altLang="en-US" sz="2000" dirty="0"/>
              <a:t>」，故風險值大於</a:t>
            </a:r>
            <a:r>
              <a:rPr lang="en-US" altLang="zh-TW" sz="2000" dirty="0"/>
              <a:t>/</a:t>
            </a:r>
            <a:r>
              <a:rPr lang="zh-TW" altLang="en-US" sz="2000" dirty="0"/>
              <a:t>等於「</a:t>
            </a:r>
            <a:r>
              <a:rPr lang="en-US" altLang="zh-TW" sz="2000" dirty="0"/>
              <a:t>15</a:t>
            </a:r>
            <a:r>
              <a:rPr lang="zh-TW" altLang="en-US" sz="2000" dirty="0"/>
              <a:t>」之所有資訊及資通系統資產風險均要控管，依風險等級，執行對應的控制措施</a:t>
            </a:r>
          </a:p>
        </p:txBody>
      </p:sp>
    </p:spTree>
    <p:extLst>
      <p:ext uri="{BB962C8B-B14F-4D97-AF65-F5344CB8AC3E}">
        <p14:creationId xmlns:p14="http://schemas.microsoft.com/office/powerpoint/2010/main" val="1656330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5"/>
          <p:cNvSpPr>
            <a:spLocks noGrp="1" noChangeArrowheads="1"/>
          </p:cNvSpPr>
          <p:nvPr>
            <p:ph type="ctrTitle"/>
          </p:nvPr>
        </p:nvSpPr>
        <p:spPr>
          <a:solidFill>
            <a:schemeClr val="bg1"/>
          </a:solidFill>
          <a:ln w="76200" cmpd="tri">
            <a:solidFill>
              <a:srgbClr val="00CCFF"/>
            </a:solidFill>
            <a:miter lim="800000"/>
            <a:headEnd/>
            <a:tailEnd/>
          </a:ln>
        </p:spPr>
        <p:txBody>
          <a:bodyPr/>
          <a:lstStyle/>
          <a:p>
            <a:pPr algn="ctr"/>
            <a:r>
              <a:rPr lang="zh-TW" altLang="en-US" sz="3600" dirty="0">
                <a:solidFill>
                  <a:srgbClr val="FF0000"/>
                </a:solidFill>
              </a:rPr>
              <a:t>風險處理</a:t>
            </a:r>
            <a:endParaRPr lang="zh-TW" altLang="en-US" sz="2400" dirty="0">
              <a:solidFill>
                <a:srgbClr val="FF0000"/>
              </a:solidFill>
            </a:endParaRPr>
          </a:p>
        </p:txBody>
      </p:sp>
      <p:sp>
        <p:nvSpPr>
          <p:cNvPr id="2" name="副標題 1">
            <a:extLst>
              <a:ext uri="{FF2B5EF4-FFF2-40B4-BE49-F238E27FC236}">
                <a16:creationId xmlns:a16="http://schemas.microsoft.com/office/drawing/2014/main" id="{A091063C-6223-458F-8C0D-6420D00CF847}"/>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35210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a:xfrm>
            <a:off x="1223963" y="115888"/>
            <a:ext cx="7459662" cy="936625"/>
          </a:xfrm>
        </p:spPr>
        <p:txBody>
          <a:bodyPr/>
          <a:lstStyle/>
          <a:p>
            <a:r>
              <a:rPr lang="zh-TW" altLang="en-US" dirty="0"/>
              <a:t>風險處理階段</a:t>
            </a:r>
            <a:endParaRPr lang="en-US" altLang="zh-TW" dirty="0"/>
          </a:p>
        </p:txBody>
      </p:sp>
      <p:sp>
        <p:nvSpPr>
          <p:cNvPr id="16387" name="Content Placeholder 3"/>
          <p:cNvSpPr>
            <a:spLocks noGrp="1"/>
          </p:cNvSpPr>
          <p:nvPr>
            <p:ph sz="quarter" idx="10"/>
          </p:nvPr>
        </p:nvSpPr>
        <p:spPr>
          <a:xfrm>
            <a:off x="612775" y="1084268"/>
            <a:ext cx="8070850" cy="1367358"/>
          </a:xfrm>
        </p:spPr>
        <p:txBody>
          <a:bodyPr/>
          <a:lstStyle/>
          <a:p>
            <a:r>
              <a:rPr lang="zh-TW" altLang="en-US" sz="2400" dirty="0">
                <a:cs typeface="微軟正黑體" panose="020B0604030504040204" pitchFamily="34" charset="-120"/>
              </a:rPr>
              <a:t>風險處理活動，應依據風險評鑑結果、實作風險處理方案之預期成本及預期利益等，選擇適當行動方案</a:t>
            </a:r>
          </a:p>
          <a:p>
            <a:r>
              <a:rPr lang="zh-TW" altLang="en-US" sz="2400" dirty="0">
                <a:cs typeface="微軟正黑體" panose="020B0604030504040204" pitchFamily="34" charset="-120"/>
              </a:rPr>
              <a:t>一般而言，宜使風險不利後果合理的降低</a:t>
            </a:r>
          </a:p>
        </p:txBody>
      </p:sp>
      <p:pic>
        <p:nvPicPr>
          <p:cNvPr id="16390"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7150" y="2492896"/>
            <a:ext cx="449513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7844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223963" y="115888"/>
            <a:ext cx="7459662" cy="936625"/>
          </a:xfrm>
        </p:spPr>
        <p:txBody>
          <a:bodyPr/>
          <a:lstStyle/>
          <a:p>
            <a:r>
              <a:rPr lang="zh-TW" altLang="en-US" dirty="0"/>
              <a:t>風險修改</a:t>
            </a:r>
            <a:r>
              <a:rPr lang="en-US" altLang="zh-TW" dirty="0"/>
              <a:t>(</a:t>
            </a:r>
            <a:r>
              <a:rPr lang="zh-TW" altLang="en-US" dirty="0"/>
              <a:t>風險降低</a:t>
            </a:r>
            <a:r>
              <a:rPr lang="en-US" altLang="ja-JP" dirty="0"/>
              <a:t>)</a:t>
            </a:r>
            <a:endParaRPr lang="en-US" altLang="zh-TW" dirty="0"/>
          </a:p>
        </p:txBody>
      </p:sp>
      <p:sp>
        <p:nvSpPr>
          <p:cNvPr id="18435" name="Content Placeholder 2"/>
          <p:cNvSpPr>
            <a:spLocks noGrp="1"/>
          </p:cNvSpPr>
          <p:nvPr>
            <p:ph sz="quarter" idx="10"/>
          </p:nvPr>
        </p:nvSpPr>
        <p:spPr>
          <a:xfrm>
            <a:off x="612775" y="1079500"/>
            <a:ext cx="8070850" cy="5230813"/>
          </a:xfrm>
        </p:spPr>
        <p:txBody>
          <a:bodyPr/>
          <a:lstStyle/>
          <a:p>
            <a:r>
              <a:rPr lang="zh-TW" altLang="en-US" sz="2400" dirty="0">
                <a:cs typeface="微軟正黑體" panose="020B0604030504040204" pitchFamily="34" charset="-120"/>
              </a:rPr>
              <a:t>藉由施行、移除或改變安全控制措施，修訂或降低風險等級，使殘餘風險被重新評定為可接受</a:t>
            </a:r>
          </a:p>
          <a:p>
            <a:r>
              <a:rPr lang="zh-TW" altLang="en-US" sz="2400" dirty="0">
                <a:cs typeface="微軟正黑體" panose="020B0604030504040204" pitchFamily="34" charset="-120"/>
              </a:rPr>
              <a:t>控制措施可提供多種形式保護，包含：矯正、消弭、預防、衝擊最小化、制止、偵測、復原、監視及認知，於控制措施選擇期間，應權衡控制措施實作及維護之成本，與受保護的資產價值加以比較</a:t>
            </a:r>
          </a:p>
          <a:p>
            <a:r>
              <a:rPr lang="zh-TW" altLang="en-US" sz="2400" dirty="0">
                <a:cs typeface="微軟正黑體" panose="020B0604030504040204" pitchFamily="34" charset="-120"/>
              </a:rPr>
              <a:t>以上風險評鑑採用「高階風險評鑑」作法者，其控制措施選擇，可以參考「安全控制措施參考指引」的防護基準，依據風險評鑑等級，區分為普中高</a:t>
            </a:r>
            <a:r>
              <a:rPr lang="en-US" altLang="zh-TW" sz="2400" dirty="0">
                <a:cs typeface="微軟正黑體" panose="020B0604030504040204" pitchFamily="34" charset="-120"/>
              </a:rPr>
              <a:t>3</a:t>
            </a:r>
            <a:r>
              <a:rPr lang="zh-TW" altLang="en-US" sz="2400" dirty="0">
                <a:cs typeface="微軟正黑體" panose="020B0604030504040204" pitchFamily="34" charset="-120"/>
              </a:rPr>
              <a:t>級，選擇適用的安全控制措施</a:t>
            </a:r>
          </a:p>
        </p:txBody>
      </p:sp>
    </p:spTree>
    <p:extLst>
      <p:ext uri="{BB962C8B-B14F-4D97-AF65-F5344CB8AC3E}">
        <p14:creationId xmlns:p14="http://schemas.microsoft.com/office/powerpoint/2010/main" val="37312933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223963" y="115888"/>
            <a:ext cx="7459662" cy="936625"/>
          </a:xfrm>
        </p:spPr>
        <p:txBody>
          <a:bodyPr/>
          <a:lstStyle/>
          <a:p>
            <a:r>
              <a:rPr lang="zh-TW" altLang="en-US" dirty="0"/>
              <a:t>風險保留</a:t>
            </a:r>
            <a:r>
              <a:rPr lang="en-US" altLang="zh-TW" dirty="0"/>
              <a:t>(</a:t>
            </a:r>
            <a:r>
              <a:rPr lang="zh-TW" altLang="en-US" dirty="0"/>
              <a:t>風險接受</a:t>
            </a:r>
            <a:r>
              <a:rPr lang="en-US" altLang="zh-TW" dirty="0"/>
              <a:t>)</a:t>
            </a:r>
          </a:p>
        </p:txBody>
      </p:sp>
      <p:sp>
        <p:nvSpPr>
          <p:cNvPr id="36867" name="Content Placeholder 2"/>
          <p:cNvSpPr>
            <a:spLocks noGrp="1"/>
          </p:cNvSpPr>
          <p:nvPr>
            <p:ph sz="quarter" idx="10"/>
          </p:nvPr>
        </p:nvSpPr>
        <p:spPr>
          <a:xfrm>
            <a:off x="612775" y="1079500"/>
            <a:ext cx="8070850" cy="5230813"/>
          </a:xfrm>
        </p:spPr>
        <p:txBody>
          <a:bodyPr/>
          <a:lstStyle/>
          <a:p>
            <a:r>
              <a:rPr lang="zh-TW" altLang="en-US" dirty="0">
                <a:cs typeface="微軟正黑體" panose="020B0604030504040204" pitchFamily="34" charset="-120"/>
              </a:rPr>
              <a:t>根據風險評估結果，確認無進一步行動，而保留風險決策</a:t>
            </a:r>
          </a:p>
          <a:p>
            <a:r>
              <a:rPr lang="zh-TW" altLang="en-US" dirty="0">
                <a:cs typeface="微軟正黑體" panose="020B0604030504040204" pitchFamily="34" charset="-120"/>
              </a:rPr>
              <a:t>若風險等級符合風險接受準則，則不需要實作額外控制措施，風險將被保留，但需基於正式決策過程</a:t>
            </a:r>
            <a:endParaRPr lang="en-US" altLang="zh-TW" dirty="0">
              <a:cs typeface="微軟正黑體" panose="020B0604030504040204" pitchFamily="34" charset="-120"/>
            </a:endParaRPr>
          </a:p>
          <a:p>
            <a:pPr lvl="1"/>
            <a:r>
              <a:rPr lang="zh-TW" altLang="en-US" dirty="0"/>
              <a:t>例如自建機房容易斷電，但沒有空間可以建置發電機，也沒辦法保險，亦不行搬至其他辦公場所，只好保留此風險</a:t>
            </a:r>
          </a:p>
          <a:p>
            <a:r>
              <a:rPr lang="zh-TW" altLang="en-US" dirty="0">
                <a:cs typeface="微軟正黑體" panose="020B0604030504040204" pitchFamily="34" charset="-120"/>
              </a:rPr>
              <a:t>風險保留後，仍為殘餘風險，必須定期監控與考量實施業務持續管理計畫，以利風險發生時，快速因應處理</a:t>
            </a:r>
          </a:p>
          <a:p>
            <a:endParaRPr lang="en-US" altLang="zh-TW" dirty="0">
              <a:cs typeface="微軟正黑體" panose="020B0604030504040204" pitchFamily="34" charset="-120"/>
            </a:endParaRPr>
          </a:p>
        </p:txBody>
      </p:sp>
    </p:spTree>
    <p:extLst>
      <p:ext uri="{BB962C8B-B14F-4D97-AF65-F5344CB8AC3E}">
        <p14:creationId xmlns:p14="http://schemas.microsoft.com/office/powerpoint/2010/main" val="39907866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zh-TW" altLang="en-US" dirty="0"/>
              <a:t>風險避免</a:t>
            </a:r>
            <a:endParaRPr lang="en-US" altLang="zh-TW" dirty="0"/>
          </a:p>
        </p:txBody>
      </p:sp>
      <p:sp>
        <p:nvSpPr>
          <p:cNvPr id="38915" name="Content Placeholder 2"/>
          <p:cNvSpPr>
            <a:spLocks noGrp="1"/>
          </p:cNvSpPr>
          <p:nvPr>
            <p:ph sz="quarter" idx="10"/>
          </p:nvPr>
        </p:nvSpPr>
        <p:spPr>
          <a:xfrm>
            <a:off x="612000" y="1080000"/>
            <a:ext cx="8071200" cy="693238"/>
          </a:xfrm>
        </p:spPr>
        <p:txBody>
          <a:bodyPr/>
          <a:lstStyle/>
          <a:p>
            <a:r>
              <a:rPr lang="zh-TW" altLang="en-US" dirty="0">
                <a:cs typeface="微軟正黑體" panose="020B0604030504040204" pitchFamily="34" charset="-120"/>
              </a:rPr>
              <a:t>避免可能造成特定風險增加的活動或情況</a:t>
            </a:r>
            <a:endParaRPr lang="en-US" altLang="zh-TW" sz="2400" dirty="0">
              <a:solidFill>
                <a:srgbClr val="000000"/>
              </a:solidFill>
              <a:cs typeface="微軟正黑體" panose="020B0604030504040204" pitchFamily="34" charset="-120"/>
            </a:endParaRPr>
          </a:p>
          <a:p>
            <a:endParaRPr lang="en-US" altLang="zh-TW" sz="2400" dirty="0">
              <a:solidFill>
                <a:srgbClr val="000000"/>
              </a:solidFill>
              <a:cs typeface="微軟正黑體" panose="020B0604030504040204" pitchFamily="34" charset="-120"/>
            </a:endParaRPr>
          </a:p>
          <a:p>
            <a:endParaRPr lang="en-US" altLang="zh-TW" sz="2400" dirty="0">
              <a:solidFill>
                <a:srgbClr val="000000"/>
              </a:solidFill>
              <a:cs typeface="微軟正黑體" panose="020B0604030504040204" pitchFamily="34" charset="-120"/>
            </a:endParaRPr>
          </a:p>
          <a:p>
            <a:endParaRPr lang="en-US" altLang="zh-TW" sz="2400" dirty="0">
              <a:solidFill>
                <a:srgbClr val="000000"/>
              </a:solidFill>
              <a:cs typeface="微軟正黑體" panose="020B0604030504040204" pitchFamily="34" charset="-120"/>
            </a:endParaRPr>
          </a:p>
          <a:p>
            <a:endParaRPr lang="en-US" altLang="zh-TW" sz="2400" dirty="0">
              <a:solidFill>
                <a:srgbClr val="000000"/>
              </a:solidFill>
              <a:cs typeface="微軟正黑體" panose="020B0604030504040204" pitchFamily="34" charset="-120"/>
            </a:endParaRPr>
          </a:p>
          <a:p>
            <a:endParaRPr lang="en-US" altLang="zh-TW" sz="2400" dirty="0">
              <a:solidFill>
                <a:srgbClr val="000000"/>
              </a:solidFill>
              <a:cs typeface="微軟正黑體" panose="020B0604030504040204" pitchFamily="34" charset="-120"/>
            </a:endParaRPr>
          </a:p>
          <a:p>
            <a:endParaRPr lang="en-US" altLang="zh-TW" sz="2400" dirty="0">
              <a:solidFill>
                <a:srgbClr val="000000"/>
              </a:solidFill>
              <a:cs typeface="微軟正黑體" panose="020B0604030504040204" pitchFamily="34" charset="-120"/>
            </a:endParaRPr>
          </a:p>
        </p:txBody>
      </p:sp>
      <p:grpSp>
        <p:nvGrpSpPr>
          <p:cNvPr id="38916" name="Group 5"/>
          <p:cNvGrpSpPr>
            <a:grpSpLocks/>
          </p:cNvGrpSpPr>
          <p:nvPr/>
        </p:nvGrpSpPr>
        <p:grpSpPr bwMode="auto">
          <a:xfrm>
            <a:off x="5003800" y="2492375"/>
            <a:ext cx="2736850" cy="2160588"/>
            <a:chOff x="1882" y="1797"/>
            <a:chExt cx="1724" cy="2147"/>
          </a:xfrm>
        </p:grpSpPr>
        <p:sp>
          <p:nvSpPr>
            <p:cNvPr id="38925" name="AutoShape 6"/>
            <p:cNvSpPr>
              <a:spLocks noChangeArrowheads="1"/>
            </p:cNvSpPr>
            <p:nvPr/>
          </p:nvSpPr>
          <p:spPr bwMode="gray">
            <a:xfrm>
              <a:off x="1883" y="2644"/>
              <a:ext cx="1723" cy="453"/>
            </a:xfrm>
            <a:prstGeom prst="flowChartAlternateProcess">
              <a:avLst/>
            </a:prstGeom>
            <a:solidFill>
              <a:srgbClr val="2A62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algn="ctr" eaLnBrk="1" hangingPunct="1">
                <a:lnSpc>
                  <a:spcPct val="120000"/>
                </a:lnSpc>
              </a:pPr>
              <a:r>
                <a:rPr kumimoji="0" lang="zh-TW" altLang="en-US" sz="2000" i="0">
                  <a:solidFill>
                    <a:schemeClr val="bg1"/>
                  </a:solidFill>
                  <a:latin typeface="微軟正黑體" panose="020B0604030504040204" pitchFamily="34" charset="-120"/>
                  <a:ea typeface="微軟正黑體" panose="020B0604030504040204" pitchFamily="34" charset="-120"/>
                </a:rPr>
                <a:t>颱風淹水</a:t>
              </a:r>
            </a:p>
          </p:txBody>
        </p:sp>
        <p:sp>
          <p:nvSpPr>
            <p:cNvPr id="38926" name="AutoShape 7"/>
            <p:cNvSpPr>
              <a:spLocks noChangeArrowheads="1"/>
            </p:cNvSpPr>
            <p:nvPr/>
          </p:nvSpPr>
          <p:spPr bwMode="gray">
            <a:xfrm>
              <a:off x="1882" y="1797"/>
              <a:ext cx="1723" cy="453"/>
            </a:xfrm>
            <a:prstGeom prst="flowChartAlternateProcess">
              <a:avLst/>
            </a:prstGeom>
            <a:solidFill>
              <a:srgbClr val="3C84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algn="ctr" eaLnBrk="1" hangingPunct="1">
                <a:lnSpc>
                  <a:spcPct val="120000"/>
                </a:lnSpc>
              </a:pPr>
              <a:r>
                <a:rPr kumimoji="0" lang="zh-TW" altLang="en-US" sz="2000" i="0">
                  <a:solidFill>
                    <a:schemeClr val="bg1"/>
                  </a:solidFill>
                  <a:latin typeface="微軟正黑體" panose="020B0604030504040204" pitchFamily="34" charset="-120"/>
                  <a:ea typeface="微軟正黑體" panose="020B0604030504040204" pitchFamily="34" charset="-120"/>
                </a:rPr>
                <a:t>發電機放置地下室</a:t>
              </a:r>
            </a:p>
          </p:txBody>
        </p:sp>
        <p:sp>
          <p:nvSpPr>
            <p:cNvPr id="48134" name="AutoShape 8"/>
            <p:cNvSpPr>
              <a:spLocks noChangeArrowheads="1"/>
            </p:cNvSpPr>
            <p:nvPr/>
          </p:nvSpPr>
          <p:spPr bwMode="gray">
            <a:xfrm>
              <a:off x="1883" y="3491"/>
              <a:ext cx="1723" cy="453"/>
            </a:xfrm>
            <a:prstGeom prst="flowChartAlternateProcess">
              <a:avLst/>
            </a:prstGeom>
            <a:solidFill>
              <a:schemeClr val="accent5">
                <a:lumMod val="25000"/>
              </a:schemeClr>
            </a:solidFill>
            <a:ln w="9525">
              <a:miter lim="800000"/>
              <a:headEnd/>
              <a:tailEnd/>
            </a:ln>
          </p:spPr>
          <p:txBody>
            <a:bodyPr anchor="ctr">
              <a:flatTx/>
            </a:bodyPr>
            <a:lstStyle/>
            <a:p>
              <a:pPr marL="352425" indent="-352425" algn="ctr" defTabSz="0" eaLnBrk="1" hangingPunct="1">
                <a:tabLst>
                  <a:tab pos="0" algn="l"/>
                </a:tabLst>
                <a:defRPr/>
              </a:pPr>
              <a:r>
                <a:rPr kumimoji="0" lang="zh-TW" altLang="en-US" sz="2000" i="0">
                  <a:solidFill>
                    <a:schemeClr val="bg1"/>
                  </a:solidFill>
                  <a:latin typeface="微軟正黑體"/>
                  <a:ea typeface="微軟正黑體"/>
                  <a:cs typeface="微軟正黑體"/>
                </a:rPr>
                <a:t>將發電機移置樓上</a:t>
              </a:r>
            </a:p>
          </p:txBody>
        </p:sp>
        <p:sp>
          <p:nvSpPr>
            <p:cNvPr id="48135" name="AutoShape 9"/>
            <p:cNvSpPr>
              <a:spLocks noChangeArrowheads="1"/>
            </p:cNvSpPr>
            <p:nvPr/>
          </p:nvSpPr>
          <p:spPr bwMode="auto">
            <a:xfrm>
              <a:off x="2608" y="2333"/>
              <a:ext cx="273" cy="227"/>
            </a:xfrm>
            <a:prstGeom prst="downArrow">
              <a:avLst>
                <a:gd name="adj1" fmla="val 55250"/>
                <a:gd name="adj2" fmla="val 47796"/>
              </a:avLst>
            </a:prstGeom>
            <a:solidFill>
              <a:schemeClr val="bg1">
                <a:lumMod val="50000"/>
                <a:alpha val="81175"/>
              </a:schemeClr>
            </a:solidFill>
            <a:ln>
              <a:noFill/>
            </a:ln>
            <a:effectLst>
              <a:prstShdw prst="shdw17" dist="17961" dir="13500000">
                <a:srgbClr val="1F5C99">
                  <a:alpha val="74997"/>
                </a:srgbClr>
              </a:prstShdw>
            </a:effectLst>
            <a:extLst/>
          </p:spPr>
          <p:txBody>
            <a:bodyPr vert="eaVert" wrap="none" anchor="ctr"/>
            <a:lstStyle/>
            <a:p>
              <a:pPr defTabSz="0" eaLnBrk="1" hangingPunct="1">
                <a:tabLst>
                  <a:tab pos="0" algn="l"/>
                </a:tabLst>
                <a:defRPr/>
              </a:pPr>
              <a:endParaRPr kumimoji="0" lang="en-US" altLang="zh-TW" sz="3600" i="0">
                <a:latin typeface="微軟正黑體" charset="0"/>
                <a:ea typeface="微軟正黑體" charset="0"/>
                <a:cs typeface="微軟正黑體" charset="0"/>
              </a:endParaRPr>
            </a:p>
          </p:txBody>
        </p:sp>
        <p:sp>
          <p:nvSpPr>
            <p:cNvPr id="38929" name="AutoShape 10"/>
            <p:cNvSpPr>
              <a:spLocks noChangeArrowheads="1"/>
            </p:cNvSpPr>
            <p:nvPr/>
          </p:nvSpPr>
          <p:spPr bwMode="auto">
            <a:xfrm>
              <a:off x="2608" y="3180"/>
              <a:ext cx="273" cy="227"/>
            </a:xfrm>
            <a:prstGeom prst="downArrow">
              <a:avLst>
                <a:gd name="adj1" fmla="val 55250"/>
                <a:gd name="adj2" fmla="val 47796"/>
              </a:avLst>
            </a:prstGeom>
            <a:solidFill>
              <a:srgbClr val="7F7F7F">
                <a:alpha val="81175"/>
              </a:srgbClr>
            </a:solidFill>
            <a:ln>
              <a:noFill/>
            </a:ln>
            <a:effectLst>
              <a:prstShdw prst="shdw17" dist="17961" dir="13500000">
                <a:srgbClr val="995C1F">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eaLnBrk="1" hangingPunct="1"/>
              <a:endParaRPr kumimoji="0" lang="en-US" altLang="zh-TW" sz="3600" i="0">
                <a:latin typeface="微軟正黑體" panose="020B0604030504040204" pitchFamily="34" charset="-120"/>
                <a:ea typeface="微軟正黑體" panose="020B0604030504040204" pitchFamily="34" charset="-120"/>
              </a:endParaRPr>
            </a:p>
          </p:txBody>
        </p:sp>
      </p:grpSp>
      <p:pic>
        <p:nvPicPr>
          <p:cNvPr id="38917" name="Picture 2" descr="Screen Shot 2016-07-29 at 8.15.26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3756" y="3137892"/>
            <a:ext cx="3024188"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Rectangle 3"/>
          <p:cNvSpPr>
            <a:spLocks noChangeArrowheads="1"/>
          </p:cNvSpPr>
          <p:nvPr/>
        </p:nvSpPr>
        <p:spPr bwMode="auto">
          <a:xfrm>
            <a:off x="971550" y="2381250"/>
            <a:ext cx="3240410" cy="95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eaLnBrk="1" hangingPunct="1">
              <a:lnSpc>
                <a:spcPct val="120000"/>
              </a:lnSpc>
              <a:spcBef>
                <a:spcPts val="200"/>
              </a:spcBef>
              <a:spcAft>
                <a:spcPts val="200"/>
              </a:spcAft>
            </a:pPr>
            <a:r>
              <a:rPr lang="zh-TW" altLang="en-US" sz="1600" i="0" dirty="0">
                <a:solidFill>
                  <a:srgbClr val="000000"/>
                </a:solidFill>
                <a:latin typeface="微軟正黑體" panose="020B0604030504040204" pitchFamily="34" charset="-120"/>
                <a:ea typeface="微軟正黑體" panose="020B0604030504040204" pitchFamily="34" charset="-120"/>
              </a:rPr>
              <a:t>酒後駕車，可能造成極大後果，導致人員傷亡或是財產重大損失，宜加以避免</a:t>
            </a:r>
          </a:p>
        </p:txBody>
      </p:sp>
      <p:pic>
        <p:nvPicPr>
          <p:cNvPr id="38919" name="Picture 27" descr="Screen Shot 2016-07-28 at 1.13.3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773238"/>
            <a:ext cx="18002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Rectangle 4"/>
          <p:cNvSpPr>
            <a:spLocks noChangeArrowheads="1"/>
          </p:cNvSpPr>
          <p:nvPr/>
        </p:nvSpPr>
        <p:spPr bwMode="auto">
          <a:xfrm>
            <a:off x="1992313" y="1844675"/>
            <a:ext cx="779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CN" altLang="en-US" i="0" dirty="0">
                <a:latin typeface="微軟正黑體" panose="020B0604030504040204" pitchFamily="34" charset="-120"/>
                <a:ea typeface="微軟正黑體" panose="020B0604030504040204" pitchFamily="34" charset="-120"/>
              </a:rPr>
              <a:t>範例</a:t>
            </a:r>
            <a:r>
              <a:rPr lang="en-US" altLang="zh-CN" i="0" dirty="0">
                <a:latin typeface="微軟正黑體" panose="020B0604030504040204" pitchFamily="34" charset="-120"/>
                <a:ea typeface="微軟正黑體" panose="020B0604030504040204" pitchFamily="34" charset="-120"/>
              </a:rPr>
              <a:t>1</a:t>
            </a:r>
            <a:endParaRPr lang="en-US" altLang="zh-TW" i="0" dirty="0"/>
          </a:p>
        </p:txBody>
      </p:sp>
      <p:pic>
        <p:nvPicPr>
          <p:cNvPr id="38921" name="Picture 27" descr="Screen Shot 2016-07-28 at 1.13.3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1773238"/>
            <a:ext cx="18002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Rectangle 15"/>
          <p:cNvSpPr>
            <a:spLocks noChangeArrowheads="1"/>
          </p:cNvSpPr>
          <p:nvPr/>
        </p:nvSpPr>
        <p:spPr bwMode="auto">
          <a:xfrm>
            <a:off x="5880100" y="1844675"/>
            <a:ext cx="779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CN" altLang="en-US" i="0" dirty="0">
                <a:latin typeface="微軟正黑體" panose="020B0604030504040204" pitchFamily="34" charset="-120"/>
                <a:ea typeface="微軟正黑體" panose="020B0604030504040204" pitchFamily="34" charset="-120"/>
              </a:rPr>
              <a:t>範例</a:t>
            </a:r>
            <a:r>
              <a:rPr lang="en-US" altLang="zh-CN" i="0" dirty="0">
                <a:latin typeface="微軟正黑體" panose="020B0604030504040204" pitchFamily="34" charset="-120"/>
                <a:ea typeface="微軟正黑體" panose="020B0604030504040204" pitchFamily="34" charset="-120"/>
              </a:rPr>
              <a:t>2</a:t>
            </a:r>
            <a:endParaRPr lang="en-US" altLang="zh-TW" i="0" dirty="0"/>
          </a:p>
        </p:txBody>
      </p:sp>
      <p:sp>
        <p:nvSpPr>
          <p:cNvPr id="38923" name="Rectangle 5"/>
          <p:cNvSpPr>
            <a:spLocks noChangeArrowheads="1"/>
          </p:cNvSpPr>
          <p:nvPr/>
        </p:nvSpPr>
        <p:spPr bwMode="auto">
          <a:xfrm>
            <a:off x="1042988" y="5366302"/>
            <a:ext cx="763270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0">
              <a:tabLst>
                <a:tab pos="0" algn="l"/>
              </a:tabLst>
              <a:defRPr kumimoji="1">
                <a:solidFill>
                  <a:schemeClr val="tx1"/>
                </a:solidFill>
                <a:latin typeface="Arial" panose="020B0604020202020204" pitchFamily="34" charset="0"/>
                <a:ea typeface="新細明體" panose="02020500000000000000" pitchFamily="18" charset="-120"/>
              </a:defRPr>
            </a:lvl1pPr>
            <a:lvl2pPr marL="742950" indent="-285750" defTabSz="0">
              <a:tabLst>
                <a:tab pos="0" algn="l"/>
              </a:tabLst>
              <a:defRPr kumimoji="1">
                <a:solidFill>
                  <a:schemeClr val="tx1"/>
                </a:solidFill>
                <a:latin typeface="Arial" panose="020B0604020202020204" pitchFamily="34" charset="0"/>
                <a:ea typeface="新細明體" panose="02020500000000000000" pitchFamily="18" charset="-120"/>
              </a:defRPr>
            </a:lvl2pPr>
            <a:lvl3pPr marL="1143000" indent="-228600" defTabSz="0">
              <a:tabLst>
                <a:tab pos="0" algn="l"/>
              </a:tabLst>
              <a:defRPr kumimoji="1">
                <a:solidFill>
                  <a:schemeClr val="tx1"/>
                </a:solidFill>
                <a:latin typeface="Arial" panose="020B0604020202020204" pitchFamily="34" charset="0"/>
                <a:ea typeface="新細明體" panose="02020500000000000000" pitchFamily="18" charset="-120"/>
              </a:defRPr>
            </a:lvl3pPr>
            <a:lvl4pPr marL="1600200" indent="-228600" defTabSz="0">
              <a:tabLst>
                <a:tab pos="0" algn="l"/>
              </a:tabLst>
              <a:defRPr kumimoji="1">
                <a:solidFill>
                  <a:schemeClr val="tx1"/>
                </a:solidFill>
                <a:latin typeface="Arial" panose="020B0604020202020204" pitchFamily="34" charset="0"/>
                <a:ea typeface="新細明體" panose="02020500000000000000" pitchFamily="18" charset="-120"/>
              </a:defRPr>
            </a:lvl4pPr>
            <a:lvl5pPr marL="2057400" indent="-228600" defTabSz="0">
              <a:tabLst>
                <a:tab pos="0" algn="l"/>
              </a:tabLst>
              <a:defRPr kumimoji="1">
                <a:solidFill>
                  <a:schemeClr val="tx1"/>
                </a:solidFill>
                <a:latin typeface="Arial" panose="020B0604020202020204" pitchFamily="34" charset="0"/>
                <a:ea typeface="新細明體" panose="02020500000000000000" pitchFamily="18" charset="-120"/>
              </a:defRPr>
            </a:lvl5pPr>
            <a:lvl6pPr marL="25146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6pPr>
            <a:lvl7pPr marL="29718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7pPr>
            <a:lvl8pPr marL="34290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8pPr>
            <a:lvl9pPr marL="3886200" indent="-228600" defTabSz="0" eaLnBrk="0" fontAlgn="base" hangingPunct="0">
              <a:spcBef>
                <a:spcPct val="0"/>
              </a:spcBef>
              <a:spcAft>
                <a:spcPct val="0"/>
              </a:spcAft>
              <a:tabLst>
                <a:tab pos="0" algn="l"/>
              </a:tabLst>
              <a:defRPr kumimoji="1">
                <a:solidFill>
                  <a:schemeClr val="tx1"/>
                </a:solidFill>
                <a:latin typeface="Arial" panose="020B0604020202020204" pitchFamily="34" charset="0"/>
                <a:ea typeface="新細明體" panose="02020500000000000000" pitchFamily="18" charset="-120"/>
              </a:defRPr>
            </a:lvl9pPr>
          </a:lstStyle>
          <a:p>
            <a:pPr eaLnBrk="1" hangingPunct="1">
              <a:lnSpc>
                <a:spcPct val="120000"/>
              </a:lnSpc>
              <a:spcBef>
                <a:spcPts val="200"/>
              </a:spcBef>
              <a:spcAft>
                <a:spcPts val="200"/>
              </a:spcAft>
            </a:pPr>
            <a:r>
              <a:rPr lang="zh-TW" altLang="en-US" i="0" dirty="0">
                <a:solidFill>
                  <a:srgbClr val="FF0000"/>
                </a:solidFill>
                <a:latin typeface="微軟正黑體" panose="020B0604030504040204" pitchFamily="34" charset="-120"/>
                <a:ea typeface="微軟正黑體" panose="020B0604030504040204" pitchFamily="34" charset="-120"/>
              </a:rPr>
              <a:t>社交工程攻擊，除了進行演練作業外，強化認知訓練與宣導，才是防範社交工程攻擊或</a:t>
            </a:r>
            <a:r>
              <a:rPr lang="zh-TW" altLang="zh-TW" i="0" dirty="0">
                <a:solidFill>
                  <a:srgbClr val="FF0000"/>
                </a:solidFill>
                <a:latin typeface="微軟正黑體" panose="020B0604030504040204" pitchFamily="34" charset="-120"/>
                <a:ea typeface="微軟正黑體" panose="020B0604030504040204" pitchFamily="34" charset="-120"/>
              </a:rPr>
              <a:t>進階持續性威脅攻擊</a:t>
            </a:r>
            <a:r>
              <a:rPr lang="zh-TW" altLang="en-US" i="0" dirty="0">
                <a:solidFill>
                  <a:srgbClr val="FF0000"/>
                </a:solidFill>
                <a:latin typeface="微軟正黑體" panose="020B0604030504040204" pitchFamily="34" charset="-120"/>
                <a:ea typeface="微軟正黑體" panose="020B0604030504040204" pitchFamily="34" charset="-120"/>
              </a:rPr>
              <a:t>最經濟有效的控制措施</a:t>
            </a:r>
          </a:p>
        </p:txBody>
      </p:sp>
      <p:pic>
        <p:nvPicPr>
          <p:cNvPr id="38924"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8" y="5360988"/>
            <a:ext cx="9525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21670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223963" y="115888"/>
            <a:ext cx="7459662" cy="936625"/>
          </a:xfrm>
        </p:spPr>
        <p:txBody>
          <a:bodyPr/>
          <a:lstStyle/>
          <a:p>
            <a:r>
              <a:rPr lang="zh-TW" altLang="en-US" dirty="0"/>
              <a:t>風險分擔</a:t>
            </a:r>
            <a:r>
              <a:rPr lang="en-US" altLang="zh-TW" dirty="0"/>
              <a:t>(</a:t>
            </a:r>
            <a:r>
              <a:rPr lang="zh-TW" altLang="en-US" dirty="0"/>
              <a:t>風險轉移</a:t>
            </a:r>
            <a:r>
              <a:rPr lang="en-US" altLang="zh-TW" dirty="0"/>
              <a:t>)</a:t>
            </a:r>
          </a:p>
        </p:txBody>
      </p:sp>
      <p:sp>
        <p:nvSpPr>
          <p:cNvPr id="40963" name="Content Placeholder 2"/>
          <p:cNvSpPr>
            <a:spLocks noGrp="1"/>
          </p:cNvSpPr>
          <p:nvPr>
            <p:ph sz="quarter" idx="10"/>
          </p:nvPr>
        </p:nvSpPr>
        <p:spPr>
          <a:xfrm>
            <a:off x="612775" y="1079500"/>
            <a:ext cx="8070850" cy="5230813"/>
          </a:xfrm>
        </p:spPr>
        <p:txBody>
          <a:bodyPr/>
          <a:lstStyle/>
          <a:p>
            <a:r>
              <a:rPr lang="zh-TW" altLang="en-US" dirty="0">
                <a:cs typeface="微軟正黑體" panose="020B0604030504040204" pitchFamily="34" charset="-120"/>
              </a:rPr>
              <a:t>根據風險評估結果，將部分風險分擔至能有效管理特定風險的另一方</a:t>
            </a:r>
          </a:p>
          <a:p>
            <a:r>
              <a:rPr lang="zh-CN" altLang="en-US" dirty="0">
                <a:cs typeface="微軟正黑體" panose="020B0604030504040204" pitchFamily="34" charset="-120"/>
              </a:rPr>
              <a:t>採用方式</a:t>
            </a:r>
            <a:endParaRPr lang="en-US" altLang="ja-JP" dirty="0">
              <a:cs typeface="微軟正黑體" panose="020B0604030504040204" pitchFamily="34" charset="-120"/>
            </a:endParaRPr>
          </a:p>
          <a:p>
            <a:pPr lvl="1"/>
            <a:r>
              <a:rPr lang="zh-TW" altLang="en-US" dirty="0"/>
              <a:t>保險</a:t>
            </a:r>
            <a:r>
              <a:rPr lang="en-US" altLang="zh-TW" dirty="0"/>
              <a:t>(</a:t>
            </a:r>
            <a:r>
              <a:rPr lang="zh-TW" altLang="en-US" dirty="0"/>
              <a:t>用在硬體資產上較容易</a:t>
            </a:r>
            <a:r>
              <a:rPr lang="en-US" altLang="zh-TW" dirty="0"/>
              <a:t>)</a:t>
            </a:r>
          </a:p>
          <a:p>
            <a:pPr lvl="1"/>
            <a:r>
              <a:rPr lang="zh-TW" altLang="en-US" dirty="0"/>
              <a:t>於合約中增訂懲罰性違約金條款</a:t>
            </a:r>
          </a:p>
        </p:txBody>
      </p:sp>
    </p:spTree>
    <p:extLst>
      <p:ext uri="{BB962C8B-B14F-4D97-AF65-F5344CB8AC3E}">
        <p14:creationId xmlns:p14="http://schemas.microsoft.com/office/powerpoint/2010/main" val="23866176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業務持續運作管理</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26206969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2"/>
          <p:cNvSpPr>
            <a:spLocks noGrp="1" noChangeArrowheads="1"/>
          </p:cNvSpPr>
          <p:nvPr>
            <p:ph type="title"/>
          </p:nvPr>
        </p:nvSpPr>
        <p:spPr/>
        <p:txBody>
          <a:bodyPr/>
          <a:lstStyle/>
          <a:p>
            <a:r>
              <a:rPr lang="zh-TW" altLang="en-US" dirty="0"/>
              <a:t>業務持續運作</a:t>
            </a:r>
            <a:r>
              <a:rPr lang="en-US" altLang="zh-TW" dirty="0"/>
              <a:t>-</a:t>
            </a:r>
            <a:r>
              <a:rPr lang="zh-TW" altLang="en-US" dirty="0"/>
              <a:t>必要性</a:t>
            </a:r>
          </a:p>
        </p:txBody>
      </p:sp>
      <p:sp>
        <p:nvSpPr>
          <p:cNvPr id="243716" name="Rectangle 3"/>
          <p:cNvSpPr>
            <a:spLocks noGrp="1" noChangeArrowheads="1"/>
          </p:cNvSpPr>
          <p:nvPr>
            <p:ph sz="quarter" idx="10"/>
          </p:nvPr>
        </p:nvSpPr>
        <p:spPr/>
        <p:txBody>
          <a:bodyPr/>
          <a:lstStyle/>
          <a:p>
            <a:r>
              <a:rPr lang="zh-TW" altLang="en-US" dirty="0"/>
              <a:t>天災、人禍、意外</a:t>
            </a:r>
            <a:endParaRPr lang="en-US" altLang="zh-TW" dirty="0"/>
          </a:p>
          <a:p>
            <a:r>
              <a:rPr lang="zh-TW" altLang="en-US" dirty="0"/>
              <a:t>風險無所不在，未雨綢繆，有備無患</a:t>
            </a:r>
          </a:p>
        </p:txBody>
      </p:sp>
      <p:pic>
        <p:nvPicPr>
          <p:cNvPr id="243717" name="Picture 4" descr="wat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355" y="2643809"/>
            <a:ext cx="4320728" cy="33601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8" name="Picture 5" descr="earth"/>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7904" y="3505985"/>
            <a:ext cx="4306424" cy="29610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96593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2"/>
          <p:cNvSpPr>
            <a:spLocks noGrp="1" noChangeArrowheads="1"/>
          </p:cNvSpPr>
          <p:nvPr>
            <p:ph type="title"/>
          </p:nvPr>
        </p:nvSpPr>
        <p:spPr/>
        <p:txBody>
          <a:bodyPr/>
          <a:lstStyle/>
          <a:p>
            <a:r>
              <a:rPr kumimoji="0" lang="zh-TW" altLang="en-US" dirty="0"/>
              <a:t>業務持續運作</a:t>
            </a:r>
            <a:r>
              <a:rPr kumimoji="0" lang="en-US" altLang="zh-TW" dirty="0"/>
              <a:t>-</a:t>
            </a:r>
            <a:r>
              <a:rPr kumimoji="0" lang="zh-TW" altLang="en-US" dirty="0"/>
              <a:t>目的</a:t>
            </a:r>
          </a:p>
        </p:txBody>
      </p:sp>
      <p:sp>
        <p:nvSpPr>
          <p:cNvPr id="245764" name="Rectangle 3"/>
          <p:cNvSpPr>
            <a:spLocks noGrp="1" noChangeArrowheads="1"/>
          </p:cNvSpPr>
          <p:nvPr>
            <p:ph sz="quarter" idx="10"/>
          </p:nvPr>
        </p:nvSpPr>
        <p:spPr/>
        <p:txBody>
          <a:bodyPr/>
          <a:lstStyle/>
          <a:p>
            <a:pPr algn="just"/>
            <a:r>
              <a:rPr lang="zh-TW" altLang="en-US" dirty="0"/>
              <a:t>防止業務活動中斷，確保</a:t>
            </a:r>
            <a:r>
              <a:rPr lang="zh-TW" altLang="en-US" dirty="0">
                <a:solidFill>
                  <a:srgbClr val="FF0000"/>
                </a:solidFill>
              </a:rPr>
              <a:t>重要核心業務</a:t>
            </a:r>
            <a:r>
              <a:rPr lang="zh-TW" altLang="en-US" dirty="0"/>
              <a:t>流程不受重大故障與災難的影響</a:t>
            </a:r>
          </a:p>
          <a:p>
            <a:pPr algn="just"/>
            <a:r>
              <a:rPr lang="zh-TW" altLang="en-US" dirty="0"/>
              <a:t>結合預防與復原措施，將風險造成的影響降低到</a:t>
            </a:r>
            <a:r>
              <a:rPr lang="zh-TW" altLang="en-US" dirty="0">
                <a:solidFill>
                  <a:srgbClr val="FF0000"/>
                </a:solidFill>
              </a:rPr>
              <a:t>可以接受</a:t>
            </a:r>
            <a:r>
              <a:rPr lang="zh-TW" altLang="en-US" dirty="0"/>
              <a:t>的等級</a:t>
            </a:r>
          </a:p>
          <a:p>
            <a:pPr algn="just"/>
            <a:r>
              <a:rPr lang="zh-TW" altLang="en-US" dirty="0"/>
              <a:t>分析災難、安全缺失及服務損失的後果。制定與實施</a:t>
            </a:r>
            <a:r>
              <a:rPr lang="zh-TW" altLang="en-US" dirty="0">
                <a:solidFill>
                  <a:srgbClr val="FF0000"/>
                </a:solidFill>
              </a:rPr>
              <a:t>應變計畫</a:t>
            </a:r>
            <a:r>
              <a:rPr lang="zh-TW" altLang="en-US" dirty="0"/>
              <a:t>，確保在要求的時間內恢復業務流程</a:t>
            </a:r>
          </a:p>
          <a:p>
            <a:pPr algn="just"/>
            <a:r>
              <a:rPr lang="zh-TW" altLang="en-US" dirty="0"/>
              <a:t>選用</a:t>
            </a:r>
            <a:r>
              <a:rPr lang="zh-TW" altLang="en-US" dirty="0">
                <a:solidFill>
                  <a:srgbClr val="FF0000"/>
                </a:solidFill>
              </a:rPr>
              <a:t>控制措施</a:t>
            </a:r>
            <a:r>
              <a:rPr lang="zh-TW" altLang="en-US" dirty="0"/>
              <a:t>降低風險，限制破壞性事件造成的後果，確保重要作業能及時復原</a:t>
            </a:r>
          </a:p>
        </p:txBody>
      </p:sp>
    </p:spTree>
    <p:extLst>
      <p:ext uri="{BB962C8B-B14F-4D97-AF65-F5344CB8AC3E}">
        <p14:creationId xmlns:p14="http://schemas.microsoft.com/office/powerpoint/2010/main" val="37608902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剪去單一角落矩形 1"/>
          <p:cNvSpPr/>
          <p:nvPr/>
        </p:nvSpPr>
        <p:spPr bwMode="auto">
          <a:xfrm>
            <a:off x="827584" y="2319338"/>
            <a:ext cx="7630616" cy="1757734"/>
          </a:xfrm>
          <a:prstGeom prst="snip1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25602" name="Rectangle 4"/>
          <p:cNvSpPr>
            <a:spLocks noGrp="1" noChangeArrowheads="1"/>
          </p:cNvSpPr>
          <p:nvPr>
            <p:ph type="ctrTitle"/>
          </p:nvPr>
        </p:nvSpPr>
        <p:spPr>
          <a:xfrm>
            <a:off x="685800" y="2319338"/>
            <a:ext cx="7772400" cy="1757734"/>
          </a:xfrm>
        </p:spPr>
        <p:txBody>
          <a:bodyPr/>
          <a:lstStyle/>
          <a:p>
            <a:r>
              <a:rPr lang="zh-TW" altLang="en-US" dirty="0"/>
              <a:t>第</a:t>
            </a:r>
            <a:r>
              <a:rPr lang="en-US" altLang="zh-TW" dirty="0"/>
              <a:t>1</a:t>
            </a:r>
            <a:r>
              <a:rPr lang="zh-TW" altLang="en-US" dirty="0"/>
              <a:t>單元</a:t>
            </a:r>
            <a:br>
              <a:rPr lang="zh-TW" altLang="en-US" dirty="0"/>
            </a:br>
            <a:r>
              <a:rPr lang="zh-TW" altLang="en-US" dirty="0"/>
              <a:t>資通安全基本觀念</a:t>
            </a:r>
          </a:p>
        </p:txBody>
      </p:sp>
    </p:spTree>
    <p:extLst>
      <p:ext uri="{BB962C8B-B14F-4D97-AF65-F5344CB8AC3E}">
        <p14:creationId xmlns:p14="http://schemas.microsoft.com/office/powerpoint/2010/main" val="16201503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2"/>
          <p:cNvSpPr>
            <a:spLocks noGrp="1" noChangeArrowheads="1"/>
          </p:cNvSpPr>
          <p:nvPr>
            <p:ph type="title"/>
          </p:nvPr>
        </p:nvSpPr>
        <p:spPr>
          <a:xfrm>
            <a:off x="1115616" y="117028"/>
            <a:ext cx="7458831" cy="935708"/>
          </a:xfrm>
        </p:spPr>
        <p:txBody>
          <a:bodyPr/>
          <a:lstStyle/>
          <a:p>
            <a:r>
              <a:rPr lang="zh-TW" altLang="en-US" dirty="0"/>
              <a:t>業務持續運作</a:t>
            </a:r>
            <a:r>
              <a:rPr lang="en-US" altLang="zh-TW" dirty="0"/>
              <a:t>-</a:t>
            </a:r>
            <a:r>
              <a:rPr lang="zh-TW" altLang="en-US" dirty="0"/>
              <a:t>管理程序</a:t>
            </a:r>
          </a:p>
        </p:txBody>
      </p:sp>
      <p:grpSp>
        <p:nvGrpSpPr>
          <p:cNvPr id="2" name="群組 1"/>
          <p:cNvGrpSpPr/>
          <p:nvPr/>
        </p:nvGrpSpPr>
        <p:grpSpPr>
          <a:xfrm>
            <a:off x="827584" y="1701155"/>
            <a:ext cx="7561262" cy="2447925"/>
            <a:chOff x="827088" y="1557139"/>
            <a:chExt cx="7561262" cy="2447925"/>
          </a:xfrm>
        </p:grpSpPr>
        <p:sp>
          <p:nvSpPr>
            <p:cNvPr id="251908" name="AutoShape 4"/>
            <p:cNvSpPr>
              <a:spLocks noChangeArrowheads="1"/>
            </p:cNvSpPr>
            <p:nvPr/>
          </p:nvSpPr>
          <p:spPr bwMode="auto">
            <a:xfrm>
              <a:off x="827088" y="1557139"/>
              <a:ext cx="1511300" cy="792162"/>
            </a:xfrm>
            <a:prstGeom prst="roundRect">
              <a:avLst>
                <a:gd name="adj" fmla="val 16667"/>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800" i="0" dirty="0">
                  <a:latin typeface="+mn-ea"/>
                  <a:ea typeface="+mn-ea"/>
                </a:rPr>
                <a:t>建立業務持續</a:t>
              </a:r>
              <a:r>
                <a:rPr kumimoji="0" lang="zh-TW" altLang="en-US" sz="1800" b="0" i="0" dirty="0">
                  <a:latin typeface="+mn-ea"/>
                  <a:ea typeface="+mn-ea"/>
                </a:rPr>
                <a:t>運作策略</a:t>
              </a:r>
            </a:p>
          </p:txBody>
        </p:sp>
        <p:sp>
          <p:nvSpPr>
            <p:cNvPr id="251909" name="AutoShape 5"/>
            <p:cNvSpPr>
              <a:spLocks noChangeArrowheads="1"/>
            </p:cNvSpPr>
            <p:nvPr/>
          </p:nvSpPr>
          <p:spPr bwMode="auto">
            <a:xfrm>
              <a:off x="2843213" y="1557139"/>
              <a:ext cx="1511300" cy="792162"/>
            </a:xfrm>
            <a:prstGeom prst="roundRect">
              <a:avLst>
                <a:gd name="adj" fmla="val 16667"/>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800" b="0" i="0">
                  <a:latin typeface="+mn-ea"/>
                  <a:ea typeface="+mn-ea"/>
                </a:rPr>
                <a:t>營運衝擊分析</a:t>
              </a:r>
            </a:p>
          </p:txBody>
        </p:sp>
        <p:sp>
          <p:nvSpPr>
            <p:cNvPr id="251910" name="AutoShape 6"/>
            <p:cNvSpPr>
              <a:spLocks noChangeArrowheads="1"/>
            </p:cNvSpPr>
            <p:nvPr/>
          </p:nvSpPr>
          <p:spPr bwMode="auto">
            <a:xfrm>
              <a:off x="4860925" y="1557139"/>
              <a:ext cx="1511300" cy="792162"/>
            </a:xfrm>
            <a:prstGeom prst="roundRect">
              <a:avLst>
                <a:gd name="adj" fmla="val 16667"/>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800" b="0" i="0">
                  <a:latin typeface="+mn-ea"/>
                  <a:ea typeface="+mn-ea"/>
                </a:rPr>
                <a:t>識別防禦性</a:t>
              </a:r>
            </a:p>
            <a:p>
              <a:pPr algn="ctr" eaLnBrk="1" hangingPunct="1">
                <a:spcBef>
                  <a:spcPct val="0"/>
                </a:spcBef>
                <a:buSzTx/>
                <a:buFontTx/>
                <a:buNone/>
              </a:pPr>
              <a:r>
                <a:rPr kumimoji="0" lang="zh-TW" altLang="en-US" sz="1800" b="0" i="0">
                  <a:latin typeface="+mn-ea"/>
                  <a:ea typeface="+mn-ea"/>
                </a:rPr>
                <a:t>控制措施</a:t>
              </a:r>
            </a:p>
          </p:txBody>
        </p:sp>
        <p:sp>
          <p:nvSpPr>
            <p:cNvPr id="251911" name="AutoShape 7"/>
            <p:cNvSpPr>
              <a:spLocks noChangeArrowheads="1"/>
            </p:cNvSpPr>
            <p:nvPr/>
          </p:nvSpPr>
          <p:spPr bwMode="auto">
            <a:xfrm>
              <a:off x="6877050" y="1557139"/>
              <a:ext cx="1511300" cy="792162"/>
            </a:xfrm>
            <a:prstGeom prst="roundRect">
              <a:avLst>
                <a:gd name="adj" fmla="val 16667"/>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800" b="0" i="0">
                  <a:latin typeface="+mn-ea"/>
                  <a:ea typeface="+mn-ea"/>
                </a:rPr>
                <a:t>發展復原策略</a:t>
              </a:r>
            </a:p>
          </p:txBody>
        </p:sp>
        <p:sp>
          <p:nvSpPr>
            <p:cNvPr id="251912" name="AutoShape 8"/>
            <p:cNvSpPr>
              <a:spLocks noChangeArrowheads="1"/>
            </p:cNvSpPr>
            <p:nvPr/>
          </p:nvSpPr>
          <p:spPr bwMode="auto">
            <a:xfrm>
              <a:off x="827088" y="3212901"/>
              <a:ext cx="1511300" cy="792163"/>
            </a:xfrm>
            <a:prstGeom prst="roundRect">
              <a:avLst>
                <a:gd name="adj" fmla="val 16667"/>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800" b="0" i="0" dirty="0">
                  <a:latin typeface="+mn-ea"/>
                  <a:ea typeface="+mn-ea"/>
                </a:rPr>
                <a:t>發展營運持續計畫</a:t>
              </a:r>
            </a:p>
          </p:txBody>
        </p:sp>
        <p:sp>
          <p:nvSpPr>
            <p:cNvPr id="251913" name="AutoShape 9"/>
            <p:cNvSpPr>
              <a:spLocks noChangeArrowheads="1"/>
            </p:cNvSpPr>
            <p:nvPr/>
          </p:nvSpPr>
          <p:spPr bwMode="auto">
            <a:xfrm>
              <a:off x="2843213" y="3212901"/>
              <a:ext cx="1511300" cy="792163"/>
            </a:xfrm>
            <a:prstGeom prst="roundRect">
              <a:avLst>
                <a:gd name="adj" fmla="val 16667"/>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800" b="0" i="0" dirty="0">
                  <a:latin typeface="+mn-ea"/>
                  <a:ea typeface="+mn-ea"/>
                </a:rPr>
                <a:t>測試與演練</a:t>
              </a:r>
            </a:p>
          </p:txBody>
        </p:sp>
        <p:sp>
          <p:nvSpPr>
            <p:cNvPr id="251914" name="AutoShape 10"/>
            <p:cNvSpPr>
              <a:spLocks noChangeArrowheads="1"/>
            </p:cNvSpPr>
            <p:nvPr/>
          </p:nvSpPr>
          <p:spPr bwMode="auto">
            <a:xfrm>
              <a:off x="4859338" y="3212901"/>
              <a:ext cx="1511300" cy="792163"/>
            </a:xfrm>
            <a:prstGeom prst="roundRect">
              <a:avLst>
                <a:gd name="adj" fmla="val 16667"/>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800" b="0" i="0" dirty="0">
                  <a:latin typeface="+mn-ea"/>
                  <a:ea typeface="+mn-ea"/>
                </a:rPr>
                <a:t>維護營運</a:t>
              </a:r>
              <a:r>
                <a:rPr kumimoji="0" lang="zh-TW" altLang="en-US" sz="1800" i="0" dirty="0">
                  <a:latin typeface="+mn-ea"/>
                  <a:ea typeface="+mn-ea"/>
                </a:rPr>
                <a:t>持續</a:t>
              </a:r>
              <a:r>
                <a:rPr kumimoji="0" lang="zh-TW" altLang="en-US" sz="1800" b="0" i="0" dirty="0">
                  <a:latin typeface="+mn-ea"/>
                  <a:ea typeface="+mn-ea"/>
                </a:rPr>
                <a:t>計畫</a:t>
              </a:r>
            </a:p>
          </p:txBody>
        </p:sp>
        <p:cxnSp>
          <p:nvCxnSpPr>
            <p:cNvPr id="251915" name="AutoShape 13"/>
            <p:cNvCxnSpPr>
              <a:cxnSpLocks noChangeShapeType="1"/>
              <a:stCxn id="251908" idx="3"/>
              <a:endCxn id="251909" idx="1"/>
            </p:cNvCxnSpPr>
            <p:nvPr/>
          </p:nvCxnSpPr>
          <p:spPr bwMode="auto">
            <a:xfrm>
              <a:off x="2338388" y="1954014"/>
              <a:ext cx="504825" cy="0"/>
            </a:xfrm>
            <a:prstGeom prst="straightConnector1">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251916" name="AutoShape 14"/>
            <p:cNvCxnSpPr>
              <a:cxnSpLocks noChangeShapeType="1"/>
              <a:stCxn id="251909" idx="3"/>
              <a:endCxn id="251910" idx="1"/>
            </p:cNvCxnSpPr>
            <p:nvPr/>
          </p:nvCxnSpPr>
          <p:spPr bwMode="auto">
            <a:xfrm>
              <a:off x="4354513" y="1954014"/>
              <a:ext cx="506412" cy="0"/>
            </a:xfrm>
            <a:prstGeom prst="straightConnector1">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251917" name="AutoShape 15"/>
            <p:cNvCxnSpPr>
              <a:cxnSpLocks noChangeShapeType="1"/>
              <a:stCxn id="251910" idx="3"/>
              <a:endCxn id="251911" idx="1"/>
            </p:cNvCxnSpPr>
            <p:nvPr/>
          </p:nvCxnSpPr>
          <p:spPr bwMode="auto">
            <a:xfrm>
              <a:off x="6372225" y="1954014"/>
              <a:ext cx="504825" cy="0"/>
            </a:xfrm>
            <a:prstGeom prst="straightConnector1">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251918" name="AutoShape 16"/>
            <p:cNvCxnSpPr>
              <a:cxnSpLocks noChangeShapeType="1"/>
              <a:stCxn id="251912" idx="3"/>
              <a:endCxn id="251913" idx="1"/>
            </p:cNvCxnSpPr>
            <p:nvPr/>
          </p:nvCxnSpPr>
          <p:spPr bwMode="auto">
            <a:xfrm>
              <a:off x="2338388" y="3609776"/>
              <a:ext cx="504825" cy="0"/>
            </a:xfrm>
            <a:prstGeom prst="straightConnector1">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251919" name="AutoShape 17"/>
            <p:cNvCxnSpPr>
              <a:cxnSpLocks noChangeShapeType="1"/>
              <a:stCxn id="251913" idx="3"/>
              <a:endCxn id="251914" idx="1"/>
            </p:cNvCxnSpPr>
            <p:nvPr/>
          </p:nvCxnSpPr>
          <p:spPr bwMode="auto">
            <a:xfrm>
              <a:off x="4354513" y="3609776"/>
              <a:ext cx="504825" cy="0"/>
            </a:xfrm>
            <a:prstGeom prst="straightConnector1">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251920" name="AutoShape 18"/>
            <p:cNvCxnSpPr>
              <a:cxnSpLocks noChangeShapeType="1"/>
              <a:stCxn id="251911" idx="2"/>
              <a:endCxn id="251912" idx="0"/>
            </p:cNvCxnSpPr>
            <p:nvPr/>
          </p:nvCxnSpPr>
          <p:spPr bwMode="auto">
            <a:xfrm rot="5400000">
              <a:off x="4175919" y="-243880"/>
              <a:ext cx="863600" cy="6049962"/>
            </a:xfrm>
            <a:prstGeom prst="bentConnector3">
              <a:avLst>
                <a:gd name="adj1" fmla="val 49815"/>
              </a:avLst>
            </a:prstGeom>
            <a:noFill/>
            <a:ln w="762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grpSp>
      <p:sp>
        <p:nvSpPr>
          <p:cNvPr id="346131" name="Text Box 19"/>
          <p:cNvSpPr txBox="1">
            <a:spLocks noChangeArrowheads="1"/>
          </p:cNvSpPr>
          <p:nvPr/>
        </p:nvSpPr>
        <p:spPr bwMode="auto">
          <a:xfrm>
            <a:off x="899592" y="4780309"/>
            <a:ext cx="7708900" cy="1384995"/>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just" eaLnBrk="1" hangingPunct="1">
              <a:defRPr/>
            </a:pPr>
            <a:r>
              <a:rPr lang="zh-TW" altLang="en-US" sz="2800" i="0" dirty="0">
                <a:latin typeface="+mn-ea"/>
                <a:ea typeface="+mn-ea"/>
              </a:rPr>
              <a:t>必須獲得高階管理人員「</a:t>
            </a:r>
            <a:r>
              <a:rPr lang="zh-TW" altLang="en-US" sz="2800" i="0" dirty="0">
                <a:solidFill>
                  <a:srgbClr val="FF0000"/>
                </a:solidFill>
                <a:latin typeface="+mn-ea"/>
                <a:ea typeface="+mn-ea"/>
              </a:rPr>
              <a:t>認同與支持</a:t>
            </a:r>
            <a:r>
              <a:rPr lang="zh-TW" altLang="en-US" sz="2800" i="0" dirty="0">
                <a:latin typeface="+mn-ea"/>
                <a:ea typeface="+mn-ea"/>
              </a:rPr>
              <a:t>」</a:t>
            </a:r>
          </a:p>
          <a:p>
            <a:pPr algn="just" eaLnBrk="1" hangingPunct="1">
              <a:defRPr/>
            </a:pPr>
            <a:r>
              <a:rPr lang="zh-TW" altLang="en-US" sz="2800" i="0" dirty="0">
                <a:latin typeface="+mn-ea"/>
                <a:ea typeface="+mn-ea"/>
              </a:rPr>
              <a:t>必須是核心業務所有相關部門投入，並非是資訊部門的責任</a:t>
            </a:r>
          </a:p>
        </p:txBody>
      </p:sp>
    </p:spTree>
    <p:extLst>
      <p:ext uri="{BB962C8B-B14F-4D97-AF65-F5344CB8AC3E}">
        <p14:creationId xmlns:p14="http://schemas.microsoft.com/office/powerpoint/2010/main" val="2941107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p:txBody>
          <a:bodyPr/>
          <a:lstStyle/>
          <a:p>
            <a:r>
              <a:rPr lang="zh-TW" altLang="en-US" dirty="0"/>
              <a:t>建立業務持續運作策略</a:t>
            </a:r>
          </a:p>
        </p:txBody>
      </p:sp>
      <p:sp>
        <p:nvSpPr>
          <p:cNvPr id="253956" name="Rectangle 3"/>
          <p:cNvSpPr>
            <a:spLocks noGrp="1" noChangeArrowheads="1"/>
          </p:cNvSpPr>
          <p:nvPr>
            <p:ph sz="quarter" idx="10"/>
          </p:nvPr>
        </p:nvSpPr>
        <p:spPr/>
        <p:txBody>
          <a:bodyPr/>
          <a:lstStyle/>
          <a:p>
            <a:pPr algn="just"/>
            <a:r>
              <a:rPr lang="zh-TW" altLang="en-US" dirty="0"/>
              <a:t>法律與規範的要求</a:t>
            </a:r>
          </a:p>
          <a:p>
            <a:pPr algn="just"/>
            <a:r>
              <a:rPr lang="zh-TW" altLang="en-US" dirty="0"/>
              <a:t>定義範圍</a:t>
            </a:r>
          </a:p>
          <a:p>
            <a:pPr lvl="1" algn="just"/>
            <a:r>
              <a:rPr lang="en-US" altLang="zh-TW" sz="2200" dirty="0"/>
              <a:t>BCP</a:t>
            </a:r>
            <a:r>
              <a:rPr lang="zh-TW" altLang="en-US" sz="2400" dirty="0"/>
              <a:t>需要處理的災害類型：天災與人禍</a:t>
            </a:r>
          </a:p>
          <a:p>
            <a:pPr lvl="1" algn="just"/>
            <a:r>
              <a:rPr lang="zh-TW" altLang="en-US" sz="2400" dirty="0"/>
              <a:t>全部、特定區域及特定業務</a:t>
            </a:r>
          </a:p>
          <a:p>
            <a:pPr algn="just"/>
            <a:r>
              <a:rPr lang="zh-TW" altLang="en-US" dirty="0"/>
              <a:t>參與角色</a:t>
            </a:r>
          </a:p>
          <a:p>
            <a:pPr lvl="1" algn="just"/>
            <a:r>
              <a:rPr lang="zh-TW" altLang="en-US" sz="2400" dirty="0"/>
              <a:t>計畫主要負責人</a:t>
            </a:r>
          </a:p>
          <a:p>
            <a:pPr lvl="1" algn="just"/>
            <a:r>
              <a:rPr lang="zh-TW" altLang="en-US" sz="2400" dirty="0"/>
              <a:t>各部門主管與高階管理人</a:t>
            </a:r>
          </a:p>
          <a:p>
            <a:pPr lvl="1" algn="just"/>
            <a:r>
              <a:rPr lang="en-US" altLang="zh-TW" sz="2200" dirty="0"/>
              <a:t>IT</a:t>
            </a:r>
            <a:r>
              <a:rPr lang="zh-TW" altLang="en-US" sz="2400" dirty="0"/>
              <a:t>部門、安全部門及通訊部門</a:t>
            </a:r>
          </a:p>
          <a:p>
            <a:pPr lvl="1" algn="just"/>
            <a:r>
              <a:rPr lang="zh-TW" altLang="en-US" sz="2400" dirty="0"/>
              <a:t>法務部門</a:t>
            </a:r>
          </a:p>
          <a:p>
            <a:pPr lvl="1" algn="just"/>
            <a:r>
              <a:rPr lang="zh-TW" altLang="en-US" sz="2400" dirty="0"/>
              <a:t>當災害發生時需要執行</a:t>
            </a:r>
            <a:r>
              <a:rPr lang="en-US" altLang="zh-TW" sz="2200" dirty="0"/>
              <a:t>BCP</a:t>
            </a:r>
            <a:r>
              <a:rPr lang="zh-TW" altLang="en-US" sz="2400" dirty="0"/>
              <a:t>計畫的部門都應參與</a:t>
            </a:r>
            <a:r>
              <a:rPr lang="en-US" altLang="zh-TW" sz="2200" dirty="0"/>
              <a:t>BCP</a:t>
            </a:r>
            <a:r>
              <a:rPr lang="zh-TW" altLang="en-US" sz="2400" dirty="0"/>
              <a:t>的發展</a:t>
            </a:r>
          </a:p>
        </p:txBody>
      </p:sp>
    </p:spTree>
    <p:extLst>
      <p:ext uri="{BB962C8B-B14F-4D97-AF65-F5344CB8AC3E}">
        <p14:creationId xmlns:p14="http://schemas.microsoft.com/office/powerpoint/2010/main" val="20048783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2"/>
          <p:cNvSpPr>
            <a:spLocks noGrp="1" noChangeArrowheads="1"/>
          </p:cNvSpPr>
          <p:nvPr>
            <p:ph type="title"/>
          </p:nvPr>
        </p:nvSpPr>
        <p:spPr/>
        <p:txBody>
          <a:bodyPr/>
          <a:lstStyle/>
          <a:p>
            <a:r>
              <a:rPr lang="zh-TW" altLang="en-US"/>
              <a:t>營運衝擊分析</a:t>
            </a:r>
            <a:endParaRPr lang="en-US" altLang="zh-TW"/>
          </a:p>
        </p:txBody>
      </p:sp>
      <p:sp>
        <p:nvSpPr>
          <p:cNvPr id="256004" name="Rectangle 3"/>
          <p:cNvSpPr>
            <a:spLocks noGrp="1" noChangeArrowheads="1"/>
          </p:cNvSpPr>
          <p:nvPr>
            <p:ph sz="quarter" idx="10"/>
          </p:nvPr>
        </p:nvSpPr>
        <p:spPr/>
        <p:txBody>
          <a:bodyPr/>
          <a:lstStyle/>
          <a:p>
            <a:pPr algn="just"/>
            <a:r>
              <a:rPr lang="zh-TW" altLang="en-US" sz="2600" dirty="0"/>
              <a:t>營運衝擊分析</a:t>
            </a:r>
            <a:r>
              <a:rPr lang="en-US" altLang="zh-TW" sz="2600" dirty="0"/>
              <a:t>(Business Impact Analysis)</a:t>
            </a:r>
            <a:r>
              <a:rPr lang="zh-TW" altLang="en-US" sz="2600" dirty="0"/>
              <a:t>，簡稱</a:t>
            </a:r>
            <a:r>
              <a:rPr lang="en-US" altLang="zh-TW" sz="2600" dirty="0"/>
              <a:t>BIA</a:t>
            </a:r>
          </a:p>
          <a:p>
            <a:pPr algn="just"/>
            <a:r>
              <a:rPr lang="zh-TW" altLang="en-US" sz="2600" dirty="0"/>
              <a:t>用來</a:t>
            </a:r>
            <a:r>
              <a:rPr lang="zh-TW" altLang="en-US" sz="2600" dirty="0">
                <a:solidFill>
                  <a:srgbClr val="FF0000"/>
                </a:solidFill>
              </a:rPr>
              <a:t>了解當災害發生後的嚴重程度，</a:t>
            </a:r>
            <a:r>
              <a:rPr lang="zh-TW" altLang="en-US" sz="2600" dirty="0"/>
              <a:t>以及</a:t>
            </a:r>
            <a:r>
              <a:rPr lang="zh-TW" altLang="en-US" sz="2600" dirty="0">
                <a:solidFill>
                  <a:srgbClr val="FF0000"/>
                </a:solidFill>
              </a:rPr>
              <a:t>需要多少時間</a:t>
            </a:r>
            <a:r>
              <a:rPr lang="zh-TW" altLang="en-US" sz="2600" dirty="0"/>
              <a:t>來處理</a:t>
            </a:r>
          </a:p>
          <a:p>
            <a:pPr algn="just"/>
            <a:r>
              <a:rPr lang="en-US" altLang="zh-TW" sz="2600" dirty="0"/>
              <a:t>BIA</a:t>
            </a:r>
            <a:r>
              <a:rPr lang="zh-TW" altLang="en-US" sz="2600" dirty="0"/>
              <a:t>的步驟</a:t>
            </a:r>
          </a:p>
          <a:p>
            <a:pPr lvl="1" algn="just"/>
            <a:r>
              <a:rPr lang="zh-TW" altLang="en-US" dirty="0"/>
              <a:t>識別機關的</a:t>
            </a:r>
            <a:r>
              <a:rPr lang="zh-TW" altLang="en-US" dirty="0">
                <a:solidFill>
                  <a:srgbClr val="FF0000"/>
                </a:solidFill>
              </a:rPr>
              <a:t>核心業務</a:t>
            </a:r>
            <a:r>
              <a:rPr lang="zh-TW" altLang="en-US" dirty="0"/>
              <a:t>功能</a:t>
            </a:r>
          </a:p>
          <a:p>
            <a:pPr lvl="1" algn="just"/>
            <a:r>
              <a:rPr lang="zh-TW" altLang="en-US" dirty="0"/>
              <a:t>識別核心業務所</a:t>
            </a:r>
            <a:r>
              <a:rPr lang="zh-TW" altLang="en-US" dirty="0">
                <a:solidFill>
                  <a:srgbClr val="FF0000"/>
                </a:solidFill>
              </a:rPr>
              <a:t>仰賴的資源</a:t>
            </a:r>
          </a:p>
          <a:p>
            <a:pPr lvl="1" algn="just"/>
            <a:r>
              <a:rPr lang="zh-TW" altLang="en-US" dirty="0"/>
              <a:t>計算核心業務</a:t>
            </a:r>
            <a:r>
              <a:rPr lang="zh-TW" altLang="en-US" dirty="0">
                <a:solidFill>
                  <a:srgbClr val="FF0000"/>
                </a:solidFill>
              </a:rPr>
              <a:t>可容許</a:t>
            </a:r>
            <a:r>
              <a:rPr lang="zh-TW" altLang="en-US" dirty="0"/>
              <a:t>缺少資源的</a:t>
            </a:r>
            <a:r>
              <a:rPr lang="zh-TW" altLang="en-US" dirty="0">
                <a:solidFill>
                  <a:srgbClr val="FF0000"/>
                </a:solidFill>
              </a:rPr>
              <a:t>時間</a:t>
            </a:r>
          </a:p>
          <a:p>
            <a:pPr lvl="1" algn="just"/>
            <a:r>
              <a:rPr lang="zh-TW" altLang="en-US" dirty="0"/>
              <a:t>識別核心業務</a:t>
            </a:r>
            <a:r>
              <a:rPr lang="zh-TW" altLang="en-US" dirty="0">
                <a:solidFill>
                  <a:srgbClr val="FF0000"/>
                </a:solidFill>
              </a:rPr>
              <a:t>面臨的威脅與弱點</a:t>
            </a:r>
          </a:p>
          <a:p>
            <a:pPr lvl="1" algn="just"/>
            <a:r>
              <a:rPr lang="zh-TW" altLang="en-US" dirty="0">
                <a:solidFill>
                  <a:srgbClr val="FF0000"/>
                </a:solidFill>
              </a:rPr>
              <a:t>計算</a:t>
            </a:r>
            <a:r>
              <a:rPr lang="zh-TW" altLang="en-US" dirty="0"/>
              <a:t>不同業務功能的</a:t>
            </a:r>
            <a:r>
              <a:rPr lang="zh-TW" altLang="en-US" dirty="0">
                <a:solidFill>
                  <a:srgbClr val="FF0000"/>
                </a:solidFill>
              </a:rPr>
              <a:t>風險</a:t>
            </a:r>
          </a:p>
          <a:p>
            <a:pPr lvl="1" algn="just"/>
            <a:r>
              <a:rPr lang="zh-TW" altLang="en-US" dirty="0"/>
              <a:t>確認業務功能與資源</a:t>
            </a:r>
            <a:r>
              <a:rPr lang="zh-TW" altLang="en-US" dirty="0">
                <a:solidFill>
                  <a:srgbClr val="FF0000"/>
                </a:solidFill>
              </a:rPr>
              <a:t>復原的先後順序</a:t>
            </a:r>
          </a:p>
        </p:txBody>
      </p:sp>
    </p:spTree>
    <p:extLst>
      <p:ext uri="{BB962C8B-B14F-4D97-AF65-F5344CB8AC3E}">
        <p14:creationId xmlns:p14="http://schemas.microsoft.com/office/powerpoint/2010/main" val="32553107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zh-TW" altLang="en-US"/>
              <a:t>識別防禦性控制措施</a:t>
            </a:r>
          </a:p>
        </p:txBody>
      </p:sp>
      <p:sp>
        <p:nvSpPr>
          <p:cNvPr id="270340" name="Rectangle 3"/>
          <p:cNvSpPr>
            <a:spLocks noGrp="1" noChangeArrowheads="1"/>
          </p:cNvSpPr>
          <p:nvPr>
            <p:ph sz="quarter" idx="10"/>
          </p:nvPr>
        </p:nvSpPr>
        <p:spPr/>
        <p:txBody>
          <a:bodyPr/>
          <a:lstStyle/>
          <a:p>
            <a:pPr algn="just"/>
            <a:r>
              <a:rPr lang="zh-TW" altLang="en-US" dirty="0"/>
              <a:t>防禦性控制措施為</a:t>
            </a:r>
            <a:r>
              <a:rPr lang="zh-TW" altLang="en-US" dirty="0">
                <a:solidFill>
                  <a:srgbClr val="FF0000"/>
                </a:solidFill>
              </a:rPr>
              <a:t>防止災害發生</a:t>
            </a:r>
            <a:r>
              <a:rPr lang="zh-TW" altLang="en-US" dirty="0"/>
              <a:t>或</a:t>
            </a:r>
            <a:r>
              <a:rPr lang="zh-TW" altLang="en-US" dirty="0">
                <a:solidFill>
                  <a:srgbClr val="FF0000"/>
                </a:solidFill>
              </a:rPr>
              <a:t>降低災害發生時損害</a:t>
            </a:r>
            <a:r>
              <a:rPr lang="zh-TW" altLang="en-US" dirty="0"/>
              <a:t>程度之作為</a:t>
            </a:r>
          </a:p>
          <a:p>
            <a:pPr algn="just"/>
            <a:r>
              <a:rPr lang="zh-TW" altLang="en-US" dirty="0"/>
              <a:t>可防禦之災害</a:t>
            </a:r>
            <a:r>
              <a:rPr lang="en-US" altLang="zh-TW" dirty="0"/>
              <a:t>(</a:t>
            </a:r>
            <a:r>
              <a:rPr lang="zh-TW" altLang="en-US" dirty="0"/>
              <a:t>避免損害</a:t>
            </a:r>
            <a:r>
              <a:rPr lang="en-US" altLang="zh-TW" dirty="0"/>
              <a:t>)</a:t>
            </a:r>
          </a:p>
          <a:p>
            <a:pPr lvl="1" algn="just"/>
            <a:r>
              <a:rPr lang="zh-TW" altLang="en-US" sz="2400" dirty="0"/>
              <a:t>人為疏失</a:t>
            </a:r>
          </a:p>
          <a:p>
            <a:pPr lvl="1" algn="just"/>
            <a:r>
              <a:rPr lang="zh-TW" altLang="en-US" sz="2400" dirty="0"/>
              <a:t>技術性控制</a:t>
            </a:r>
          </a:p>
          <a:p>
            <a:pPr lvl="1" algn="just"/>
            <a:r>
              <a:rPr lang="zh-TW" altLang="en-US" sz="2400" dirty="0"/>
              <a:t>資源來源</a:t>
            </a:r>
            <a:r>
              <a:rPr lang="en-US" altLang="zh-TW" sz="2400" dirty="0"/>
              <a:t>(</a:t>
            </a:r>
            <a:r>
              <a:rPr lang="zh-TW" altLang="en-US" sz="2400" dirty="0"/>
              <a:t>電力</a:t>
            </a:r>
            <a:r>
              <a:rPr lang="en-US" altLang="zh-TW" sz="2400" dirty="0"/>
              <a:t>)</a:t>
            </a:r>
          </a:p>
          <a:p>
            <a:pPr algn="just"/>
            <a:r>
              <a:rPr lang="zh-TW" altLang="en-US" dirty="0"/>
              <a:t>不可防禦之災害</a:t>
            </a:r>
            <a:r>
              <a:rPr lang="en-US" altLang="zh-TW" dirty="0"/>
              <a:t>(</a:t>
            </a:r>
            <a:r>
              <a:rPr lang="zh-TW" altLang="en-US" dirty="0"/>
              <a:t>降低損害</a:t>
            </a:r>
            <a:r>
              <a:rPr lang="en-US" altLang="zh-TW" dirty="0"/>
              <a:t>)</a:t>
            </a:r>
          </a:p>
          <a:p>
            <a:pPr lvl="1" algn="just"/>
            <a:r>
              <a:rPr lang="zh-TW" altLang="en-US" sz="2400" dirty="0"/>
              <a:t>地震</a:t>
            </a:r>
          </a:p>
          <a:p>
            <a:pPr lvl="1" algn="just"/>
            <a:r>
              <a:rPr lang="zh-TW" altLang="en-US" sz="2400" dirty="0"/>
              <a:t>水災、風災及旱災</a:t>
            </a:r>
          </a:p>
        </p:txBody>
      </p:sp>
    </p:spTree>
    <p:extLst>
      <p:ext uri="{BB962C8B-B14F-4D97-AF65-F5344CB8AC3E}">
        <p14:creationId xmlns:p14="http://schemas.microsoft.com/office/powerpoint/2010/main" val="5528431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1" name="Rectangle 2"/>
          <p:cNvSpPr>
            <a:spLocks noGrp="1" noChangeArrowheads="1"/>
          </p:cNvSpPr>
          <p:nvPr>
            <p:ph type="title"/>
          </p:nvPr>
        </p:nvSpPr>
        <p:spPr>
          <a:xfrm>
            <a:off x="1115616" y="116632"/>
            <a:ext cx="8784976" cy="935708"/>
          </a:xfrm>
        </p:spPr>
        <p:txBody>
          <a:bodyPr/>
          <a:lstStyle/>
          <a:p>
            <a:r>
              <a:rPr lang="zh-TW" altLang="en-US" sz="3600" dirty="0"/>
              <a:t>識別防禦性控制措施</a:t>
            </a:r>
            <a:r>
              <a:rPr lang="en-US" altLang="zh-TW" sz="3600" dirty="0"/>
              <a:t>-</a:t>
            </a:r>
            <a:r>
              <a:rPr lang="zh-TW" altLang="en-US" sz="3600" dirty="0"/>
              <a:t>核心業務活動</a:t>
            </a:r>
          </a:p>
        </p:txBody>
      </p:sp>
      <p:sp>
        <p:nvSpPr>
          <p:cNvPr id="258052" name="Rectangle 3"/>
          <p:cNvSpPr>
            <a:spLocks noGrp="1" noChangeArrowheads="1"/>
          </p:cNvSpPr>
          <p:nvPr>
            <p:ph type="body" idx="1"/>
          </p:nvPr>
        </p:nvSpPr>
        <p:spPr>
          <a:xfrm>
            <a:off x="611559" y="1052736"/>
            <a:ext cx="8071271" cy="647477"/>
          </a:xfrm>
        </p:spPr>
        <p:txBody>
          <a:bodyPr/>
          <a:lstStyle/>
          <a:p>
            <a:pPr algn="just"/>
            <a:r>
              <a:rPr lang="zh-TW" altLang="en-US" dirty="0"/>
              <a:t>資料蒐集、訪談及分析、決定核心業務</a:t>
            </a:r>
          </a:p>
        </p:txBody>
      </p:sp>
      <p:graphicFrame>
        <p:nvGraphicFramePr>
          <p:cNvPr id="1033523" name="Group 307"/>
          <p:cNvGraphicFramePr>
            <a:graphicFrameLocks noGrp="1"/>
          </p:cNvGraphicFramePr>
          <p:nvPr>
            <p:ph sz="half" idx="4294967295"/>
            <p:extLst>
              <p:ext uri="{D42A27DB-BD31-4B8C-83A1-F6EECF244321}">
                <p14:modId xmlns:p14="http://schemas.microsoft.com/office/powerpoint/2010/main" val="703669526"/>
              </p:ext>
            </p:extLst>
          </p:nvPr>
        </p:nvGraphicFramePr>
        <p:xfrm>
          <a:off x="323850" y="1700213"/>
          <a:ext cx="8567738" cy="2088727"/>
        </p:xfrm>
        <a:graphic>
          <a:graphicData uri="http://schemas.openxmlformats.org/drawingml/2006/table">
            <a:tbl>
              <a:tblPr/>
              <a:tblGrid>
                <a:gridCol w="935038">
                  <a:extLst>
                    <a:ext uri="{9D8B030D-6E8A-4147-A177-3AD203B41FA5}">
                      <a16:colId xmlns:a16="http://schemas.microsoft.com/office/drawing/2014/main" val="20000"/>
                    </a:ext>
                  </a:extLst>
                </a:gridCol>
                <a:gridCol w="1296987">
                  <a:extLst>
                    <a:ext uri="{9D8B030D-6E8A-4147-A177-3AD203B41FA5}">
                      <a16:colId xmlns:a16="http://schemas.microsoft.com/office/drawing/2014/main" val="20001"/>
                    </a:ext>
                  </a:extLst>
                </a:gridCol>
                <a:gridCol w="719138">
                  <a:extLst>
                    <a:ext uri="{9D8B030D-6E8A-4147-A177-3AD203B41FA5}">
                      <a16:colId xmlns:a16="http://schemas.microsoft.com/office/drawing/2014/main" val="20002"/>
                    </a:ext>
                  </a:extLst>
                </a:gridCol>
                <a:gridCol w="1368425">
                  <a:extLst>
                    <a:ext uri="{9D8B030D-6E8A-4147-A177-3AD203B41FA5}">
                      <a16:colId xmlns:a16="http://schemas.microsoft.com/office/drawing/2014/main" val="20003"/>
                    </a:ext>
                  </a:extLst>
                </a:gridCol>
                <a:gridCol w="1296987">
                  <a:extLst>
                    <a:ext uri="{9D8B030D-6E8A-4147-A177-3AD203B41FA5}">
                      <a16:colId xmlns:a16="http://schemas.microsoft.com/office/drawing/2014/main" val="20004"/>
                    </a:ext>
                  </a:extLst>
                </a:gridCol>
                <a:gridCol w="935038">
                  <a:extLst>
                    <a:ext uri="{9D8B030D-6E8A-4147-A177-3AD203B41FA5}">
                      <a16:colId xmlns:a16="http://schemas.microsoft.com/office/drawing/2014/main" val="20005"/>
                    </a:ext>
                  </a:extLst>
                </a:gridCol>
                <a:gridCol w="935037">
                  <a:extLst>
                    <a:ext uri="{9D8B030D-6E8A-4147-A177-3AD203B41FA5}">
                      <a16:colId xmlns:a16="http://schemas.microsoft.com/office/drawing/2014/main" val="20006"/>
                    </a:ext>
                  </a:extLst>
                </a:gridCol>
                <a:gridCol w="1081088">
                  <a:extLst>
                    <a:ext uri="{9D8B030D-6E8A-4147-A177-3AD203B41FA5}">
                      <a16:colId xmlns:a16="http://schemas.microsoft.com/office/drawing/2014/main" val="20007"/>
                    </a:ext>
                  </a:extLst>
                </a:gridCol>
              </a:tblGrid>
              <a:tr h="305508">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業務活動</a:t>
                      </a:r>
                    </a:p>
                  </a:txBody>
                  <a:tcPr marL="18000" marR="18000" marT="17982" marB="1798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a:ln>
                            <a:noFill/>
                          </a:ln>
                          <a:solidFill>
                            <a:schemeClr val="tx1"/>
                          </a:solidFill>
                          <a:effectLst/>
                          <a:latin typeface="+mn-ea"/>
                          <a:ea typeface="+mn-ea"/>
                        </a:rPr>
                        <a:t>業務活動說明</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部門</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所需其他業務</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a:ln>
                            <a:noFill/>
                          </a:ln>
                          <a:solidFill>
                            <a:schemeClr val="tx1"/>
                          </a:solidFill>
                          <a:effectLst/>
                          <a:latin typeface="+mn-ea"/>
                          <a:ea typeface="+mn-ea"/>
                        </a:rPr>
                        <a:t>支援其他業務</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a:ln>
                            <a:noFill/>
                          </a:ln>
                          <a:solidFill>
                            <a:schemeClr val="tx1"/>
                          </a:solidFill>
                          <a:effectLst/>
                          <a:latin typeface="+mn-ea"/>
                          <a:ea typeface="+mn-ea"/>
                        </a:rPr>
                        <a:t>營收影響</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a:ln>
                            <a:noFill/>
                          </a:ln>
                          <a:solidFill>
                            <a:schemeClr val="tx1"/>
                          </a:solidFill>
                          <a:effectLst/>
                          <a:latin typeface="+mn-ea"/>
                          <a:ea typeface="+mn-ea"/>
                        </a:rPr>
                        <a:t>信譽影響</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核心業務？</a:t>
                      </a:r>
                    </a:p>
                  </a:txBody>
                  <a:tcPr marL="18000" marR="18000" marT="17982" marB="1798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5508">
                <a:tc rowSpan="3">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原料採購</a:t>
                      </a:r>
                    </a:p>
                  </a:txBody>
                  <a:tcPr marL="18000" marR="18000" marT="17982" marB="1798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負責採購商品製造所需</a:t>
                      </a:r>
                      <a:endParaRPr kumimoji="1" lang="en-US" altLang="zh-TW" sz="1600" b="0" i="0" u="none" strike="noStrike" cap="none" normalizeH="0" baseline="0" dirty="0">
                        <a:ln>
                          <a:noFill/>
                        </a:ln>
                        <a:solidFill>
                          <a:schemeClr val="tx1"/>
                        </a:solidFill>
                        <a:effectLst/>
                        <a:latin typeface="+mn-ea"/>
                        <a:ea typeface="+mn-ea"/>
                      </a:endParaRPr>
                    </a:p>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原物料</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採購處</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訂單</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生產線</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是</a:t>
                      </a:r>
                    </a:p>
                  </a:txBody>
                  <a:tcPr marL="18000" marR="18000" marT="17982" marB="1798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214">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生產排程</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5508">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600" b="0" i="0" u="none" strike="noStrike" cap="none" normalizeH="0" baseline="0">
                          <a:ln>
                            <a:noFill/>
                          </a:ln>
                          <a:solidFill>
                            <a:schemeClr val="tx1"/>
                          </a:solidFill>
                          <a:effectLst/>
                          <a:latin typeface="+mn-ea"/>
                          <a:ea typeface="+mn-ea"/>
                        </a:rPr>
                        <a:t>IT</a:t>
                      </a:r>
                      <a:r>
                        <a:rPr kumimoji="1" lang="zh-TW" altLang="en-US" sz="1600" b="0" i="0" u="none" strike="noStrike" cap="none" normalizeH="0" baseline="0">
                          <a:ln>
                            <a:noFill/>
                          </a:ln>
                          <a:solidFill>
                            <a:schemeClr val="tx1"/>
                          </a:solidFill>
                          <a:effectLst/>
                          <a:latin typeface="+mn-ea"/>
                          <a:ea typeface="+mn-ea"/>
                        </a:rPr>
                        <a:t>服務</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508">
                <a:tc row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生產排程</a:t>
                      </a:r>
                    </a:p>
                  </a:txBody>
                  <a:tcPr marL="18000" marR="18000" marT="17982" marB="1798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依據訂單與現有產能排訂</a:t>
                      </a:r>
                      <a:endParaRPr kumimoji="1" lang="en-US" altLang="zh-TW" sz="1600" b="0" i="0" u="none" strike="noStrike" cap="none" normalizeH="0" baseline="0" dirty="0">
                        <a:ln>
                          <a:noFill/>
                        </a:ln>
                        <a:solidFill>
                          <a:schemeClr val="tx1"/>
                        </a:solidFill>
                        <a:effectLst/>
                        <a:latin typeface="+mn-ea"/>
                        <a:ea typeface="+mn-ea"/>
                      </a:endParaRPr>
                    </a:p>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生產計畫</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企劃處</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訂單</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生產線</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低</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是</a:t>
                      </a:r>
                    </a:p>
                  </a:txBody>
                  <a:tcPr marL="18000" marR="18000" marT="17982" marB="1798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2481">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600" b="0" i="0" u="none" strike="noStrike" cap="none" normalizeH="0" baseline="0">
                          <a:ln>
                            <a:noFill/>
                          </a:ln>
                          <a:solidFill>
                            <a:schemeClr val="tx1"/>
                          </a:solidFill>
                          <a:effectLst/>
                          <a:latin typeface="+mn-ea"/>
                          <a:ea typeface="+mn-ea"/>
                        </a:rPr>
                        <a:t>IT</a:t>
                      </a:r>
                      <a:r>
                        <a:rPr kumimoji="1" lang="zh-TW" altLang="en-US" sz="1600" b="0" i="0" u="none" strike="noStrike" cap="none" normalizeH="0" baseline="0">
                          <a:ln>
                            <a:noFill/>
                          </a:ln>
                          <a:solidFill>
                            <a:schemeClr val="tx1"/>
                          </a:solidFill>
                          <a:effectLst/>
                          <a:latin typeface="+mn-ea"/>
                          <a:ea typeface="+mn-ea"/>
                        </a:rPr>
                        <a:t>服務</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原料採購</a:t>
                      </a: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dirty="0">
                        <a:ln>
                          <a:noFill/>
                        </a:ln>
                        <a:solidFill>
                          <a:schemeClr val="tx1"/>
                        </a:solidFill>
                        <a:effectLst/>
                        <a:latin typeface="+mn-ea"/>
                        <a:ea typeface="+mn-ea"/>
                      </a:endParaRPr>
                    </a:p>
                  </a:txBody>
                  <a:tcPr marL="18000" marR="18000" marT="17982" marB="1798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258109" name="Group 306"/>
          <p:cNvGrpSpPr>
            <a:grpSpLocks/>
          </p:cNvGrpSpPr>
          <p:nvPr/>
        </p:nvGrpSpPr>
        <p:grpSpPr bwMode="auto">
          <a:xfrm>
            <a:off x="539750" y="4004841"/>
            <a:ext cx="8135938" cy="2376487"/>
            <a:chOff x="340" y="2296"/>
            <a:chExt cx="5125" cy="1497"/>
          </a:xfrm>
        </p:grpSpPr>
        <p:sp>
          <p:nvSpPr>
            <p:cNvPr id="258110" name="Oval 83"/>
            <p:cNvSpPr>
              <a:spLocks noChangeArrowheads="1"/>
            </p:cNvSpPr>
            <p:nvPr/>
          </p:nvSpPr>
          <p:spPr bwMode="auto">
            <a:xfrm>
              <a:off x="1020" y="2976"/>
              <a:ext cx="499" cy="453"/>
            </a:xfrm>
            <a:prstGeom prst="ellipse">
              <a:avLst/>
            </a:prstGeom>
            <a:solidFill>
              <a:srgbClr val="CCFFFF"/>
            </a:solidFill>
            <a:ln w="285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18000" tIns="0" rIns="1800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b="0" i="0">
                  <a:latin typeface="+mn-ea"/>
                  <a:ea typeface="+mn-ea"/>
                </a:rPr>
                <a:t>業務活動</a:t>
              </a:r>
            </a:p>
          </p:txBody>
        </p:sp>
        <p:sp>
          <p:nvSpPr>
            <p:cNvPr id="258111" name="Oval 84"/>
            <p:cNvSpPr>
              <a:spLocks noChangeArrowheads="1"/>
            </p:cNvSpPr>
            <p:nvPr/>
          </p:nvSpPr>
          <p:spPr bwMode="auto">
            <a:xfrm>
              <a:off x="1791" y="3022"/>
              <a:ext cx="408" cy="363"/>
            </a:xfrm>
            <a:prstGeom prst="ellipse">
              <a:avLst/>
            </a:prstGeom>
            <a:solidFill>
              <a:srgbClr val="FFFF99"/>
            </a:solidFill>
            <a:ln w="31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18000" tIns="0" rIns="1800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b="0" i="0">
                  <a:latin typeface="+mn-ea"/>
                  <a:ea typeface="+mn-ea"/>
                </a:rPr>
                <a:t>支援業務</a:t>
              </a:r>
            </a:p>
          </p:txBody>
        </p:sp>
        <p:sp>
          <p:nvSpPr>
            <p:cNvPr id="258112" name="Oval 86"/>
            <p:cNvSpPr>
              <a:spLocks noChangeArrowheads="1"/>
            </p:cNvSpPr>
            <p:nvPr/>
          </p:nvSpPr>
          <p:spPr bwMode="auto">
            <a:xfrm>
              <a:off x="340" y="2796"/>
              <a:ext cx="408" cy="362"/>
            </a:xfrm>
            <a:prstGeom prst="ellipse">
              <a:avLst/>
            </a:prstGeom>
            <a:solidFill>
              <a:srgbClr val="CCFFCC"/>
            </a:solidFill>
            <a:ln w="31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18000" tIns="0" rIns="1800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b="0" i="0" dirty="0">
                  <a:latin typeface="+mn-ea"/>
                  <a:ea typeface="+mn-ea"/>
                </a:rPr>
                <a:t>所需業務</a:t>
              </a:r>
            </a:p>
          </p:txBody>
        </p:sp>
        <p:sp>
          <p:nvSpPr>
            <p:cNvPr id="258113" name="Oval 87"/>
            <p:cNvSpPr>
              <a:spLocks noChangeArrowheads="1"/>
            </p:cNvSpPr>
            <p:nvPr/>
          </p:nvSpPr>
          <p:spPr bwMode="auto">
            <a:xfrm>
              <a:off x="340" y="3294"/>
              <a:ext cx="408" cy="362"/>
            </a:xfrm>
            <a:prstGeom prst="ellipse">
              <a:avLst/>
            </a:prstGeom>
            <a:solidFill>
              <a:srgbClr val="CCFFCC"/>
            </a:solidFill>
            <a:ln w="31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18000" tIns="0" rIns="1800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b="0" i="0" dirty="0">
                  <a:latin typeface="+mn-ea"/>
                  <a:ea typeface="+mn-ea"/>
                </a:rPr>
                <a:t>所需業務</a:t>
              </a:r>
            </a:p>
          </p:txBody>
        </p:sp>
        <p:cxnSp>
          <p:nvCxnSpPr>
            <p:cNvPr id="258114" name="AutoShape 88"/>
            <p:cNvCxnSpPr>
              <a:cxnSpLocks noChangeShapeType="1"/>
              <a:stCxn id="258112" idx="5"/>
              <a:endCxn id="258110" idx="2"/>
            </p:cNvCxnSpPr>
            <p:nvPr/>
          </p:nvCxnSpPr>
          <p:spPr bwMode="auto">
            <a:xfrm>
              <a:off x="688" y="3105"/>
              <a:ext cx="323" cy="98"/>
            </a:xfrm>
            <a:prstGeom prst="straightConnector1">
              <a:avLst/>
            </a:prstGeom>
            <a:noFill/>
            <a:ln w="254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258115" name="AutoShape 89"/>
            <p:cNvCxnSpPr>
              <a:cxnSpLocks noChangeShapeType="1"/>
              <a:stCxn id="258113" idx="7"/>
              <a:endCxn id="258110" idx="2"/>
            </p:cNvCxnSpPr>
            <p:nvPr/>
          </p:nvCxnSpPr>
          <p:spPr bwMode="auto">
            <a:xfrm flipV="1">
              <a:off x="688" y="3203"/>
              <a:ext cx="323" cy="144"/>
            </a:xfrm>
            <a:prstGeom prst="straightConnector1">
              <a:avLst/>
            </a:prstGeom>
            <a:noFill/>
            <a:ln w="254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258116" name="AutoShape 90"/>
            <p:cNvCxnSpPr>
              <a:cxnSpLocks noChangeShapeType="1"/>
              <a:stCxn id="258110" idx="6"/>
              <a:endCxn id="258111" idx="2"/>
            </p:cNvCxnSpPr>
            <p:nvPr/>
          </p:nvCxnSpPr>
          <p:spPr bwMode="auto">
            <a:xfrm>
              <a:off x="1528" y="3203"/>
              <a:ext cx="263" cy="1"/>
            </a:xfrm>
            <a:prstGeom prst="straightConnector1">
              <a:avLst/>
            </a:prstGeom>
            <a:noFill/>
            <a:ln w="254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258117" name="Oval 91"/>
            <p:cNvSpPr>
              <a:spLocks noChangeArrowheads="1"/>
            </p:cNvSpPr>
            <p:nvPr/>
          </p:nvSpPr>
          <p:spPr bwMode="auto">
            <a:xfrm>
              <a:off x="2835" y="2659"/>
              <a:ext cx="227" cy="228"/>
            </a:xfrm>
            <a:prstGeom prst="ellipse">
              <a:avLst/>
            </a:prstGeom>
            <a:solidFill>
              <a:srgbClr val="CCFFFF"/>
            </a:solidFill>
            <a:ln w="3175" algn="ctr">
              <a:solidFill>
                <a:srgbClr val="FF0000"/>
              </a:solidFill>
              <a:round/>
              <a:headEnd/>
              <a:tailEnd/>
            </a:ln>
            <a:effectLst/>
            <a:extLs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i="0">
                  <a:solidFill>
                    <a:srgbClr val="FF0000"/>
                  </a:solidFill>
                  <a:latin typeface="+mn-ea"/>
                  <a:ea typeface="+mn-ea"/>
                </a:rPr>
                <a:t>B1</a:t>
              </a:r>
            </a:p>
          </p:txBody>
        </p:sp>
        <p:sp>
          <p:nvSpPr>
            <p:cNvPr id="258118" name="Oval 98"/>
            <p:cNvSpPr>
              <a:spLocks noChangeArrowheads="1"/>
            </p:cNvSpPr>
            <p:nvPr/>
          </p:nvSpPr>
          <p:spPr bwMode="auto">
            <a:xfrm>
              <a:off x="2835" y="3022"/>
              <a:ext cx="227" cy="228"/>
            </a:xfrm>
            <a:prstGeom prst="ellipse">
              <a:avLst/>
            </a:prstGeom>
            <a:solidFill>
              <a:srgbClr val="CCFFFF"/>
            </a:solidFill>
            <a:ln w="3175" algn="ctr">
              <a:solidFill>
                <a:srgbClr val="FF0000"/>
              </a:solidFill>
              <a:round/>
              <a:headEnd/>
              <a:tailEnd/>
            </a:ln>
            <a:effectLst/>
            <a:extLs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i="0">
                  <a:solidFill>
                    <a:srgbClr val="FF0000"/>
                  </a:solidFill>
                  <a:latin typeface="+mn-ea"/>
                  <a:ea typeface="+mn-ea"/>
                </a:rPr>
                <a:t>B2</a:t>
              </a:r>
            </a:p>
          </p:txBody>
        </p:sp>
        <p:sp>
          <p:nvSpPr>
            <p:cNvPr id="258119" name="Oval 99"/>
            <p:cNvSpPr>
              <a:spLocks noChangeArrowheads="1"/>
            </p:cNvSpPr>
            <p:nvPr/>
          </p:nvSpPr>
          <p:spPr bwMode="auto">
            <a:xfrm>
              <a:off x="2835" y="3430"/>
              <a:ext cx="227" cy="228"/>
            </a:xfrm>
            <a:prstGeom prst="ellipse">
              <a:avLst/>
            </a:prstGeom>
            <a:solidFill>
              <a:srgbClr val="CCFFFF"/>
            </a:solidFill>
            <a:ln w="31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mn-ea"/>
                  <a:ea typeface="+mn-ea"/>
                </a:rPr>
                <a:t>B3</a:t>
              </a:r>
            </a:p>
          </p:txBody>
        </p:sp>
        <p:sp>
          <p:nvSpPr>
            <p:cNvPr id="258120" name="Oval 100"/>
            <p:cNvSpPr>
              <a:spLocks noChangeArrowheads="1"/>
            </p:cNvSpPr>
            <p:nvPr/>
          </p:nvSpPr>
          <p:spPr bwMode="auto">
            <a:xfrm>
              <a:off x="3334" y="3022"/>
              <a:ext cx="227" cy="228"/>
            </a:xfrm>
            <a:prstGeom prst="ellipse">
              <a:avLst/>
            </a:prstGeom>
            <a:solidFill>
              <a:srgbClr val="CCFFFF"/>
            </a:solidFill>
            <a:ln w="3175" algn="ctr">
              <a:solidFill>
                <a:srgbClr val="FF0000"/>
              </a:solidFill>
              <a:round/>
              <a:headEnd/>
              <a:tailEnd/>
            </a:ln>
            <a:effectLst/>
            <a:extLs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i="0">
                  <a:solidFill>
                    <a:srgbClr val="FF0000"/>
                  </a:solidFill>
                  <a:latin typeface="+mn-ea"/>
                  <a:ea typeface="+mn-ea"/>
                </a:rPr>
                <a:t>B4</a:t>
              </a:r>
            </a:p>
          </p:txBody>
        </p:sp>
        <p:sp>
          <p:nvSpPr>
            <p:cNvPr id="258121" name="Oval 101"/>
            <p:cNvSpPr>
              <a:spLocks noChangeArrowheads="1"/>
            </p:cNvSpPr>
            <p:nvPr/>
          </p:nvSpPr>
          <p:spPr bwMode="auto">
            <a:xfrm>
              <a:off x="3787" y="3339"/>
              <a:ext cx="227" cy="228"/>
            </a:xfrm>
            <a:prstGeom prst="ellipse">
              <a:avLst/>
            </a:prstGeom>
            <a:solidFill>
              <a:srgbClr val="CCFFFF"/>
            </a:solidFill>
            <a:ln w="3175" algn="ctr">
              <a:solidFill>
                <a:srgbClr val="FF0000"/>
              </a:solidFill>
              <a:round/>
              <a:headEnd/>
              <a:tailEnd/>
            </a:ln>
            <a:effectLst/>
            <a:extLs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i="0">
                  <a:solidFill>
                    <a:srgbClr val="FF0000"/>
                  </a:solidFill>
                  <a:latin typeface="+mn-ea"/>
                  <a:ea typeface="+mn-ea"/>
                </a:rPr>
                <a:t>B5</a:t>
              </a:r>
            </a:p>
          </p:txBody>
        </p:sp>
        <p:sp>
          <p:nvSpPr>
            <p:cNvPr id="258122" name="Oval 102"/>
            <p:cNvSpPr>
              <a:spLocks noChangeArrowheads="1"/>
            </p:cNvSpPr>
            <p:nvPr/>
          </p:nvSpPr>
          <p:spPr bwMode="auto">
            <a:xfrm>
              <a:off x="3787" y="2795"/>
              <a:ext cx="227" cy="228"/>
            </a:xfrm>
            <a:prstGeom prst="ellipse">
              <a:avLst/>
            </a:prstGeom>
            <a:solidFill>
              <a:srgbClr val="CCFFFF"/>
            </a:solidFill>
            <a:ln w="31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mn-ea"/>
                  <a:ea typeface="+mn-ea"/>
                </a:rPr>
                <a:t>B6</a:t>
              </a:r>
            </a:p>
          </p:txBody>
        </p:sp>
        <p:cxnSp>
          <p:nvCxnSpPr>
            <p:cNvPr id="258123" name="AutoShape 103"/>
            <p:cNvCxnSpPr>
              <a:cxnSpLocks noChangeShapeType="1"/>
              <a:stCxn id="258117" idx="5"/>
              <a:endCxn id="258120" idx="1"/>
            </p:cNvCxnSpPr>
            <p:nvPr/>
          </p:nvCxnSpPr>
          <p:spPr bwMode="auto">
            <a:xfrm>
              <a:off x="3029" y="2854"/>
              <a:ext cx="338" cy="201"/>
            </a:xfrm>
            <a:prstGeom prst="straightConnector1">
              <a:avLst/>
            </a:prstGeom>
            <a:noFill/>
            <a:ln w="254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cxnSp>
        <p:cxnSp>
          <p:nvCxnSpPr>
            <p:cNvPr id="258124" name="AutoShape 104"/>
            <p:cNvCxnSpPr>
              <a:cxnSpLocks noChangeShapeType="1"/>
              <a:stCxn id="258118" idx="6"/>
              <a:endCxn id="258120" idx="2"/>
            </p:cNvCxnSpPr>
            <p:nvPr/>
          </p:nvCxnSpPr>
          <p:spPr bwMode="auto">
            <a:xfrm>
              <a:off x="3062" y="3136"/>
              <a:ext cx="272" cy="0"/>
            </a:xfrm>
            <a:prstGeom prst="straightConnector1">
              <a:avLst/>
            </a:prstGeom>
            <a:noFill/>
            <a:ln w="254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cxnSp>
        <p:cxnSp>
          <p:nvCxnSpPr>
            <p:cNvPr id="258125" name="AutoShape 105"/>
            <p:cNvCxnSpPr>
              <a:cxnSpLocks noChangeShapeType="1"/>
              <a:stCxn id="258120" idx="5"/>
              <a:endCxn id="258121" idx="2"/>
            </p:cNvCxnSpPr>
            <p:nvPr/>
          </p:nvCxnSpPr>
          <p:spPr bwMode="auto">
            <a:xfrm>
              <a:off x="3528" y="3217"/>
              <a:ext cx="259" cy="236"/>
            </a:xfrm>
            <a:prstGeom prst="straightConnector1">
              <a:avLst/>
            </a:prstGeom>
            <a:noFill/>
            <a:ln w="254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cxnSp>
        <p:cxnSp>
          <p:nvCxnSpPr>
            <p:cNvPr id="258126" name="AutoShape 106"/>
            <p:cNvCxnSpPr>
              <a:cxnSpLocks noChangeShapeType="1"/>
              <a:stCxn id="258119" idx="7"/>
              <a:endCxn id="258120" idx="3"/>
            </p:cNvCxnSpPr>
            <p:nvPr/>
          </p:nvCxnSpPr>
          <p:spPr bwMode="auto">
            <a:xfrm flipV="1">
              <a:off x="3029" y="3217"/>
              <a:ext cx="338" cy="246"/>
            </a:xfrm>
            <a:prstGeom prst="straightConnector1">
              <a:avLst/>
            </a:prstGeom>
            <a:noFill/>
            <a:ln w="254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258127" name="AutoShape 107"/>
            <p:cNvCxnSpPr>
              <a:cxnSpLocks noChangeShapeType="1"/>
              <a:stCxn id="258120" idx="7"/>
              <a:endCxn id="258122" idx="2"/>
            </p:cNvCxnSpPr>
            <p:nvPr/>
          </p:nvCxnSpPr>
          <p:spPr bwMode="auto">
            <a:xfrm flipV="1">
              <a:off x="3528" y="2909"/>
              <a:ext cx="259" cy="146"/>
            </a:xfrm>
            <a:prstGeom prst="straightConnector1">
              <a:avLst/>
            </a:prstGeom>
            <a:noFill/>
            <a:ln w="254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258128" name="Oval 108"/>
            <p:cNvSpPr>
              <a:spLocks noChangeArrowheads="1"/>
            </p:cNvSpPr>
            <p:nvPr/>
          </p:nvSpPr>
          <p:spPr bwMode="auto">
            <a:xfrm>
              <a:off x="4286" y="2795"/>
              <a:ext cx="227" cy="228"/>
            </a:xfrm>
            <a:prstGeom prst="ellipse">
              <a:avLst/>
            </a:prstGeom>
            <a:solidFill>
              <a:srgbClr val="CCFFFF"/>
            </a:solidFill>
            <a:ln w="317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b="0" i="0">
                  <a:latin typeface="+mn-ea"/>
                  <a:ea typeface="+mn-ea"/>
                </a:rPr>
                <a:t>B7</a:t>
              </a:r>
            </a:p>
          </p:txBody>
        </p:sp>
        <p:cxnSp>
          <p:nvCxnSpPr>
            <p:cNvPr id="258129" name="AutoShape 109"/>
            <p:cNvCxnSpPr>
              <a:cxnSpLocks noChangeShapeType="1"/>
              <a:stCxn id="258122" idx="6"/>
              <a:endCxn id="258128" idx="2"/>
            </p:cNvCxnSpPr>
            <p:nvPr/>
          </p:nvCxnSpPr>
          <p:spPr bwMode="auto">
            <a:xfrm>
              <a:off x="4014" y="2909"/>
              <a:ext cx="272" cy="0"/>
            </a:xfrm>
            <a:prstGeom prst="straightConnector1">
              <a:avLst/>
            </a:prstGeom>
            <a:noFill/>
            <a:ln w="254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258130" name="Oval 110"/>
            <p:cNvSpPr>
              <a:spLocks noChangeArrowheads="1"/>
            </p:cNvSpPr>
            <p:nvPr/>
          </p:nvSpPr>
          <p:spPr bwMode="auto">
            <a:xfrm>
              <a:off x="4740" y="3067"/>
              <a:ext cx="227" cy="228"/>
            </a:xfrm>
            <a:prstGeom prst="ellipse">
              <a:avLst/>
            </a:prstGeom>
            <a:solidFill>
              <a:srgbClr val="CCFFFF"/>
            </a:solidFill>
            <a:ln w="3175" algn="ctr">
              <a:solidFill>
                <a:srgbClr val="FF0000"/>
              </a:solidFill>
              <a:round/>
              <a:headEnd/>
              <a:tailEnd/>
            </a:ln>
            <a:effectLst/>
            <a:extLs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i="0">
                  <a:solidFill>
                    <a:srgbClr val="FF0000"/>
                  </a:solidFill>
                  <a:latin typeface="+mn-ea"/>
                  <a:ea typeface="+mn-ea"/>
                </a:rPr>
                <a:t>B8</a:t>
              </a:r>
            </a:p>
          </p:txBody>
        </p:sp>
        <p:cxnSp>
          <p:nvCxnSpPr>
            <p:cNvPr id="258131" name="AutoShape 112"/>
            <p:cNvCxnSpPr>
              <a:cxnSpLocks noChangeShapeType="1"/>
              <a:stCxn id="258121" idx="0"/>
              <a:endCxn id="258122" idx="4"/>
            </p:cNvCxnSpPr>
            <p:nvPr/>
          </p:nvCxnSpPr>
          <p:spPr bwMode="auto">
            <a:xfrm flipV="1">
              <a:off x="3901" y="3023"/>
              <a:ext cx="0" cy="316"/>
            </a:xfrm>
            <a:prstGeom prst="straightConnector1">
              <a:avLst/>
            </a:prstGeom>
            <a:noFill/>
            <a:ln w="254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258132" name="AutoShape 113"/>
            <p:cNvCxnSpPr>
              <a:cxnSpLocks noChangeShapeType="1"/>
              <a:stCxn id="258121" idx="6"/>
              <a:endCxn id="258130" idx="3"/>
            </p:cNvCxnSpPr>
            <p:nvPr/>
          </p:nvCxnSpPr>
          <p:spPr bwMode="auto">
            <a:xfrm flipV="1">
              <a:off x="4014" y="3262"/>
              <a:ext cx="759" cy="191"/>
            </a:xfrm>
            <a:prstGeom prst="straightConnector1">
              <a:avLst/>
            </a:prstGeom>
            <a:noFill/>
            <a:ln w="254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cxnSp>
        <p:sp>
          <p:nvSpPr>
            <p:cNvPr id="258133" name="Oval 114"/>
            <p:cNvSpPr>
              <a:spLocks noChangeArrowheads="1"/>
            </p:cNvSpPr>
            <p:nvPr/>
          </p:nvSpPr>
          <p:spPr bwMode="auto">
            <a:xfrm>
              <a:off x="5148" y="3203"/>
              <a:ext cx="227" cy="228"/>
            </a:xfrm>
            <a:prstGeom prst="ellipse">
              <a:avLst/>
            </a:prstGeom>
            <a:solidFill>
              <a:srgbClr val="CCFFFF"/>
            </a:solidFill>
            <a:ln w="3175" algn="ctr">
              <a:solidFill>
                <a:srgbClr val="FF0000"/>
              </a:solidFill>
              <a:round/>
              <a:headEnd/>
              <a:tailEnd/>
            </a:ln>
            <a:effectLst/>
            <a:extLs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lIns="0" tIns="0" rIns="0" bIns="0"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en-US" altLang="zh-TW" sz="1400" i="0">
                  <a:solidFill>
                    <a:srgbClr val="FF0000"/>
                  </a:solidFill>
                  <a:latin typeface="+mn-ea"/>
                  <a:ea typeface="+mn-ea"/>
                </a:rPr>
                <a:t>B9</a:t>
              </a:r>
            </a:p>
          </p:txBody>
        </p:sp>
        <p:cxnSp>
          <p:nvCxnSpPr>
            <p:cNvPr id="258134" name="AutoShape 115"/>
            <p:cNvCxnSpPr>
              <a:cxnSpLocks noChangeShapeType="1"/>
              <a:stCxn id="258130" idx="5"/>
              <a:endCxn id="258133" idx="2"/>
            </p:cNvCxnSpPr>
            <p:nvPr/>
          </p:nvCxnSpPr>
          <p:spPr bwMode="auto">
            <a:xfrm>
              <a:off x="4934" y="3262"/>
              <a:ext cx="214" cy="55"/>
            </a:xfrm>
            <a:prstGeom prst="straightConnector1">
              <a:avLst/>
            </a:prstGeom>
            <a:noFill/>
            <a:ln w="254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cxnSp>
        <p:cxnSp>
          <p:nvCxnSpPr>
            <p:cNvPr id="258135" name="AutoShape 116"/>
            <p:cNvCxnSpPr>
              <a:cxnSpLocks noChangeShapeType="1"/>
              <a:stCxn id="258121" idx="6"/>
              <a:endCxn id="258133" idx="3"/>
            </p:cNvCxnSpPr>
            <p:nvPr/>
          </p:nvCxnSpPr>
          <p:spPr bwMode="auto">
            <a:xfrm flipV="1">
              <a:off x="4014" y="3398"/>
              <a:ext cx="1167" cy="55"/>
            </a:xfrm>
            <a:prstGeom prst="straightConnector1">
              <a:avLst/>
            </a:prstGeom>
            <a:noFill/>
            <a:ln w="254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cxnSp>
        <p:sp>
          <p:nvSpPr>
            <p:cNvPr id="258136" name="AutoShape 117"/>
            <p:cNvSpPr>
              <a:spLocks noChangeArrowheads="1"/>
            </p:cNvSpPr>
            <p:nvPr/>
          </p:nvSpPr>
          <p:spPr bwMode="auto">
            <a:xfrm>
              <a:off x="2381" y="3067"/>
              <a:ext cx="272" cy="318"/>
            </a:xfrm>
            <a:prstGeom prst="rightArrow">
              <a:avLst>
                <a:gd name="adj1" fmla="val 50000"/>
                <a:gd name="adj2" fmla="val 2500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i="0">
                <a:latin typeface="+mn-ea"/>
                <a:ea typeface="+mn-ea"/>
              </a:endParaRPr>
            </a:p>
          </p:txBody>
        </p:sp>
        <p:sp>
          <p:nvSpPr>
            <p:cNvPr id="258137" name="Freeform 239"/>
            <p:cNvSpPr>
              <a:spLocks/>
            </p:cNvSpPr>
            <p:nvPr/>
          </p:nvSpPr>
          <p:spPr bwMode="auto">
            <a:xfrm>
              <a:off x="2789" y="2568"/>
              <a:ext cx="2676" cy="1044"/>
            </a:xfrm>
            <a:custGeom>
              <a:avLst/>
              <a:gdLst>
                <a:gd name="T0" fmla="*/ 227 w 2676"/>
                <a:gd name="T1" fmla="*/ 726 h 1044"/>
                <a:gd name="T2" fmla="*/ 46 w 2676"/>
                <a:gd name="T3" fmla="*/ 726 h 1044"/>
                <a:gd name="T4" fmla="*/ 0 w 2676"/>
                <a:gd name="T5" fmla="*/ 590 h 1044"/>
                <a:gd name="T6" fmla="*/ 0 w 2676"/>
                <a:gd name="T7" fmla="*/ 136 h 1044"/>
                <a:gd name="T8" fmla="*/ 91 w 2676"/>
                <a:gd name="T9" fmla="*/ 0 h 1044"/>
                <a:gd name="T10" fmla="*/ 272 w 2676"/>
                <a:gd name="T11" fmla="*/ 46 h 1044"/>
                <a:gd name="T12" fmla="*/ 998 w 2676"/>
                <a:gd name="T13" fmla="*/ 635 h 1044"/>
                <a:gd name="T14" fmla="*/ 1406 w 2676"/>
                <a:gd name="T15" fmla="*/ 681 h 1044"/>
                <a:gd name="T16" fmla="*/ 1996 w 2676"/>
                <a:gd name="T17" fmla="*/ 408 h 1044"/>
                <a:gd name="T18" fmla="*/ 2631 w 2676"/>
                <a:gd name="T19" fmla="*/ 545 h 1044"/>
                <a:gd name="T20" fmla="*/ 2676 w 2676"/>
                <a:gd name="T21" fmla="*/ 862 h 1044"/>
                <a:gd name="T22" fmla="*/ 2540 w 2676"/>
                <a:gd name="T23" fmla="*/ 998 h 1044"/>
                <a:gd name="T24" fmla="*/ 1044 w 2676"/>
                <a:gd name="T25" fmla="*/ 1044 h 1044"/>
                <a:gd name="T26" fmla="*/ 499 w 2676"/>
                <a:gd name="T27" fmla="*/ 771 h 1044"/>
                <a:gd name="T28" fmla="*/ 227 w 2676"/>
                <a:gd name="T29" fmla="*/ 726 h 10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76" h="1044">
                  <a:moveTo>
                    <a:pt x="227" y="726"/>
                  </a:moveTo>
                  <a:lnTo>
                    <a:pt x="46" y="726"/>
                  </a:lnTo>
                  <a:lnTo>
                    <a:pt x="0" y="590"/>
                  </a:lnTo>
                  <a:lnTo>
                    <a:pt x="0" y="136"/>
                  </a:lnTo>
                  <a:lnTo>
                    <a:pt x="91" y="0"/>
                  </a:lnTo>
                  <a:lnTo>
                    <a:pt x="272" y="46"/>
                  </a:lnTo>
                  <a:lnTo>
                    <a:pt x="998" y="635"/>
                  </a:lnTo>
                  <a:lnTo>
                    <a:pt x="1406" y="681"/>
                  </a:lnTo>
                  <a:lnTo>
                    <a:pt x="1996" y="408"/>
                  </a:lnTo>
                  <a:lnTo>
                    <a:pt x="2631" y="545"/>
                  </a:lnTo>
                  <a:lnTo>
                    <a:pt x="2676" y="862"/>
                  </a:lnTo>
                  <a:lnTo>
                    <a:pt x="2540" y="998"/>
                  </a:lnTo>
                  <a:lnTo>
                    <a:pt x="1044" y="1044"/>
                  </a:lnTo>
                  <a:lnTo>
                    <a:pt x="499" y="771"/>
                  </a:lnTo>
                  <a:lnTo>
                    <a:pt x="227" y="726"/>
                  </a:lnTo>
                  <a:close/>
                </a:path>
              </a:pathLst>
            </a:custGeom>
            <a:noFill/>
            <a:ln w="19050"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mn-ea"/>
                <a:ea typeface="+mn-ea"/>
              </a:endParaRPr>
            </a:p>
          </p:txBody>
        </p:sp>
        <p:sp>
          <p:nvSpPr>
            <p:cNvPr id="1033518" name="Text Box 302"/>
            <p:cNvSpPr txBox="1">
              <a:spLocks noChangeArrowheads="1"/>
            </p:cNvSpPr>
            <p:nvPr/>
          </p:nvSpPr>
          <p:spPr bwMode="auto">
            <a:xfrm>
              <a:off x="4002" y="3562"/>
              <a:ext cx="692" cy="231"/>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1800" b="0" i="0" dirty="0">
                  <a:latin typeface="+mn-ea"/>
                  <a:ea typeface="+mn-ea"/>
                </a:rPr>
                <a:t>核心業務</a:t>
              </a:r>
            </a:p>
          </p:txBody>
        </p:sp>
        <p:sp>
          <p:nvSpPr>
            <p:cNvPr id="1033520" name="Text Box 304"/>
            <p:cNvSpPr txBox="1">
              <a:spLocks noChangeArrowheads="1"/>
            </p:cNvSpPr>
            <p:nvPr/>
          </p:nvSpPr>
          <p:spPr bwMode="auto">
            <a:xfrm>
              <a:off x="543" y="2296"/>
              <a:ext cx="139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dirty="0">
                  <a:latin typeface="+mn-ea"/>
                  <a:ea typeface="+mn-ea"/>
                </a:rPr>
                <a:t>識別個別業務關聯</a:t>
              </a:r>
            </a:p>
          </p:txBody>
        </p:sp>
        <p:sp>
          <p:nvSpPr>
            <p:cNvPr id="1033521" name="Text Box 305"/>
            <p:cNvSpPr txBox="1">
              <a:spLocks noChangeArrowheads="1"/>
            </p:cNvSpPr>
            <p:nvPr/>
          </p:nvSpPr>
          <p:spPr bwMode="auto">
            <a:xfrm>
              <a:off x="3093" y="2296"/>
              <a:ext cx="203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dirty="0">
                  <a:latin typeface="+mn-ea"/>
                  <a:ea typeface="+mn-ea"/>
                </a:rPr>
                <a:t>組合所有業務活動與其關聯</a:t>
              </a:r>
            </a:p>
          </p:txBody>
        </p:sp>
      </p:grpSp>
    </p:spTree>
    <p:extLst>
      <p:ext uri="{BB962C8B-B14F-4D97-AF65-F5344CB8AC3E}">
        <p14:creationId xmlns:p14="http://schemas.microsoft.com/office/powerpoint/2010/main" val="1148311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2"/>
          <p:cNvSpPr>
            <a:spLocks noGrp="1" noChangeArrowheads="1"/>
          </p:cNvSpPr>
          <p:nvPr>
            <p:ph type="title"/>
          </p:nvPr>
        </p:nvSpPr>
        <p:spPr>
          <a:xfrm>
            <a:off x="1115616" y="117028"/>
            <a:ext cx="8280920" cy="935708"/>
          </a:xfrm>
        </p:spPr>
        <p:txBody>
          <a:bodyPr/>
          <a:lstStyle/>
          <a:p>
            <a:r>
              <a:rPr lang="zh-TW" altLang="en-US" sz="3500" dirty="0"/>
              <a:t>識別防禦性控制措施</a:t>
            </a:r>
            <a:r>
              <a:rPr lang="en-US" altLang="zh-TW" sz="3500" dirty="0"/>
              <a:t>-</a:t>
            </a:r>
            <a:r>
              <a:rPr lang="zh-TW" altLang="en-US" sz="3500" dirty="0"/>
              <a:t>核心業務仰賴資源</a:t>
            </a:r>
          </a:p>
        </p:txBody>
      </p:sp>
      <p:sp>
        <p:nvSpPr>
          <p:cNvPr id="260100" name="Rectangle 3"/>
          <p:cNvSpPr>
            <a:spLocks noGrp="1" noChangeArrowheads="1"/>
          </p:cNvSpPr>
          <p:nvPr>
            <p:ph type="body" idx="1"/>
          </p:nvPr>
        </p:nvSpPr>
        <p:spPr>
          <a:xfrm>
            <a:off x="611559" y="1052736"/>
            <a:ext cx="8071271" cy="5229320"/>
          </a:xfrm>
        </p:spPr>
        <p:txBody>
          <a:bodyPr/>
          <a:lstStyle/>
          <a:p>
            <a:pPr algn="just"/>
            <a:r>
              <a:rPr lang="zh-TW" altLang="en-US" dirty="0"/>
              <a:t>列出「核心業務」所仰賴的資源</a:t>
            </a:r>
          </a:p>
          <a:p>
            <a:pPr lvl="1" algn="just"/>
            <a:r>
              <a:rPr lang="zh-TW" altLang="en-US" sz="2400" dirty="0"/>
              <a:t>人員</a:t>
            </a:r>
          </a:p>
          <a:p>
            <a:pPr lvl="1" algn="just"/>
            <a:r>
              <a:rPr lang="zh-TW" altLang="en-US" sz="2400" dirty="0"/>
              <a:t>軟體</a:t>
            </a:r>
          </a:p>
          <a:p>
            <a:pPr lvl="1" algn="just"/>
            <a:r>
              <a:rPr lang="zh-TW" altLang="en-US" sz="2400" dirty="0"/>
              <a:t>硬體</a:t>
            </a:r>
          </a:p>
          <a:p>
            <a:pPr lvl="1" algn="just"/>
            <a:r>
              <a:rPr lang="zh-TW" altLang="en-US" sz="2400" dirty="0"/>
              <a:t>場所</a:t>
            </a:r>
          </a:p>
          <a:p>
            <a:pPr lvl="1" algn="just"/>
            <a:r>
              <a:rPr lang="zh-TW" altLang="en-US" sz="2400" dirty="0"/>
              <a:t>通訊設備</a:t>
            </a:r>
          </a:p>
          <a:p>
            <a:pPr lvl="1" algn="just"/>
            <a:r>
              <a:rPr lang="zh-TW" altLang="en-US" sz="2400" dirty="0"/>
              <a:t>供給來源</a:t>
            </a:r>
          </a:p>
          <a:p>
            <a:pPr lvl="1" algn="just"/>
            <a:r>
              <a:rPr lang="zh-TW" altLang="en-US" dirty="0"/>
              <a:t>其他項目</a:t>
            </a:r>
            <a:endParaRPr lang="en-US" altLang="zh-TW" sz="2400" dirty="0"/>
          </a:p>
        </p:txBody>
      </p:sp>
      <p:graphicFrame>
        <p:nvGraphicFramePr>
          <p:cNvPr id="1036547" name="Group 259"/>
          <p:cNvGraphicFramePr>
            <a:graphicFrameLocks noGrp="1"/>
          </p:cNvGraphicFramePr>
          <p:nvPr>
            <p:ph sz="half" idx="4294967295"/>
            <p:extLst/>
          </p:nvPr>
        </p:nvGraphicFramePr>
        <p:xfrm>
          <a:off x="2711450" y="2651125"/>
          <a:ext cx="6108700" cy="2798760"/>
        </p:xfrm>
        <a:graphic>
          <a:graphicData uri="http://schemas.openxmlformats.org/drawingml/2006/table">
            <a:tbl>
              <a:tblPr/>
              <a:tblGrid>
                <a:gridCol w="1004888">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860425">
                  <a:extLst>
                    <a:ext uri="{9D8B030D-6E8A-4147-A177-3AD203B41FA5}">
                      <a16:colId xmlns:a16="http://schemas.microsoft.com/office/drawing/2014/main" val="20002"/>
                    </a:ext>
                  </a:extLst>
                </a:gridCol>
                <a:gridCol w="1417638">
                  <a:extLst>
                    <a:ext uri="{9D8B030D-6E8A-4147-A177-3AD203B41FA5}">
                      <a16:colId xmlns:a16="http://schemas.microsoft.com/office/drawing/2014/main" val="20003"/>
                    </a:ext>
                  </a:extLst>
                </a:gridCol>
                <a:gridCol w="1150937">
                  <a:extLst>
                    <a:ext uri="{9D8B030D-6E8A-4147-A177-3AD203B41FA5}">
                      <a16:colId xmlns:a16="http://schemas.microsoft.com/office/drawing/2014/main" val="20004"/>
                    </a:ext>
                  </a:extLst>
                </a:gridCol>
              </a:tblGrid>
              <a:tr h="27987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業務活動</a:t>
                      </a:r>
                    </a:p>
                  </a:txBody>
                  <a:tcPr marL="18000" marR="18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業務活動說明</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部門</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所仰賴資源</a:t>
                      </a:r>
                      <a:endParaRPr kumimoji="1" lang="en-US" altLang="zh-TW" sz="1600" b="1" i="0" u="none" strike="noStrike" cap="none" normalizeH="0" baseline="0" dirty="0">
                        <a:ln>
                          <a:noFill/>
                        </a:ln>
                        <a:solidFill>
                          <a:schemeClr val="tx1"/>
                        </a:solidFill>
                        <a:effectLst/>
                        <a:latin typeface="+mn-ea"/>
                        <a:ea typeface="+mn-ea"/>
                      </a:endParaRP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extLst>
                  <a:ext uri="{0D108BD9-81ED-4DB2-BD59-A6C34878D82A}">
                    <a16:rowId xmlns:a16="http://schemas.microsoft.com/office/drawing/2014/main" val="10000"/>
                  </a:ext>
                </a:extLst>
              </a:tr>
              <a:tr h="279876">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原料採購</a:t>
                      </a:r>
                    </a:p>
                  </a:txBody>
                  <a:tcPr marL="18000" marR="18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負責採購商品製造所需原物料</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採購處</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人員 </a:t>
                      </a:r>
                      <a:r>
                        <a:rPr kumimoji="1" lang="en-US" altLang="zh-TW" sz="1600" b="0" i="0" u="none" strike="noStrike" cap="none" normalizeH="0" baseline="0">
                          <a:ln>
                            <a:noFill/>
                          </a:ln>
                          <a:solidFill>
                            <a:schemeClr val="tx1"/>
                          </a:solidFill>
                          <a:effectLst/>
                          <a:latin typeface="+mn-ea"/>
                          <a:ea typeface="+mn-ea"/>
                        </a:rPr>
                        <a:t>5 </a:t>
                      </a:r>
                      <a:r>
                        <a:rPr kumimoji="1" lang="zh-TW" altLang="en-US" sz="1600" b="0" i="0" u="none" strike="noStrike" cap="none" normalizeH="0" baseline="0">
                          <a:ln>
                            <a:noFill/>
                          </a:ln>
                          <a:solidFill>
                            <a:schemeClr val="tx1"/>
                          </a:solidFill>
                          <a:effectLst/>
                          <a:latin typeface="+mn-ea"/>
                          <a:ea typeface="+mn-ea"/>
                        </a:rPr>
                        <a:t>員</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87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電話、傳真</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987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生產排程系統</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 </a:t>
                      </a: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987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rowSpan="3">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採購訂單系統</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網路</a:t>
                      </a: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987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伺服器</a:t>
                      </a: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987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資料庫</a:t>
                      </a: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987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電源、空調</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987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個人電腦 </a:t>
                      </a:r>
                      <a:r>
                        <a:rPr kumimoji="1" lang="en-US" altLang="zh-TW" sz="1600" b="0" i="0" u="none" strike="noStrike" cap="none" normalizeH="0" baseline="0">
                          <a:ln>
                            <a:noFill/>
                          </a:ln>
                          <a:solidFill>
                            <a:schemeClr val="tx1"/>
                          </a:solidFill>
                          <a:effectLst/>
                          <a:latin typeface="+mn-ea"/>
                          <a:ea typeface="+mn-ea"/>
                        </a:rPr>
                        <a:t>5 </a:t>
                      </a:r>
                      <a:r>
                        <a:rPr kumimoji="1" lang="zh-TW" altLang="en-US" sz="1600" b="0" i="0" u="none" strike="noStrike" cap="none" normalizeH="0" baseline="0">
                          <a:ln>
                            <a:noFill/>
                          </a:ln>
                          <a:solidFill>
                            <a:schemeClr val="tx1"/>
                          </a:solidFill>
                          <a:effectLst/>
                          <a:latin typeface="+mn-ea"/>
                          <a:ea typeface="+mn-ea"/>
                        </a:rPr>
                        <a:t>部</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987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空間 </a:t>
                      </a:r>
                      <a:r>
                        <a:rPr kumimoji="1" lang="en-US" altLang="zh-TW" sz="1600" b="0" i="0" u="none" strike="noStrike" cap="none" normalizeH="0" baseline="0" dirty="0">
                          <a:ln>
                            <a:noFill/>
                          </a:ln>
                          <a:solidFill>
                            <a:schemeClr val="tx1"/>
                          </a:solidFill>
                          <a:effectLst/>
                          <a:latin typeface="+mn-ea"/>
                          <a:ea typeface="+mn-ea"/>
                        </a:rPr>
                        <a:t>20</a:t>
                      </a:r>
                      <a:r>
                        <a:rPr kumimoji="1" lang="zh-TW" altLang="en-US" sz="1600" b="0" i="0" u="none" strike="noStrike" cap="none" normalizeH="0" baseline="0" dirty="0">
                          <a:ln>
                            <a:noFill/>
                          </a:ln>
                          <a:solidFill>
                            <a:schemeClr val="tx1"/>
                          </a:solidFill>
                          <a:effectLst/>
                          <a:latin typeface="+mn-ea"/>
                          <a:ea typeface="+mn-ea"/>
                        </a:rPr>
                        <a:t>坪</a:t>
                      </a:r>
                    </a:p>
                  </a:txBody>
                  <a:tcPr marL="18000" marR="18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dirty="0">
                        <a:ln>
                          <a:noFill/>
                        </a:ln>
                        <a:solidFill>
                          <a:schemeClr val="tx1"/>
                        </a:solidFill>
                        <a:effectLst/>
                        <a:latin typeface="+mn-ea"/>
                        <a:ea typeface="+mn-ea"/>
                      </a:endParaRPr>
                    </a:p>
                  </a:txBody>
                  <a:tcPr marL="18000" marR="18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60142" name="Rectangle 260"/>
          <p:cNvSpPr>
            <a:spLocks noChangeArrowheads="1"/>
          </p:cNvSpPr>
          <p:nvPr/>
        </p:nvSpPr>
        <p:spPr bwMode="auto">
          <a:xfrm>
            <a:off x="6266328" y="2651125"/>
            <a:ext cx="2553821" cy="279876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a:p>
        </p:txBody>
      </p:sp>
    </p:spTree>
    <p:extLst>
      <p:ext uri="{BB962C8B-B14F-4D97-AF65-F5344CB8AC3E}">
        <p14:creationId xmlns:p14="http://schemas.microsoft.com/office/powerpoint/2010/main" val="30227763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2"/>
          <p:cNvSpPr>
            <a:spLocks noGrp="1" noChangeArrowheads="1"/>
          </p:cNvSpPr>
          <p:nvPr>
            <p:ph type="title"/>
          </p:nvPr>
        </p:nvSpPr>
        <p:spPr>
          <a:xfrm>
            <a:off x="1115617" y="187549"/>
            <a:ext cx="7776864" cy="865187"/>
          </a:xfrm>
        </p:spPr>
        <p:txBody>
          <a:bodyPr/>
          <a:lstStyle/>
          <a:p>
            <a:r>
              <a:rPr lang="zh-TW" altLang="en-US" sz="3600" dirty="0"/>
              <a:t>識別防禦性控制措施</a:t>
            </a:r>
            <a:r>
              <a:rPr lang="en-US" altLang="zh-TW" sz="3600" dirty="0"/>
              <a:t>-</a:t>
            </a:r>
            <a:r>
              <a:rPr lang="zh-TW" altLang="en-US" sz="3600" dirty="0"/>
              <a:t>評估</a:t>
            </a:r>
            <a:r>
              <a:rPr lang="en-US" altLang="zh-TW" sz="3600" dirty="0"/>
              <a:t>MTD</a:t>
            </a:r>
            <a:endParaRPr lang="zh-TW" altLang="en-US" sz="3600" dirty="0"/>
          </a:p>
        </p:txBody>
      </p:sp>
      <p:sp>
        <p:nvSpPr>
          <p:cNvPr id="262148" name="Rectangle 3"/>
          <p:cNvSpPr>
            <a:spLocks noGrp="1" noChangeArrowheads="1"/>
          </p:cNvSpPr>
          <p:nvPr>
            <p:ph type="body" idx="1"/>
          </p:nvPr>
        </p:nvSpPr>
        <p:spPr>
          <a:xfrm>
            <a:off x="611559" y="1052736"/>
            <a:ext cx="8071271" cy="5229320"/>
          </a:xfrm>
        </p:spPr>
        <p:txBody>
          <a:bodyPr/>
          <a:lstStyle/>
          <a:p>
            <a:pPr algn="just"/>
            <a:r>
              <a:rPr lang="zh-TW" altLang="en-US" dirty="0"/>
              <a:t>為核心業務及其所需的每一項資源評估最大可容許中斷的時間</a:t>
            </a:r>
            <a:r>
              <a:rPr lang="en-US" altLang="zh-TW" dirty="0"/>
              <a:t>(Maximum Tolerable Downtime, </a:t>
            </a:r>
            <a:r>
              <a:rPr lang="zh-TW" altLang="en-US" dirty="0"/>
              <a:t>簡稱</a:t>
            </a:r>
            <a:r>
              <a:rPr lang="en-US" altLang="zh-TW" dirty="0"/>
              <a:t>MTD)</a:t>
            </a:r>
          </a:p>
        </p:txBody>
      </p:sp>
      <p:graphicFrame>
        <p:nvGraphicFramePr>
          <p:cNvPr id="1042028" name="Group 620"/>
          <p:cNvGraphicFramePr>
            <a:graphicFrameLocks noGrp="1"/>
          </p:cNvGraphicFramePr>
          <p:nvPr>
            <p:ph sz="half" idx="4294967295"/>
            <p:extLst/>
          </p:nvPr>
        </p:nvGraphicFramePr>
        <p:xfrm>
          <a:off x="611188" y="2943048"/>
          <a:ext cx="8064500" cy="3078240"/>
        </p:xfrm>
        <a:graphic>
          <a:graphicData uri="http://schemas.openxmlformats.org/drawingml/2006/table">
            <a:tbl>
              <a:tblPr/>
              <a:tblGrid>
                <a:gridCol w="863600">
                  <a:extLst>
                    <a:ext uri="{9D8B030D-6E8A-4147-A177-3AD203B41FA5}">
                      <a16:colId xmlns:a16="http://schemas.microsoft.com/office/drawing/2014/main" val="20000"/>
                    </a:ext>
                  </a:extLst>
                </a:gridCol>
                <a:gridCol w="1296987">
                  <a:extLst>
                    <a:ext uri="{9D8B030D-6E8A-4147-A177-3AD203B41FA5}">
                      <a16:colId xmlns:a16="http://schemas.microsoft.com/office/drawing/2014/main" val="20001"/>
                    </a:ext>
                  </a:extLst>
                </a:gridCol>
                <a:gridCol w="503238">
                  <a:extLst>
                    <a:ext uri="{9D8B030D-6E8A-4147-A177-3AD203B41FA5}">
                      <a16:colId xmlns:a16="http://schemas.microsoft.com/office/drawing/2014/main" val="20002"/>
                    </a:ext>
                  </a:extLst>
                </a:gridCol>
                <a:gridCol w="1296987">
                  <a:extLst>
                    <a:ext uri="{9D8B030D-6E8A-4147-A177-3AD203B41FA5}">
                      <a16:colId xmlns:a16="http://schemas.microsoft.com/office/drawing/2014/main" val="20003"/>
                    </a:ext>
                  </a:extLst>
                </a:gridCol>
                <a:gridCol w="792163">
                  <a:extLst>
                    <a:ext uri="{9D8B030D-6E8A-4147-A177-3AD203B41FA5}">
                      <a16:colId xmlns:a16="http://schemas.microsoft.com/office/drawing/2014/main" val="20004"/>
                    </a:ext>
                  </a:extLst>
                </a:gridCol>
                <a:gridCol w="431800">
                  <a:extLst>
                    <a:ext uri="{9D8B030D-6E8A-4147-A177-3AD203B41FA5}">
                      <a16:colId xmlns:a16="http://schemas.microsoft.com/office/drawing/2014/main" val="20005"/>
                    </a:ext>
                  </a:extLst>
                </a:gridCol>
                <a:gridCol w="431800">
                  <a:extLst>
                    <a:ext uri="{9D8B030D-6E8A-4147-A177-3AD203B41FA5}">
                      <a16:colId xmlns:a16="http://schemas.microsoft.com/office/drawing/2014/main" val="20006"/>
                    </a:ext>
                  </a:extLst>
                </a:gridCol>
                <a:gridCol w="431800">
                  <a:extLst>
                    <a:ext uri="{9D8B030D-6E8A-4147-A177-3AD203B41FA5}">
                      <a16:colId xmlns:a16="http://schemas.microsoft.com/office/drawing/2014/main" val="20007"/>
                    </a:ext>
                  </a:extLst>
                </a:gridCol>
                <a:gridCol w="431800">
                  <a:extLst>
                    <a:ext uri="{9D8B030D-6E8A-4147-A177-3AD203B41FA5}">
                      <a16:colId xmlns:a16="http://schemas.microsoft.com/office/drawing/2014/main" val="20008"/>
                    </a:ext>
                  </a:extLst>
                </a:gridCol>
                <a:gridCol w="504825">
                  <a:extLst>
                    <a:ext uri="{9D8B030D-6E8A-4147-A177-3AD203B41FA5}">
                      <a16:colId xmlns:a16="http://schemas.microsoft.com/office/drawing/2014/main" val="20009"/>
                    </a:ext>
                  </a:extLst>
                </a:gridCol>
                <a:gridCol w="503237">
                  <a:extLst>
                    <a:ext uri="{9D8B030D-6E8A-4147-A177-3AD203B41FA5}">
                      <a16:colId xmlns:a16="http://schemas.microsoft.com/office/drawing/2014/main" val="20010"/>
                    </a:ext>
                  </a:extLst>
                </a:gridCol>
                <a:gridCol w="576263">
                  <a:extLst>
                    <a:ext uri="{9D8B030D-6E8A-4147-A177-3AD203B41FA5}">
                      <a16:colId xmlns:a16="http://schemas.microsoft.com/office/drawing/2014/main" val="20011"/>
                    </a:ext>
                  </a:extLst>
                </a:gridCol>
              </a:tblGrid>
              <a:tr h="279833">
                <a:tc row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業務活動</a:t>
                      </a: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業務活動說明</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部門</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grid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cap="none" normalizeH="0" baseline="0" dirty="0">
                          <a:ln>
                            <a:noFill/>
                          </a:ln>
                          <a:solidFill>
                            <a:schemeClr val="tx1"/>
                          </a:solidFill>
                          <a:effectLst/>
                          <a:latin typeface="+mn-ea"/>
                          <a:ea typeface="+mn-ea"/>
                        </a:rPr>
                        <a:t>所仰賴資源</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TW" altLang="en-US"/>
                    </a:p>
                  </a:txBody>
                  <a:tcPr/>
                </a:tc>
                <a:tc gridSpan="6">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a:ln>
                            <a:noFill/>
                          </a:ln>
                          <a:solidFill>
                            <a:schemeClr val="tx1"/>
                          </a:solidFill>
                          <a:effectLst/>
                          <a:latin typeface="+mn-ea"/>
                          <a:ea typeface="+mn-ea"/>
                        </a:rPr>
                        <a:t>資源中斷不同時間的影響</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row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600" b="1" i="0" u="none" strike="noStrike" cap="none" normalizeH="0" baseline="0" dirty="0">
                          <a:ln>
                            <a:noFill/>
                          </a:ln>
                          <a:solidFill>
                            <a:schemeClr val="tx1"/>
                          </a:solidFill>
                          <a:effectLst/>
                          <a:latin typeface="+mn-ea"/>
                          <a:ea typeface="+mn-ea"/>
                        </a:rPr>
                        <a:t>MTD</a:t>
                      </a: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983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gridSpan="2" vMerge="1">
                  <a:txBody>
                    <a:bodyPr/>
                    <a:lstStyle/>
                    <a:p>
                      <a:endParaRPr lang="zh-TW" altLang="en-US"/>
                    </a:p>
                  </a:txBody>
                  <a:tcPr/>
                </a:tc>
                <a:tc hMerge="1"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en-US" altLang="zh-TW" sz="1600" b="1" i="0" u="none" strike="noStrike" cap="none" normalizeH="0" baseline="0">
                          <a:ln>
                            <a:noFill/>
                          </a:ln>
                          <a:solidFill>
                            <a:schemeClr val="tx1"/>
                          </a:solidFill>
                          <a:effectLst/>
                          <a:latin typeface="+mn-ea"/>
                          <a:ea typeface="+mn-ea"/>
                        </a:rPr>
                        <a:t>8hr</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en-US" altLang="zh-TW" sz="1600" b="1" i="0" u="none" strike="noStrike" cap="none" normalizeH="0" baseline="0">
                          <a:ln>
                            <a:noFill/>
                          </a:ln>
                          <a:solidFill>
                            <a:schemeClr val="tx1"/>
                          </a:solidFill>
                          <a:effectLst/>
                          <a:latin typeface="+mn-ea"/>
                          <a:ea typeface="+mn-ea"/>
                        </a:rPr>
                        <a:t>1</a:t>
                      </a:r>
                      <a:r>
                        <a:rPr kumimoji="1" lang="zh-TW" altLang="en-US" sz="1600" b="1" i="0" u="none" strike="noStrike" cap="none" normalizeH="0" baseline="0">
                          <a:ln>
                            <a:noFill/>
                          </a:ln>
                          <a:solidFill>
                            <a:schemeClr val="tx1"/>
                          </a:solidFill>
                          <a:effectLst/>
                          <a:latin typeface="+mn-ea"/>
                          <a:ea typeface="+mn-ea"/>
                        </a:rPr>
                        <a:t>天</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en-US" altLang="zh-TW" sz="1600" b="1" i="0" u="none" strike="noStrike" cap="none" normalizeH="0" baseline="0">
                          <a:ln>
                            <a:noFill/>
                          </a:ln>
                          <a:solidFill>
                            <a:schemeClr val="tx1"/>
                          </a:solidFill>
                          <a:effectLst/>
                          <a:latin typeface="+mn-ea"/>
                          <a:ea typeface="+mn-ea"/>
                        </a:rPr>
                        <a:t>3</a:t>
                      </a:r>
                      <a:r>
                        <a:rPr kumimoji="1" lang="zh-TW" altLang="en-US" sz="1600" b="1" i="0" u="none" strike="noStrike" cap="none" normalizeH="0" baseline="0">
                          <a:ln>
                            <a:noFill/>
                          </a:ln>
                          <a:solidFill>
                            <a:schemeClr val="tx1"/>
                          </a:solidFill>
                          <a:effectLst/>
                          <a:latin typeface="+mn-ea"/>
                          <a:ea typeface="+mn-ea"/>
                        </a:rPr>
                        <a:t>天</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en-US" altLang="zh-TW" sz="1600" b="1" i="0" u="none" strike="noStrike" cap="none" normalizeH="0" baseline="0">
                          <a:ln>
                            <a:noFill/>
                          </a:ln>
                          <a:solidFill>
                            <a:schemeClr val="tx1"/>
                          </a:solidFill>
                          <a:effectLst/>
                          <a:latin typeface="+mn-ea"/>
                          <a:ea typeface="+mn-ea"/>
                        </a:rPr>
                        <a:t>5</a:t>
                      </a:r>
                      <a:r>
                        <a:rPr kumimoji="1" lang="zh-TW" altLang="en-US" sz="1600" b="1" i="0" u="none" strike="noStrike" cap="none" normalizeH="0" baseline="0">
                          <a:ln>
                            <a:noFill/>
                          </a:ln>
                          <a:solidFill>
                            <a:schemeClr val="tx1"/>
                          </a:solidFill>
                          <a:effectLst/>
                          <a:latin typeface="+mn-ea"/>
                          <a:ea typeface="+mn-ea"/>
                        </a:rPr>
                        <a:t>天</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en-US" altLang="zh-TW" sz="1600" b="1" i="0" u="none" strike="noStrike" cap="none" normalizeH="0" baseline="0">
                          <a:ln>
                            <a:noFill/>
                          </a:ln>
                          <a:solidFill>
                            <a:schemeClr val="tx1"/>
                          </a:solidFill>
                          <a:effectLst/>
                          <a:latin typeface="+mn-ea"/>
                          <a:ea typeface="+mn-ea"/>
                        </a:rPr>
                        <a:t>10</a:t>
                      </a:r>
                      <a:r>
                        <a:rPr kumimoji="1" lang="zh-TW" altLang="en-US" sz="1600" b="1" i="0" u="none" strike="noStrike" cap="none" normalizeH="0" baseline="0">
                          <a:ln>
                            <a:noFill/>
                          </a:ln>
                          <a:solidFill>
                            <a:schemeClr val="tx1"/>
                          </a:solidFill>
                          <a:effectLst/>
                          <a:latin typeface="+mn-ea"/>
                          <a:ea typeface="+mn-ea"/>
                        </a:rPr>
                        <a:t>天</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en-US" altLang="zh-TW" sz="1600" b="1" i="0" u="none" strike="noStrike" cap="none" normalizeH="0" baseline="0">
                          <a:ln>
                            <a:noFill/>
                          </a:ln>
                          <a:solidFill>
                            <a:schemeClr val="tx1"/>
                          </a:solidFill>
                          <a:effectLst/>
                          <a:latin typeface="+mn-ea"/>
                          <a:ea typeface="+mn-ea"/>
                        </a:rPr>
                        <a:t>30</a:t>
                      </a:r>
                      <a:r>
                        <a:rPr kumimoji="1" lang="zh-TW" altLang="en-US" sz="1600" b="1" i="0" u="none" strike="noStrike" cap="none" normalizeH="0" baseline="0">
                          <a:ln>
                            <a:noFill/>
                          </a:ln>
                          <a:solidFill>
                            <a:schemeClr val="tx1"/>
                          </a:solidFill>
                          <a:effectLst/>
                          <a:latin typeface="+mn-ea"/>
                          <a:ea typeface="+mn-ea"/>
                        </a:rPr>
                        <a:t>天</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1"/>
                  </a:ext>
                </a:extLst>
              </a:tr>
              <a:tr h="279833">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原料採購</a:t>
                      </a: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負責採購商品製造所需原物料</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採購處</a:t>
                      </a: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人員 </a:t>
                      </a:r>
                      <a:r>
                        <a:rPr kumimoji="1" lang="en-US" altLang="zh-TW" sz="1600" b="0" i="0" u="none" strike="noStrike" cap="none" normalizeH="0" baseline="0" dirty="0">
                          <a:ln>
                            <a:noFill/>
                          </a:ln>
                          <a:solidFill>
                            <a:schemeClr val="tx1"/>
                          </a:solidFill>
                          <a:effectLst/>
                          <a:latin typeface="+mn-ea"/>
                          <a:ea typeface="+mn-ea"/>
                        </a:rPr>
                        <a:t>5 </a:t>
                      </a:r>
                      <a:r>
                        <a:rPr kumimoji="1" lang="zh-TW" altLang="en-US" sz="1600" b="0" i="0" u="none" strike="noStrike" cap="none" normalizeH="0" baseline="0" dirty="0">
                          <a:ln>
                            <a:noFill/>
                          </a:ln>
                          <a:solidFill>
                            <a:schemeClr val="tx1"/>
                          </a:solidFill>
                          <a:effectLst/>
                          <a:latin typeface="+mn-ea"/>
                          <a:ea typeface="+mn-ea"/>
                        </a:rPr>
                        <a:t>員</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低</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600" b="0" i="0" u="none" strike="noStrike" cap="none" normalizeH="0" baseline="0" dirty="0">
                          <a:ln>
                            <a:noFill/>
                          </a:ln>
                          <a:solidFill>
                            <a:schemeClr val="tx1"/>
                          </a:solidFill>
                          <a:effectLst/>
                          <a:latin typeface="+mn-ea"/>
                          <a:ea typeface="+mn-ea"/>
                        </a:rPr>
                        <a:t>5</a:t>
                      </a:r>
                      <a:r>
                        <a:rPr kumimoji="1" lang="zh-TW" altLang="en-US" sz="1600" b="0" i="0" u="none" strike="noStrike" cap="none" normalizeH="0" baseline="0" dirty="0">
                          <a:ln>
                            <a:noFill/>
                          </a:ln>
                          <a:solidFill>
                            <a:schemeClr val="tx1"/>
                          </a:solidFill>
                          <a:effectLst/>
                          <a:latin typeface="+mn-ea"/>
                          <a:ea typeface="+mn-ea"/>
                        </a:rPr>
                        <a:t>天</a:t>
                      </a: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983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電話、傳真</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dirty="0">
                        <a:ln>
                          <a:noFill/>
                        </a:ln>
                        <a:solidFill>
                          <a:schemeClr val="tx1"/>
                        </a:solidFill>
                        <a:effectLst/>
                        <a:latin typeface="+mn-ea"/>
                        <a:ea typeface="+mn-ea"/>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低</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3"/>
                  </a:ext>
                </a:extLst>
              </a:tr>
              <a:tr h="27983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生產排程系統</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 </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4"/>
                  </a:ext>
                </a:extLst>
              </a:tr>
              <a:tr h="27983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rowSpan="3">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採購訂單系統</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網路</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5"/>
                  </a:ext>
                </a:extLst>
              </a:tr>
              <a:tr h="27983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伺服器</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6"/>
                  </a:ext>
                </a:extLst>
              </a:tr>
              <a:tr h="27983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資料庫</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7"/>
                  </a:ext>
                </a:extLst>
              </a:tr>
              <a:tr h="27983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電源、空調</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低</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低</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低</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低</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8"/>
                  </a:ext>
                </a:extLst>
              </a:tr>
              <a:tr h="27983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個人電腦 </a:t>
                      </a:r>
                      <a:r>
                        <a:rPr kumimoji="1" lang="en-US" altLang="zh-TW" sz="1600" b="0" i="0" u="none" strike="noStrike" cap="none" normalizeH="0" baseline="0">
                          <a:ln>
                            <a:noFill/>
                          </a:ln>
                          <a:solidFill>
                            <a:schemeClr val="tx1"/>
                          </a:solidFill>
                          <a:effectLst/>
                          <a:latin typeface="+mn-ea"/>
                          <a:ea typeface="+mn-ea"/>
                        </a:rPr>
                        <a:t>5 </a:t>
                      </a:r>
                      <a:r>
                        <a:rPr kumimoji="1" lang="zh-TW" altLang="en-US" sz="1600" b="0" i="0" u="none" strike="noStrike" cap="none" normalizeH="0" baseline="0">
                          <a:ln>
                            <a:noFill/>
                          </a:ln>
                          <a:solidFill>
                            <a:schemeClr val="tx1"/>
                          </a:solidFill>
                          <a:effectLst/>
                          <a:latin typeface="+mn-ea"/>
                          <a:ea typeface="+mn-ea"/>
                        </a:rPr>
                        <a:t>部</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低</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低</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9"/>
                  </a:ext>
                </a:extLst>
              </a:tr>
              <a:tr h="279833">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空間 </a:t>
                      </a:r>
                      <a:r>
                        <a:rPr kumimoji="1" lang="en-US" altLang="zh-TW" sz="1600" b="0" i="0" u="none" strike="noStrike" cap="none" normalizeH="0" baseline="0">
                          <a:ln>
                            <a:noFill/>
                          </a:ln>
                          <a:solidFill>
                            <a:schemeClr val="tx1"/>
                          </a:solidFill>
                          <a:effectLst/>
                          <a:latin typeface="+mn-ea"/>
                          <a:ea typeface="+mn-ea"/>
                        </a:rPr>
                        <a:t>20</a:t>
                      </a:r>
                      <a:r>
                        <a:rPr kumimoji="1" lang="zh-TW" altLang="en-US" sz="1600" b="0" i="0" u="none" strike="noStrike" cap="none" normalizeH="0" baseline="0">
                          <a:ln>
                            <a:noFill/>
                          </a:ln>
                          <a:solidFill>
                            <a:schemeClr val="tx1"/>
                          </a:solidFill>
                          <a:effectLst/>
                          <a:latin typeface="+mn-ea"/>
                          <a:ea typeface="+mn-ea"/>
                        </a:rPr>
                        <a:t>坪</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高</a:t>
                      </a:r>
                    </a:p>
                  </a:txBody>
                  <a:tcPr marL="18000" marR="18000" marT="18000" marB="180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10"/>
                  </a:ext>
                </a:extLst>
              </a:tr>
            </a:tbl>
          </a:graphicData>
        </a:graphic>
      </p:graphicFrame>
      <p:sp>
        <p:nvSpPr>
          <p:cNvPr id="262261" name="Rectangle 610"/>
          <p:cNvSpPr>
            <a:spLocks noChangeArrowheads="1"/>
          </p:cNvSpPr>
          <p:nvPr/>
        </p:nvSpPr>
        <p:spPr bwMode="auto">
          <a:xfrm>
            <a:off x="5364089" y="2943048"/>
            <a:ext cx="3318742" cy="307824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pitchFamily="49" charset="-120"/>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endParaRPr kumimoji="0" lang="zh-TW" altLang="en-US" sz="3600"/>
          </a:p>
        </p:txBody>
      </p:sp>
    </p:spTree>
    <p:extLst>
      <p:ext uri="{BB962C8B-B14F-4D97-AF65-F5344CB8AC3E}">
        <p14:creationId xmlns:p14="http://schemas.microsoft.com/office/powerpoint/2010/main" val="758950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2"/>
          <p:cNvSpPr>
            <a:spLocks noGrp="1" noChangeArrowheads="1"/>
          </p:cNvSpPr>
          <p:nvPr>
            <p:ph type="title"/>
          </p:nvPr>
        </p:nvSpPr>
        <p:spPr>
          <a:xfrm>
            <a:off x="1115616" y="44624"/>
            <a:ext cx="8100528" cy="936104"/>
          </a:xfrm>
        </p:spPr>
        <p:txBody>
          <a:bodyPr/>
          <a:lstStyle/>
          <a:p>
            <a:r>
              <a:rPr lang="zh-TW" altLang="en-US" sz="3200" dirty="0"/>
              <a:t>識別防禦性控制措施</a:t>
            </a:r>
            <a:r>
              <a:rPr lang="en-US" altLang="zh-TW" sz="3200" dirty="0"/>
              <a:t>-</a:t>
            </a:r>
            <a:r>
              <a:rPr lang="zh-TW" altLang="en-US" sz="3200" dirty="0"/>
              <a:t>核心業務威脅與脆弱性</a:t>
            </a:r>
          </a:p>
        </p:txBody>
      </p:sp>
      <p:sp>
        <p:nvSpPr>
          <p:cNvPr id="264196" name="Rectangle 3"/>
          <p:cNvSpPr>
            <a:spLocks noGrp="1" noChangeArrowheads="1"/>
          </p:cNvSpPr>
          <p:nvPr>
            <p:ph sz="quarter" idx="10"/>
          </p:nvPr>
        </p:nvSpPr>
        <p:spPr/>
        <p:txBody>
          <a:bodyPr/>
          <a:lstStyle/>
          <a:p>
            <a:pPr algn="just"/>
            <a:r>
              <a:rPr lang="zh-TW" altLang="en-US" dirty="0"/>
              <a:t>為「</a:t>
            </a:r>
            <a:r>
              <a:rPr lang="zh-TW" altLang="en-US" dirty="0">
                <a:solidFill>
                  <a:srgbClr val="FF0000"/>
                </a:solidFill>
              </a:rPr>
              <a:t>核心業務</a:t>
            </a:r>
            <a:r>
              <a:rPr lang="zh-TW" altLang="en-US" dirty="0"/>
              <a:t>」與其「</a:t>
            </a:r>
            <a:r>
              <a:rPr lang="zh-TW" altLang="en-US" dirty="0">
                <a:solidFill>
                  <a:srgbClr val="FF0000"/>
                </a:solidFill>
              </a:rPr>
              <a:t>所需的每一項資源</a:t>
            </a:r>
            <a:r>
              <a:rPr lang="zh-TW" altLang="en-US" dirty="0"/>
              <a:t>」，評估其面臨的威脅與弱點</a:t>
            </a:r>
          </a:p>
          <a:p>
            <a:pPr algn="just"/>
            <a:r>
              <a:rPr lang="zh-TW" altLang="en-US" dirty="0">
                <a:solidFill>
                  <a:srgbClr val="FF0000"/>
                </a:solidFill>
              </a:rPr>
              <a:t>威脅的範圍</a:t>
            </a:r>
          </a:p>
          <a:p>
            <a:pPr lvl="1" algn="just"/>
            <a:r>
              <a:rPr lang="zh-TW" altLang="en-US" sz="2400" dirty="0"/>
              <a:t>天然災害</a:t>
            </a:r>
            <a:r>
              <a:rPr lang="en-US" altLang="zh-TW" sz="2400" dirty="0"/>
              <a:t>(</a:t>
            </a:r>
            <a:r>
              <a:rPr lang="zh-TW" altLang="en-US" sz="2400" dirty="0"/>
              <a:t>地震、水災及颱風</a:t>
            </a:r>
            <a:r>
              <a:rPr lang="en-US" altLang="zh-TW" sz="2400" dirty="0"/>
              <a:t>)</a:t>
            </a:r>
          </a:p>
          <a:p>
            <a:pPr lvl="1" algn="just"/>
            <a:r>
              <a:rPr lang="zh-TW" altLang="en-US" sz="2400" dirty="0"/>
              <a:t>硬體系統的可用性</a:t>
            </a:r>
            <a:r>
              <a:rPr lang="en-US" altLang="zh-TW" sz="2400" dirty="0"/>
              <a:t>(</a:t>
            </a:r>
            <a:r>
              <a:rPr lang="zh-TW" altLang="en-US" sz="2400" dirty="0"/>
              <a:t>伺服器、網路及通訊</a:t>
            </a:r>
            <a:r>
              <a:rPr lang="en-US" altLang="zh-TW" sz="2400" dirty="0"/>
              <a:t>)</a:t>
            </a:r>
          </a:p>
          <a:p>
            <a:pPr lvl="1" algn="just"/>
            <a:r>
              <a:rPr lang="zh-TW" altLang="en-US" sz="2400" dirty="0"/>
              <a:t>能源供應系統</a:t>
            </a:r>
            <a:r>
              <a:rPr lang="en-US" altLang="zh-TW" sz="2400" dirty="0"/>
              <a:t>(</a:t>
            </a:r>
            <a:r>
              <a:rPr lang="zh-TW" altLang="en-US" sz="2400" dirty="0"/>
              <a:t>電力、空調、水及瓦斯等</a:t>
            </a:r>
            <a:r>
              <a:rPr lang="en-US" altLang="zh-TW" sz="2400" dirty="0"/>
              <a:t>)</a:t>
            </a:r>
          </a:p>
          <a:p>
            <a:pPr lvl="1" algn="just"/>
            <a:r>
              <a:rPr lang="zh-TW" altLang="en-US" sz="2400" dirty="0"/>
              <a:t>人為疏失</a:t>
            </a:r>
            <a:r>
              <a:rPr lang="en-US" altLang="zh-TW" sz="2400" dirty="0"/>
              <a:t>(</a:t>
            </a:r>
            <a:r>
              <a:rPr lang="zh-TW" altLang="en-US" sz="2400" dirty="0"/>
              <a:t>火災與恐怖攻擊等</a:t>
            </a:r>
            <a:r>
              <a:rPr lang="en-US" altLang="zh-TW" sz="2400" dirty="0"/>
              <a:t>)</a:t>
            </a:r>
          </a:p>
          <a:p>
            <a:pPr algn="just"/>
            <a:r>
              <a:rPr lang="zh-TW" altLang="en-US" dirty="0"/>
              <a:t>可依「詳細風險評鑑程序」之「</a:t>
            </a:r>
            <a:r>
              <a:rPr lang="zh-TW" altLang="en-US" dirty="0">
                <a:solidFill>
                  <a:srgbClr val="FF0000"/>
                </a:solidFill>
              </a:rPr>
              <a:t>風險識別</a:t>
            </a:r>
            <a:r>
              <a:rPr lang="zh-TW" altLang="en-US" dirty="0"/>
              <a:t>」進行 </a:t>
            </a:r>
          </a:p>
        </p:txBody>
      </p:sp>
    </p:spTree>
    <p:extLst>
      <p:ext uri="{BB962C8B-B14F-4D97-AF65-F5344CB8AC3E}">
        <p14:creationId xmlns:p14="http://schemas.microsoft.com/office/powerpoint/2010/main" val="14724405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2"/>
          <p:cNvSpPr>
            <a:spLocks noGrp="1" noChangeArrowheads="1"/>
          </p:cNvSpPr>
          <p:nvPr>
            <p:ph type="title"/>
          </p:nvPr>
        </p:nvSpPr>
        <p:spPr>
          <a:xfrm>
            <a:off x="1115616" y="44624"/>
            <a:ext cx="7740488" cy="936104"/>
          </a:xfrm>
        </p:spPr>
        <p:txBody>
          <a:bodyPr/>
          <a:lstStyle/>
          <a:p>
            <a:r>
              <a:rPr lang="zh-TW" altLang="en-US" sz="3200" dirty="0"/>
              <a:t>識別防禦性控制措施</a:t>
            </a:r>
            <a:r>
              <a:rPr lang="en-US" altLang="zh-TW" sz="3200" dirty="0"/>
              <a:t>-</a:t>
            </a:r>
            <a:r>
              <a:rPr lang="zh-TW" altLang="en-US" sz="3200" dirty="0"/>
              <a:t>評估</a:t>
            </a:r>
            <a:r>
              <a:rPr lang="en-US" altLang="zh-TW" sz="3200" dirty="0"/>
              <a:t>RTO</a:t>
            </a:r>
            <a:r>
              <a:rPr lang="zh-TW" altLang="en-US" sz="3200" dirty="0"/>
              <a:t>及業務風險</a:t>
            </a:r>
          </a:p>
        </p:txBody>
      </p:sp>
      <p:graphicFrame>
        <p:nvGraphicFramePr>
          <p:cNvPr id="1049107" name="Group 531"/>
          <p:cNvGraphicFramePr>
            <a:graphicFrameLocks noGrp="1"/>
          </p:cNvGraphicFramePr>
          <p:nvPr>
            <p:ph sz="quarter" idx="10"/>
            <p:extLst>
              <p:ext uri="{D42A27DB-BD31-4B8C-83A1-F6EECF244321}">
                <p14:modId xmlns:p14="http://schemas.microsoft.com/office/powerpoint/2010/main" val="1761715848"/>
              </p:ext>
            </p:extLst>
          </p:nvPr>
        </p:nvGraphicFramePr>
        <p:xfrm>
          <a:off x="536574" y="2989860"/>
          <a:ext cx="8070852" cy="3075023"/>
        </p:xfrm>
        <a:graphic>
          <a:graphicData uri="http://schemas.openxmlformats.org/drawingml/2006/table">
            <a:tbl>
              <a:tblPr/>
              <a:tblGrid>
                <a:gridCol w="892772">
                  <a:extLst>
                    <a:ext uri="{9D8B030D-6E8A-4147-A177-3AD203B41FA5}">
                      <a16:colId xmlns:a16="http://schemas.microsoft.com/office/drawing/2014/main" val="20000"/>
                    </a:ext>
                  </a:extLst>
                </a:gridCol>
                <a:gridCol w="1342280">
                  <a:extLst>
                    <a:ext uri="{9D8B030D-6E8A-4147-A177-3AD203B41FA5}">
                      <a16:colId xmlns:a16="http://schemas.microsoft.com/office/drawing/2014/main" val="20001"/>
                    </a:ext>
                  </a:extLst>
                </a:gridCol>
                <a:gridCol w="668019">
                  <a:extLst>
                    <a:ext uri="{9D8B030D-6E8A-4147-A177-3AD203B41FA5}">
                      <a16:colId xmlns:a16="http://schemas.microsoft.com/office/drawing/2014/main" val="20002"/>
                    </a:ext>
                  </a:extLst>
                </a:gridCol>
                <a:gridCol w="668019">
                  <a:extLst>
                    <a:ext uri="{9D8B030D-6E8A-4147-A177-3AD203B41FA5}">
                      <a16:colId xmlns:a16="http://schemas.microsoft.com/office/drawing/2014/main" val="20003"/>
                    </a:ext>
                  </a:extLst>
                </a:gridCol>
                <a:gridCol w="668019">
                  <a:extLst>
                    <a:ext uri="{9D8B030D-6E8A-4147-A177-3AD203B41FA5}">
                      <a16:colId xmlns:a16="http://schemas.microsoft.com/office/drawing/2014/main" val="20004"/>
                    </a:ext>
                  </a:extLst>
                </a:gridCol>
                <a:gridCol w="1282970">
                  <a:extLst>
                    <a:ext uri="{9D8B030D-6E8A-4147-A177-3AD203B41FA5}">
                      <a16:colId xmlns:a16="http://schemas.microsoft.com/office/drawing/2014/main" val="20005"/>
                    </a:ext>
                  </a:extLst>
                </a:gridCol>
                <a:gridCol w="707039">
                  <a:extLst>
                    <a:ext uri="{9D8B030D-6E8A-4147-A177-3AD203B41FA5}">
                      <a16:colId xmlns:a16="http://schemas.microsoft.com/office/drawing/2014/main" val="20006"/>
                    </a:ext>
                  </a:extLst>
                </a:gridCol>
                <a:gridCol w="920867">
                  <a:extLst>
                    <a:ext uri="{9D8B030D-6E8A-4147-A177-3AD203B41FA5}">
                      <a16:colId xmlns:a16="http://schemas.microsoft.com/office/drawing/2014/main" val="20007"/>
                    </a:ext>
                  </a:extLst>
                </a:gridCol>
                <a:gridCol w="920867">
                  <a:extLst>
                    <a:ext uri="{9D8B030D-6E8A-4147-A177-3AD203B41FA5}">
                      <a16:colId xmlns:a16="http://schemas.microsoft.com/office/drawing/2014/main" val="20008"/>
                    </a:ext>
                  </a:extLst>
                </a:gridCol>
              </a:tblGrid>
              <a:tr h="523667">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業務活動</a:t>
                      </a:r>
                    </a:p>
                  </a:txBody>
                  <a:tcPr marL="17697" marR="17697" marT="17997" marB="17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業務活動說明</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a:ln>
                            <a:noFill/>
                          </a:ln>
                          <a:solidFill>
                            <a:schemeClr val="tx1"/>
                          </a:solidFill>
                          <a:effectLst/>
                          <a:latin typeface="+mn-ea"/>
                          <a:ea typeface="+mn-ea"/>
                        </a:rPr>
                        <a:t>部門</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600" b="1" i="0" u="none" strike="noStrike" cap="none" normalizeH="0" baseline="0">
                          <a:ln>
                            <a:noFill/>
                          </a:ln>
                          <a:solidFill>
                            <a:schemeClr val="tx1"/>
                          </a:solidFill>
                          <a:effectLst/>
                          <a:latin typeface="+mn-ea"/>
                          <a:ea typeface="+mn-ea"/>
                        </a:rPr>
                        <a:t>MTD</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600" b="1" i="0" u="none" strike="noStrike" cap="none" normalizeH="0" baseline="0" dirty="0">
                          <a:ln>
                            <a:noFill/>
                          </a:ln>
                          <a:solidFill>
                            <a:schemeClr val="tx1"/>
                          </a:solidFill>
                          <a:effectLst/>
                          <a:latin typeface="+mn-ea"/>
                          <a:ea typeface="+mn-ea"/>
                        </a:rPr>
                        <a:t>RTO</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a:ln>
                            <a:noFill/>
                          </a:ln>
                          <a:solidFill>
                            <a:schemeClr val="tx1"/>
                          </a:solidFill>
                          <a:effectLst/>
                          <a:latin typeface="+mn-ea"/>
                          <a:ea typeface="+mn-ea"/>
                        </a:rPr>
                        <a:t>所仰賴資源</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a:ln>
                            <a:noFill/>
                          </a:ln>
                          <a:solidFill>
                            <a:schemeClr val="tx1"/>
                          </a:solidFill>
                          <a:effectLst/>
                          <a:latin typeface="+mn-ea"/>
                          <a:ea typeface="+mn-ea"/>
                        </a:rPr>
                        <a:t>仰賴資源風險</a:t>
                      </a:r>
                      <a:endParaRPr kumimoji="1" lang="en-US" altLang="zh-TW" sz="1600" b="1" i="0" u="none" strike="noStrike" cap="none" normalizeH="0" baseline="0">
                        <a:ln>
                          <a:noFill/>
                        </a:ln>
                        <a:solidFill>
                          <a:schemeClr val="tx1"/>
                        </a:solidFill>
                        <a:effectLst/>
                        <a:latin typeface="+mn-ea"/>
                        <a:ea typeface="+mn-ea"/>
                      </a:endParaRP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1" i="0" u="none" strike="noStrike" cap="none" normalizeH="0" baseline="0" dirty="0">
                          <a:ln>
                            <a:noFill/>
                          </a:ln>
                          <a:solidFill>
                            <a:schemeClr val="tx1"/>
                          </a:solidFill>
                          <a:effectLst/>
                          <a:latin typeface="+mn-ea"/>
                          <a:ea typeface="+mn-ea"/>
                        </a:rPr>
                        <a:t>核心業務風險</a:t>
                      </a:r>
                    </a:p>
                  </a:txBody>
                  <a:tcPr marL="17697" marR="17697" marT="17997" marB="17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677">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原料採購</a:t>
                      </a:r>
                    </a:p>
                  </a:txBody>
                  <a:tcPr marL="17697" marR="17697" marT="17997" marB="17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負責採購商品製造所需</a:t>
                      </a:r>
                      <a:endParaRPr kumimoji="1" lang="en-US" altLang="zh-TW" sz="1600" b="0" i="0" u="none" strike="noStrike" cap="none" normalizeH="0" baseline="0" dirty="0">
                        <a:ln>
                          <a:noFill/>
                        </a:ln>
                        <a:solidFill>
                          <a:schemeClr val="tx1"/>
                        </a:solidFill>
                        <a:effectLst/>
                        <a:latin typeface="+mn-ea"/>
                        <a:ea typeface="+mn-ea"/>
                      </a:endParaRPr>
                    </a:p>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原物料</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採購處</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600" b="0" i="0" u="none" strike="noStrike" cap="none" normalizeH="0" baseline="0" dirty="0">
                          <a:ln>
                            <a:noFill/>
                          </a:ln>
                          <a:solidFill>
                            <a:schemeClr val="tx1"/>
                          </a:solidFill>
                          <a:effectLst/>
                          <a:latin typeface="+mn-ea"/>
                          <a:ea typeface="+mn-ea"/>
                        </a:rPr>
                        <a:t>5</a:t>
                      </a:r>
                      <a:r>
                        <a:rPr kumimoji="1" lang="zh-TW" altLang="en-US" sz="1600" b="0" i="0" u="none" strike="noStrike" cap="none" normalizeH="0" baseline="0" dirty="0">
                          <a:ln>
                            <a:noFill/>
                          </a:ln>
                          <a:solidFill>
                            <a:schemeClr val="tx1"/>
                          </a:solidFill>
                          <a:effectLst/>
                          <a:latin typeface="+mn-ea"/>
                          <a:ea typeface="+mn-ea"/>
                        </a:rPr>
                        <a:t>天</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600" b="0" i="0" u="none" strike="noStrike" cap="none" normalizeH="0" baseline="0" dirty="0">
                          <a:ln>
                            <a:noFill/>
                          </a:ln>
                          <a:solidFill>
                            <a:schemeClr val="tx1"/>
                          </a:solidFill>
                          <a:effectLst/>
                          <a:latin typeface="+mn-ea"/>
                          <a:ea typeface="+mn-ea"/>
                        </a:rPr>
                        <a:t>3</a:t>
                      </a:r>
                      <a:r>
                        <a:rPr kumimoji="1" lang="zh-TW" altLang="en-US" sz="1600" b="0" i="0" u="none" strike="noStrike" cap="none" normalizeH="0" baseline="0" dirty="0">
                          <a:ln>
                            <a:noFill/>
                          </a:ln>
                          <a:solidFill>
                            <a:schemeClr val="tx1"/>
                          </a:solidFill>
                          <a:effectLst/>
                          <a:latin typeface="+mn-ea"/>
                          <a:ea typeface="+mn-ea"/>
                        </a:rPr>
                        <a:t>天</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人員 </a:t>
                      </a:r>
                      <a:r>
                        <a:rPr kumimoji="1" lang="en-US" altLang="zh-TW" sz="1600" b="0" i="0" u="none" strike="noStrike" cap="none" normalizeH="0" baseline="0">
                          <a:ln>
                            <a:noFill/>
                          </a:ln>
                          <a:solidFill>
                            <a:schemeClr val="tx1"/>
                          </a:solidFill>
                          <a:effectLst/>
                          <a:latin typeface="+mn-ea"/>
                          <a:ea typeface="+mn-ea"/>
                        </a:rPr>
                        <a:t>5 </a:t>
                      </a:r>
                      <a:r>
                        <a:rPr kumimoji="1" lang="zh-TW" altLang="en-US" sz="1600" b="0" i="0" u="none" strike="noStrike" cap="none" normalizeH="0" baseline="0">
                          <a:ln>
                            <a:noFill/>
                          </a:ln>
                          <a:solidFill>
                            <a:schemeClr val="tx1"/>
                          </a:solidFill>
                          <a:effectLst/>
                          <a:latin typeface="+mn-ea"/>
                          <a:ea typeface="+mn-ea"/>
                        </a:rPr>
                        <a:t>員</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9">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7697" marR="17697" marT="17997" marB="17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83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電話、傳真</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2"/>
                  </a:ext>
                </a:extLst>
              </a:tr>
              <a:tr h="27983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生產排程系統</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 </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中</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3"/>
                  </a:ext>
                </a:extLst>
              </a:tr>
              <a:tr h="27983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rowSpan="3">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採購訂單系統</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網路</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4"/>
                  </a:ext>
                </a:extLst>
              </a:tr>
              <a:tr h="27983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伺服器</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高</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5"/>
                  </a:ext>
                </a:extLst>
              </a:tr>
              <a:tr h="27983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資料庫</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高</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6"/>
                  </a:ext>
                </a:extLst>
              </a:tr>
              <a:tr h="27983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電源、空調</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低</a:t>
                      </a:r>
                      <a:endParaRPr kumimoji="1" lang="en-US" altLang="zh-TW" sz="1600" b="0" i="0" u="none" strike="noStrike" cap="none" normalizeH="0" baseline="0" dirty="0">
                        <a:ln>
                          <a:noFill/>
                        </a:ln>
                        <a:solidFill>
                          <a:schemeClr val="tx1"/>
                        </a:solidFill>
                        <a:effectLst/>
                        <a:latin typeface="+mn-ea"/>
                        <a:ea typeface="+mn-ea"/>
                      </a:endParaRP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7"/>
                  </a:ext>
                </a:extLst>
              </a:tr>
              <a:tr h="27983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個人電腦 </a:t>
                      </a:r>
                      <a:r>
                        <a:rPr kumimoji="1" lang="en-US" altLang="zh-TW" sz="1600" b="0" i="0" u="none" strike="noStrike" cap="none" normalizeH="0" baseline="0">
                          <a:ln>
                            <a:noFill/>
                          </a:ln>
                          <a:solidFill>
                            <a:schemeClr val="tx1"/>
                          </a:solidFill>
                          <a:effectLst/>
                          <a:latin typeface="+mn-ea"/>
                          <a:ea typeface="+mn-ea"/>
                        </a:rPr>
                        <a:t>5 </a:t>
                      </a:r>
                      <a:r>
                        <a:rPr kumimoji="1" lang="zh-TW" altLang="en-US" sz="1600" b="0" i="0" u="none" strike="noStrike" cap="none" normalizeH="0" baseline="0">
                          <a:ln>
                            <a:noFill/>
                          </a:ln>
                          <a:solidFill>
                            <a:schemeClr val="tx1"/>
                          </a:solidFill>
                          <a:effectLst/>
                          <a:latin typeface="+mn-ea"/>
                          <a:ea typeface="+mn-ea"/>
                        </a:rPr>
                        <a:t>部</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中</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8"/>
                  </a:ext>
                </a:extLst>
              </a:tr>
              <a:tr h="27983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a:ln>
                            <a:noFill/>
                          </a:ln>
                          <a:solidFill>
                            <a:schemeClr val="tx1"/>
                          </a:solidFill>
                          <a:effectLst/>
                          <a:latin typeface="+mn-ea"/>
                          <a:ea typeface="+mn-ea"/>
                        </a:rPr>
                        <a:t>空間 </a:t>
                      </a:r>
                      <a:r>
                        <a:rPr kumimoji="1" lang="en-US" altLang="zh-TW" sz="1600" b="0" i="0" u="none" strike="noStrike" cap="none" normalizeH="0" baseline="0">
                          <a:ln>
                            <a:noFill/>
                          </a:ln>
                          <a:solidFill>
                            <a:schemeClr val="tx1"/>
                          </a:solidFill>
                          <a:effectLst/>
                          <a:latin typeface="+mn-ea"/>
                          <a:ea typeface="+mn-ea"/>
                        </a:rPr>
                        <a:t>20</a:t>
                      </a:r>
                      <a:r>
                        <a:rPr kumimoji="1" lang="zh-TW" altLang="en-US" sz="1600" b="0" i="0" u="none" strike="noStrike" cap="none" normalizeH="0" baseline="0">
                          <a:ln>
                            <a:noFill/>
                          </a:ln>
                          <a:solidFill>
                            <a:schemeClr val="tx1"/>
                          </a:solidFill>
                          <a:effectLst/>
                          <a:latin typeface="+mn-ea"/>
                          <a:ea typeface="+mn-ea"/>
                        </a:rPr>
                        <a:t>坪</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endParaRPr kumimoji="1" lang="zh-TW" altLang="en-US" sz="1600" b="0" i="0" u="none" strike="noStrike" cap="none" normalizeH="0" baseline="0">
                        <a:ln>
                          <a:noFill/>
                        </a:ln>
                        <a:solidFill>
                          <a:schemeClr val="tx1"/>
                        </a:solidFill>
                        <a:effectLst/>
                        <a:latin typeface="+mn-ea"/>
                        <a:ea typeface="+mn-ea"/>
                      </a:endParaRP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600" b="0" i="0" u="none" strike="noStrike" cap="none" normalizeH="0" baseline="0" dirty="0">
                          <a:ln>
                            <a:noFill/>
                          </a:ln>
                          <a:solidFill>
                            <a:schemeClr val="tx1"/>
                          </a:solidFill>
                          <a:effectLst/>
                          <a:latin typeface="+mn-ea"/>
                          <a:ea typeface="+mn-ea"/>
                        </a:rPr>
                        <a:t>高</a:t>
                      </a:r>
                    </a:p>
                  </a:txBody>
                  <a:tcPr marL="17697" marR="17697" marT="17997" marB="17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9"/>
                  </a:ext>
                </a:extLst>
              </a:tr>
            </a:tbl>
          </a:graphicData>
        </a:graphic>
      </p:graphicFrame>
      <p:sp>
        <p:nvSpPr>
          <p:cNvPr id="266244" name="Rectangle 3"/>
          <p:cNvSpPr>
            <a:spLocks noGrp="1" noChangeArrowheads="1"/>
          </p:cNvSpPr>
          <p:nvPr>
            <p:ph type="body" idx="4294967295"/>
          </p:nvPr>
        </p:nvSpPr>
        <p:spPr>
          <a:xfrm>
            <a:off x="390525" y="1052736"/>
            <a:ext cx="8362950" cy="5184775"/>
          </a:xfrm>
        </p:spPr>
        <p:txBody>
          <a:bodyPr/>
          <a:lstStyle/>
          <a:p>
            <a:pPr algn="just"/>
            <a:r>
              <a:rPr lang="zh-TW" altLang="en-US" dirty="0"/>
              <a:t>可依「詳細風險評鑑程序」之「風險估計」與「風險評估」進行 </a:t>
            </a:r>
          </a:p>
          <a:p>
            <a:pPr algn="just"/>
            <a:r>
              <a:rPr lang="zh-TW" altLang="en-US" dirty="0"/>
              <a:t>計算出「仰賴資源風險」與「核心業務功能風險」</a:t>
            </a:r>
          </a:p>
          <a:p>
            <a:pPr algn="just"/>
            <a:endParaRPr lang="zh-TW" altLang="en-US" dirty="0"/>
          </a:p>
        </p:txBody>
      </p:sp>
    </p:spTree>
    <p:extLst>
      <p:ext uri="{BB962C8B-B14F-4D97-AF65-F5344CB8AC3E}">
        <p14:creationId xmlns:p14="http://schemas.microsoft.com/office/powerpoint/2010/main" val="35030106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a:xfrm>
            <a:off x="1224000" y="116632"/>
            <a:ext cx="7812496" cy="936104"/>
          </a:xfrm>
        </p:spPr>
        <p:txBody>
          <a:bodyPr/>
          <a:lstStyle/>
          <a:p>
            <a:r>
              <a:rPr lang="zh-TW" altLang="en-US" sz="3600" dirty="0"/>
              <a:t>確認業務功能與資源復原的先後順序</a:t>
            </a:r>
          </a:p>
        </p:txBody>
      </p:sp>
      <p:sp>
        <p:nvSpPr>
          <p:cNvPr id="268292" name="Rectangle 3"/>
          <p:cNvSpPr>
            <a:spLocks noGrp="1" noChangeArrowheads="1"/>
          </p:cNvSpPr>
          <p:nvPr>
            <p:ph sz="quarter" idx="10"/>
          </p:nvPr>
        </p:nvSpPr>
        <p:spPr/>
        <p:txBody>
          <a:bodyPr/>
          <a:lstStyle/>
          <a:p>
            <a:pPr algn="just"/>
            <a:r>
              <a:rPr lang="zh-TW" altLang="en-US" dirty="0"/>
              <a:t>依「核心業務功能風險」排定資源復原的先後順序</a:t>
            </a:r>
          </a:p>
          <a:p>
            <a:pPr lvl="1" algn="just"/>
            <a:r>
              <a:rPr lang="zh-TW" altLang="en-US" sz="2400" dirty="0"/>
              <a:t>風險愈高愈優先復原</a:t>
            </a:r>
          </a:p>
          <a:p>
            <a:pPr algn="just"/>
            <a:r>
              <a:rPr lang="zh-TW" altLang="en-US" dirty="0"/>
              <a:t>依資源相依性之順序</a:t>
            </a:r>
          </a:p>
          <a:p>
            <a:pPr lvl="1" algn="just"/>
            <a:r>
              <a:rPr lang="zh-TW" altLang="en-US" sz="2400" dirty="0"/>
              <a:t>人員＞場所＞能源供給</a:t>
            </a:r>
            <a:r>
              <a:rPr lang="en-US" altLang="zh-TW" sz="2400" dirty="0"/>
              <a:t>(</a:t>
            </a:r>
            <a:r>
              <a:rPr lang="zh-TW" altLang="en-US" sz="2400" dirty="0"/>
              <a:t>電力與空調等</a:t>
            </a:r>
            <a:r>
              <a:rPr lang="en-US" altLang="zh-TW" sz="2400" dirty="0"/>
              <a:t>)</a:t>
            </a:r>
          </a:p>
          <a:p>
            <a:pPr lvl="1" algn="just"/>
            <a:r>
              <a:rPr lang="zh-TW" altLang="en-US" sz="2400" dirty="0"/>
              <a:t>網路＞設備＞作業系統＞應用系統</a:t>
            </a:r>
          </a:p>
        </p:txBody>
      </p:sp>
      <p:pic>
        <p:nvPicPr>
          <p:cNvPr id="2" name="圖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278" y="4293096"/>
            <a:ext cx="3059832" cy="2294874"/>
          </a:xfrm>
          <a:prstGeom prst="rect">
            <a:avLst/>
          </a:prstGeom>
          <a:ln>
            <a:noFill/>
          </a:ln>
          <a:effectLst>
            <a:softEdge rad="112500"/>
          </a:effectLst>
        </p:spPr>
      </p:pic>
    </p:spTree>
    <p:extLst>
      <p:ext uri="{BB962C8B-B14F-4D97-AF65-F5344CB8AC3E}">
        <p14:creationId xmlns:p14="http://schemas.microsoft.com/office/powerpoint/2010/main" val="2916291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NCCST簡報範本(V1.0)_1050225">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CST(2015)">
      <a:majorFont>
        <a:latin typeface="Microsoft JhengHei"/>
        <a:ea typeface="微軟正黑體"/>
        <a:cs typeface=""/>
      </a:majorFont>
      <a:minorFont>
        <a:latin typeface="Microsoft JhengHe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Arial"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Arial" charset="0"/>
            <a:ea typeface="標楷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27697</TotalTime>
  <Words>29893</Words>
  <Application>Microsoft Office PowerPoint</Application>
  <PresentationFormat>如螢幕大小 (4:3)</PresentationFormat>
  <Paragraphs>2794</Paragraphs>
  <Slides>168</Slides>
  <Notes>168</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168</vt:i4>
      </vt:variant>
    </vt:vector>
  </HeadingPairs>
  <TitlesOfParts>
    <vt:vector size="181" baseType="lpstr">
      <vt:lpstr>DFKaiShu-SB-Estd-BF</vt:lpstr>
      <vt:lpstr>SimSun-18030</vt:lpstr>
      <vt:lpstr>華康魏碑體</vt:lpstr>
      <vt:lpstr>華康儷中黑</vt:lpstr>
      <vt:lpstr>Microsoft JhengHei</vt:lpstr>
      <vt:lpstr>Microsoft JhengHei</vt:lpstr>
      <vt:lpstr>新細明體</vt:lpstr>
      <vt:lpstr>標楷體</vt:lpstr>
      <vt:lpstr>Arial</vt:lpstr>
      <vt:lpstr>Calibri</vt:lpstr>
      <vt:lpstr>Times New Roman</vt:lpstr>
      <vt:lpstr>Wingdings</vt:lpstr>
      <vt:lpstr>NCCST簡報範本(V1.0)_1050225</vt:lpstr>
      <vt:lpstr>資安職能訓練- 資通安全概論 (第1天)</vt:lpstr>
      <vt:lpstr>課程簡介</vt:lpstr>
      <vt:lpstr>課程學習目標(1/3)</vt:lpstr>
      <vt:lpstr>課程學習目標(2/3)</vt:lpstr>
      <vt:lpstr>課程學習目標(3/3)</vt:lpstr>
      <vt:lpstr>第1天課程大綱</vt:lpstr>
      <vt:lpstr>第2天課程大綱</vt:lpstr>
      <vt:lpstr>第3天課程大綱</vt:lpstr>
      <vt:lpstr>第1單元 資通安全基本觀念</vt:lpstr>
      <vt:lpstr>單元學習目標</vt:lpstr>
      <vt:lpstr>全球資安威脅案例</vt:lpstr>
      <vt:lpstr>從建立資通安全的危機意識開始</vt:lpstr>
      <vt:lpstr>資通安全的目標</vt:lpstr>
      <vt:lpstr>保護資訊C.I.A.不同的技術與方法</vt:lpstr>
      <vt:lpstr>資通安全風險之形成</vt:lpstr>
      <vt:lpstr>NIST 網路安全框架之目的及風險評估</vt:lpstr>
      <vt:lpstr>第2單元 資通安全相關法規</vt:lpstr>
      <vt:lpstr>單元學習目標</vt:lpstr>
      <vt:lpstr>行政院國家資通安全會報組織與分工</vt:lpstr>
      <vt:lpstr>資通安全管理法-立法目的及適用對象</vt:lpstr>
      <vt:lpstr>資通安全管理法-用詞定義</vt:lpstr>
      <vt:lpstr>資通安全管理法-適用對象之法規強度</vt:lpstr>
      <vt:lpstr>資通安全管理法-章節條文摘要</vt:lpstr>
      <vt:lpstr>資通安全管理法-適用對象之法規義務</vt:lpstr>
      <vt:lpstr>資通安全管理法-相關子法</vt:lpstr>
      <vt:lpstr>資通安全管理法施行細則-條文摘要</vt:lpstr>
      <vt:lpstr>資通安全責任等級分級辦法-條文摘要</vt:lpstr>
      <vt:lpstr>資通安全事件通報及應變辦法-條文摘要</vt:lpstr>
      <vt:lpstr>公務機關資安事件通報及應變流程</vt:lpstr>
      <vt:lpstr>特定非公務機關資安事件通報及應變流程</vt:lpstr>
      <vt:lpstr>特定非公務機關資通安全維護計畫實施情形稽核辦法-條文摘要</vt:lpstr>
      <vt:lpstr>資通安全情資分享辦法-條文摘要</vt:lpstr>
      <vt:lpstr>公務機關所屬人員資通安全事項獎懲辦法 -條文摘要</vt:lpstr>
      <vt:lpstr>國家機密保護法-國家機密之定義及範圍</vt:lpstr>
      <vt:lpstr>國家機密保護法-國家機密之核定</vt:lpstr>
      <vt:lpstr>個人資料保護法-目的、限定及規範行為</vt:lpstr>
      <vt:lpstr>販售與購買個資所違反之相關法規</vt:lpstr>
      <vt:lpstr>資訊安全管理系統(ISMS)-內容架構</vt:lpstr>
      <vt:lpstr>ISMS導入對機關人員之影響</vt:lpstr>
      <vt:lpstr>ISMS導入後對機關之影響</vt:lpstr>
      <vt:lpstr>ISMS建置流程</vt:lpstr>
      <vt:lpstr>問答式討論-資通安全管理法FAQ</vt:lpstr>
      <vt:lpstr>PowerPoint 簡報</vt:lpstr>
      <vt:lpstr>單元學習目標</vt:lpstr>
      <vt:lpstr>風險的定義及目標</vt:lpstr>
      <vt:lpstr>風險管理流程</vt:lpstr>
      <vt:lpstr>全景建立 </vt:lpstr>
      <vt:lpstr>全景建立-主要工作(1/3)</vt:lpstr>
      <vt:lpstr>全景建立-主要工作(2/3)</vt:lpstr>
      <vt:lpstr>全景建立-主要工作(3/3)</vt:lpstr>
      <vt:lpstr>風險管理作法</vt:lpstr>
      <vt:lpstr>風險評估準則(1/3)</vt:lpstr>
      <vt:lpstr>風險評估準則(2/3)</vt:lpstr>
      <vt:lpstr>風險評估準則(3/3)</vt:lpstr>
      <vt:lpstr>衝擊準則</vt:lpstr>
      <vt:lpstr>風險接受準則(1/3)</vt:lpstr>
      <vt:lpstr>風險接受準則(2/3)</vt:lpstr>
      <vt:lpstr>風險接受準則(3/3)</vt:lpstr>
      <vt:lpstr>風險管理範疇與邊界</vt:lpstr>
      <vt:lpstr>風險評鑑組織(1/2)</vt:lpstr>
      <vt:lpstr>風險評鑑組織(2/2)</vt:lpstr>
      <vt:lpstr>風險評鑑 </vt:lpstr>
      <vt:lpstr>高階風險評鑑作法(1/7)</vt:lpstr>
      <vt:lpstr>高階風險評鑑作法(2/7)</vt:lpstr>
      <vt:lpstr>高階風險評鑑作法(3/7)</vt:lpstr>
      <vt:lpstr>高階風險評鑑作法(4/7)</vt:lpstr>
      <vt:lpstr>高階風險評鑑作法(5/7)</vt:lpstr>
      <vt:lpstr>高階風險評鑑作法(6/7)</vt:lpstr>
      <vt:lpstr>高階風險評鑑作法(7/7)</vt:lpstr>
      <vt:lpstr>詳細風險評鑑作法(1/11)</vt:lpstr>
      <vt:lpstr>詳細風險評鑑作法(2/11)</vt:lpstr>
      <vt:lpstr>詳細風險評鑑作法(3/11)</vt:lpstr>
      <vt:lpstr>詳細風險評鑑作法(4/11)</vt:lpstr>
      <vt:lpstr>詳細風險評鑑作法(5/11)</vt:lpstr>
      <vt:lpstr>詳細風險評鑑作法(6/11)</vt:lpstr>
      <vt:lpstr>詳細風險評鑑作法(7/11)</vt:lpstr>
      <vt:lpstr>詳細風險評鑑作法(8/11)</vt:lpstr>
      <vt:lpstr>詳細風險評鑑作法(9/11)</vt:lpstr>
      <vt:lpstr>詳細風險評鑑作法(10/11)</vt:lpstr>
      <vt:lpstr>詳細風險評鑑作法(11/11)</vt:lpstr>
      <vt:lpstr>風險處理</vt:lpstr>
      <vt:lpstr>風險處理階段</vt:lpstr>
      <vt:lpstr>風險修改(風險降低)</vt:lpstr>
      <vt:lpstr>風險保留(風險接受)</vt:lpstr>
      <vt:lpstr>風險避免</vt:lpstr>
      <vt:lpstr>風險分擔(風險轉移)</vt:lpstr>
      <vt:lpstr>業務持續運作管理 </vt:lpstr>
      <vt:lpstr>業務持續運作-必要性</vt:lpstr>
      <vt:lpstr>業務持續運作-目的</vt:lpstr>
      <vt:lpstr>業務持續運作-管理程序</vt:lpstr>
      <vt:lpstr>建立業務持續運作策略</vt:lpstr>
      <vt:lpstr>營運衝擊分析</vt:lpstr>
      <vt:lpstr>識別防禦性控制措施</vt:lpstr>
      <vt:lpstr>識別防禦性控制措施-核心業務活動</vt:lpstr>
      <vt:lpstr>識別防禦性控制措施-核心業務仰賴資源</vt:lpstr>
      <vt:lpstr>識別防禦性控制措施-評估MTD</vt:lpstr>
      <vt:lpstr>識別防禦性控制措施-核心業務威脅與脆弱性</vt:lpstr>
      <vt:lpstr>識別防禦性控制措施-評估RTO及業務風險</vt:lpstr>
      <vt:lpstr>確認業務功能與資源復原的先後順序</vt:lpstr>
      <vt:lpstr>發展復原策略(1/4)</vt:lpstr>
      <vt:lpstr>發展復原策略(2/4)</vt:lpstr>
      <vt:lpstr>發展復原策略(3/4)</vt:lpstr>
      <vt:lpstr>發展復原策略(4/4)</vt:lpstr>
      <vt:lpstr>發展營運持續計畫(1/4)</vt:lpstr>
      <vt:lpstr>發展營運持續計畫(2/4)</vt:lpstr>
      <vt:lpstr>發展營運持續計畫(3/4)</vt:lpstr>
      <vt:lpstr>發展營運持續計畫(4/4)</vt:lpstr>
      <vt:lpstr>測試與演練(1/3)</vt:lpstr>
      <vt:lpstr>測試與演練(2/3)</vt:lpstr>
      <vt:lpstr>測試與演練(3/3)</vt:lpstr>
      <vt:lpstr>維護營運持續計畫(1/2)</vt:lpstr>
      <vt:lpstr>維護營運持續計畫(2/2)</vt:lpstr>
      <vt:lpstr>分組討論(1)： 風險管理與業務持續運作管理經驗</vt:lpstr>
      <vt:lpstr>第4單元 作業安全</vt:lpstr>
      <vt:lpstr>單元學習目標</vt:lpstr>
      <vt:lpstr>何謂作業安全</vt:lpstr>
      <vt:lpstr>資通系統日常維運的工作</vt:lpstr>
      <vt:lpstr>維運工作類型(1/2) </vt:lpstr>
      <vt:lpstr>維運工作類型(2/2) </vt:lpstr>
      <vt:lpstr>軟硬體的維護</vt:lpstr>
      <vt:lpstr>組態管理 </vt:lpstr>
      <vt:lpstr>組態管理(1/2)</vt:lpstr>
      <vt:lpstr>組態管理(2/2)</vt:lpstr>
      <vt:lpstr>組態變更管理(1/2) </vt:lpstr>
      <vt:lpstr>組態變更管理(2/2) </vt:lpstr>
      <vt:lpstr>政府組態基準導入</vt:lpstr>
      <vt:lpstr>政府組態基準之類別及項目</vt:lpstr>
      <vt:lpstr>組態設定不當之案例</vt:lpstr>
      <vt:lpstr>VANS-目的</vt:lpstr>
      <vt:lpstr>VANS-提供服務</vt:lpstr>
      <vt:lpstr>VANS-資訊資產涵蓋範圍</vt:lpstr>
      <vt:lpstr>監控與問題管理 </vt:lpstr>
      <vt:lpstr>異常的監控(1/2)</vt:lpstr>
      <vt:lpstr>異常的監控(2/2)</vt:lpstr>
      <vt:lpstr>問題管理</vt:lpstr>
      <vt:lpstr>弱點掃描(1/2)</vt:lpstr>
      <vt:lpstr>弱點掃描(2/2)</vt:lpstr>
      <vt:lpstr>滲透測試(1/2)</vt:lpstr>
      <vt:lpstr>滲透測試(2/2)</vt:lpstr>
      <vt:lpstr>稽核作業-稽核紀錄分析</vt:lpstr>
      <vt:lpstr>稽核作業-稽核紀錄的保護</vt:lpstr>
      <vt:lpstr>防範社交工程攻擊</vt:lpstr>
      <vt:lpstr>社交工程-介紹</vt:lpstr>
      <vt:lpstr>社交工程-攻擊類型(1/2)</vt:lpstr>
      <vt:lpstr>社交工程-攻擊類型(2/2)</vt:lpstr>
      <vt:lpstr>社交工程-案例</vt:lpstr>
      <vt:lpstr>社交工程-正確防範觀念</vt:lpstr>
      <vt:lpstr>分組討論(2):社交工程經驗</vt:lpstr>
      <vt:lpstr>資料備份管理</vt:lpstr>
      <vt:lpstr>資料備份-目的</vt:lpstr>
      <vt:lpstr>資料備份-方式(1/4)</vt:lpstr>
      <vt:lpstr>資料備份-方式(2/4)</vt:lpstr>
      <vt:lpstr>資料備份-方式(3/4)</vt:lpstr>
      <vt:lpstr>資料備份-方式(4/4)</vt:lpstr>
      <vt:lpstr>資料備份-模式(1/2)</vt:lpstr>
      <vt:lpstr>資料備份-(2/2)</vt:lpstr>
      <vt:lpstr>資料備份-注意事項</vt:lpstr>
      <vt:lpstr>媒體控管 </vt:lpstr>
      <vt:lpstr>媒體控管-目的及工作</vt:lpstr>
      <vt:lpstr>媒體控管-標示</vt:lpstr>
      <vt:lpstr>媒體控管-重用</vt:lpstr>
      <vt:lpstr>媒體控管-安全丟棄</vt:lpstr>
      <vt:lpstr>可攜式設備管理</vt:lpstr>
      <vt:lpstr>可攜式設備-定義</vt:lpstr>
      <vt:lpstr>可攜式設備-安全問題</vt:lpstr>
      <vt:lpstr>可攜式設備-存取控制與稽核</vt:lpstr>
      <vt:lpstr>可攜式設備-自動化安裝或啟用控管程式</vt:lpstr>
      <vt:lpstr>可攜式設備-稽核紀錄內容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資安職能課程- 資訊安全概論 (第1天)</dc:title>
  <dc:creator>Hugo</dc:creator>
  <cp:lastModifiedBy>郭怡伶</cp:lastModifiedBy>
  <cp:revision>729</cp:revision>
  <cp:lastPrinted>2020-06-20T06:36:04Z</cp:lastPrinted>
  <dcterms:created xsi:type="dcterms:W3CDTF">2016-02-25T08:01:53Z</dcterms:created>
  <dcterms:modified xsi:type="dcterms:W3CDTF">2021-07-08T08:06:38Z</dcterms:modified>
</cp:coreProperties>
</file>